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theme/theme1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1.xml" ContentType="application/vnd.openxmlformats-officedocument.theme+xml"/>
  <Override PartName="/ppt/slideLayouts/slideLayout4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1.xml" ContentType="application/vnd.openxmlformats-officedocument.themeOverride+xml"/>
  <Override PartName="/ppt/notesSlides/notesSlide1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2.xml" ContentType="application/vnd.openxmlformats-officedocument.themeOverride+xml"/>
  <Override PartName="/ppt/notesSlides/notesSlide1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3.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4.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4.xml" ContentType="application/vnd.openxmlformats-officedocument.themeOverride+xml"/>
  <Override PartName="/ppt/notesSlides/notesSlide17.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5.xml" ContentType="application/vnd.openxmlformats-officedocument.themeOverr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9.xml" ContentType="application/vnd.openxmlformats-officedocument.presentationml.notesSl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2.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5" r:id="rId3"/>
    <p:sldMasterId id="2147483683" r:id="rId4"/>
    <p:sldMasterId id="2147483685" r:id="rId5"/>
    <p:sldMasterId id="2147483692" r:id="rId6"/>
    <p:sldMasterId id="2147483695" r:id="rId7"/>
    <p:sldMasterId id="2147483697" r:id="rId8"/>
    <p:sldMasterId id="2147483703" r:id="rId9"/>
    <p:sldMasterId id="2147483705" r:id="rId10"/>
    <p:sldMasterId id="2147483707" r:id="rId11"/>
    <p:sldMasterId id="2147483712" r:id="rId12"/>
  </p:sldMasterIdLst>
  <p:notesMasterIdLst>
    <p:notesMasterId r:id="rId46"/>
  </p:notesMasterIdLst>
  <p:sldIdLst>
    <p:sldId id="2147374885" r:id="rId13"/>
    <p:sldId id="258" r:id="rId14"/>
    <p:sldId id="2147375395" r:id="rId15"/>
    <p:sldId id="2147375332" r:id="rId16"/>
    <p:sldId id="260" r:id="rId17"/>
    <p:sldId id="2147375373" r:id="rId18"/>
    <p:sldId id="2147375389" r:id="rId19"/>
    <p:sldId id="2147375390" r:id="rId20"/>
    <p:sldId id="2147374850" r:id="rId21"/>
    <p:sldId id="2147375376" r:id="rId22"/>
    <p:sldId id="2147375394" r:id="rId23"/>
    <p:sldId id="2147375409" r:id="rId24"/>
    <p:sldId id="16668962" r:id="rId25"/>
    <p:sldId id="2147375412" r:id="rId26"/>
    <p:sldId id="2147375381" r:id="rId27"/>
    <p:sldId id="2147375410" r:id="rId28"/>
    <p:sldId id="2147374826" r:id="rId29"/>
    <p:sldId id="16668964" r:id="rId30"/>
    <p:sldId id="2147375377" r:id="rId31"/>
    <p:sldId id="2147375380" r:id="rId32"/>
    <p:sldId id="2147375371" r:id="rId33"/>
    <p:sldId id="2147375383" r:id="rId34"/>
    <p:sldId id="2147375403" r:id="rId35"/>
    <p:sldId id="2147375416" r:id="rId36"/>
    <p:sldId id="16668972" r:id="rId37"/>
    <p:sldId id="2147374827" r:id="rId38"/>
    <p:sldId id="2147375414" r:id="rId39"/>
    <p:sldId id="2147375413" r:id="rId40"/>
    <p:sldId id="2147375399" r:id="rId41"/>
    <p:sldId id="2147374828" r:id="rId42"/>
    <p:sldId id="2147375408" r:id="rId43"/>
    <p:sldId id="2147375328" r:id="rId44"/>
    <p:sldId id="166689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8FE"/>
    <a:srgbClr val="E5F2FD"/>
    <a:srgbClr val="90C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1" autoAdjust="0"/>
    <p:restoredTop sz="86509" autoAdjust="0"/>
  </p:normalViewPr>
  <p:slideViewPr>
    <p:cSldViewPr snapToGrid="0">
      <p:cViewPr varScale="1">
        <p:scale>
          <a:sx n="74" d="100"/>
          <a:sy n="74" d="100"/>
        </p:scale>
        <p:origin x="2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95494427244262"/>
          <c:y val="0.20036986824728478"/>
          <c:w val="0.85213553001635822"/>
          <c:h val="0.66279141476484749"/>
        </c:manualLayout>
      </c:layout>
      <c:barChart>
        <c:barDir val="col"/>
        <c:grouping val="clustered"/>
        <c:varyColors val="0"/>
        <c:ser>
          <c:idx val="0"/>
          <c:order val="0"/>
          <c:tx>
            <c:strRef>
              <c:f>Sheet1!$C$1</c:f>
              <c:strCache>
                <c:ptCount val="1"/>
                <c:pt idx="0">
                  <c:v>销售额(￥)</c:v>
                </c:pt>
              </c:strCache>
            </c:strRef>
          </c:tx>
          <c:spPr>
            <a:solidFill>
              <a:srgbClr val="0084E8">
                <a:lumMod val="40000"/>
                <a:lumOff val="60000"/>
              </a:srgbClr>
            </a:solidFill>
            <a:ln>
              <a:noFill/>
            </a:ln>
            <a:effectLst/>
          </c:spPr>
          <c:invertIfNegative val="0"/>
          <c:dLbls>
            <c:delete val="1"/>
          </c:dLbls>
          <c:cat>
            <c:strRef>
              <c:f>Sheet1!$B$2:$B$9</c:f>
              <c:strCache>
                <c:ptCount val="8"/>
                <c:pt idx="0">
                  <c:v>2021H1</c:v>
                </c:pt>
                <c:pt idx="1">
                  <c:v>2021H2</c:v>
                </c:pt>
                <c:pt idx="2">
                  <c:v>2022H1</c:v>
                </c:pt>
                <c:pt idx="3">
                  <c:v>2022H2</c:v>
                </c:pt>
                <c:pt idx="4">
                  <c:v>2023H1</c:v>
                </c:pt>
                <c:pt idx="5">
                  <c:v>2023H2</c:v>
                </c:pt>
                <c:pt idx="6">
                  <c:v>2024H1</c:v>
                </c:pt>
                <c:pt idx="7">
                  <c:v>2024H2</c:v>
                </c:pt>
              </c:strCache>
            </c:strRef>
          </c:cat>
          <c:val>
            <c:numRef>
              <c:f>Sheet1!$C$2:$C$9</c:f>
              <c:numCache>
                <c:formatCode>_ * #,##0_ ;_ * \-#,##0_ ;_ * "-"??_ ;_ @_ </c:formatCode>
                <c:ptCount val="8"/>
                <c:pt idx="0">
                  <c:v>10614866485.970287</c:v>
                </c:pt>
                <c:pt idx="1">
                  <c:v>13482081316.940287</c:v>
                </c:pt>
                <c:pt idx="2">
                  <c:v>9441006647.5499649</c:v>
                </c:pt>
                <c:pt idx="3">
                  <c:v>13978222822.03019</c:v>
                </c:pt>
                <c:pt idx="4">
                  <c:v>20609521431.520641</c:v>
                </c:pt>
                <c:pt idx="5">
                  <c:v>23527369648.550728</c:v>
                </c:pt>
                <c:pt idx="6">
                  <c:v>24812761834.910961</c:v>
                </c:pt>
                <c:pt idx="7">
                  <c:v>29198090830.370167</c:v>
                </c:pt>
              </c:numCache>
            </c:numRef>
          </c:val>
          <c:extLst>
            <c:ext xmlns:c16="http://schemas.microsoft.com/office/drawing/2014/chart" uri="{C3380CC4-5D6E-409C-BE32-E72D297353CC}">
              <c16:uniqueId val="{00000000-F79A-4793-957E-06D40035D986}"/>
            </c:ext>
          </c:extLst>
        </c:ser>
        <c:dLbls>
          <c:showLegendKey val="0"/>
          <c:showVal val="1"/>
          <c:showCatName val="0"/>
          <c:showSerName val="0"/>
          <c:showPercent val="0"/>
          <c:showBubbleSize val="0"/>
        </c:dLbls>
        <c:gapWidth val="80"/>
        <c:axId val="378172576"/>
        <c:axId val="568103256"/>
      </c:barChart>
      <c:lineChart>
        <c:grouping val="standard"/>
        <c:varyColors val="0"/>
        <c:ser>
          <c:idx val="1"/>
          <c:order val="1"/>
          <c:tx>
            <c:strRef>
              <c:f>Sheet1!$D$1</c:f>
              <c:strCache>
                <c:ptCount val="1"/>
                <c:pt idx="0">
                  <c:v>YoY%</c:v>
                </c:pt>
              </c:strCache>
            </c:strRef>
          </c:tx>
          <c:spPr>
            <a:ln w="28575" cap="rnd">
              <a:solidFill>
                <a:srgbClr val="82CF37"/>
              </a:solidFill>
              <a:round/>
            </a:ln>
            <a:effectLst/>
          </c:spPr>
          <c:marker>
            <c:symbol val="none"/>
          </c:marker>
          <c:dLbls>
            <c:dLbl>
              <c:idx val="2"/>
              <c:delete val="1"/>
              <c:extLst>
                <c:ext xmlns:c15="http://schemas.microsoft.com/office/drawing/2012/chart" uri="{CE6537A1-D6FC-4f65-9D91-7224C49458BB}"/>
                <c:ext xmlns:c16="http://schemas.microsoft.com/office/drawing/2014/chart" uri="{C3380CC4-5D6E-409C-BE32-E72D297353CC}">
                  <c16:uniqueId val="{00000002-DC8F-4C97-94EB-DAD8E6F4AFEC}"/>
                </c:ext>
              </c:extLst>
            </c:dLbl>
            <c:dLbl>
              <c:idx val="3"/>
              <c:delete val="1"/>
              <c:extLst>
                <c:ext xmlns:c15="http://schemas.microsoft.com/office/drawing/2012/chart" uri="{CE6537A1-D6FC-4f65-9D91-7224C49458BB}"/>
                <c:ext xmlns:c16="http://schemas.microsoft.com/office/drawing/2014/chart" uri="{C3380CC4-5D6E-409C-BE32-E72D297353CC}">
                  <c16:uniqueId val="{00000000-DC8F-4C97-94EB-DAD8E6F4AFEC}"/>
                </c:ext>
              </c:extLst>
            </c:dLbl>
            <c:dLbl>
              <c:idx val="4"/>
              <c:layout>
                <c:manualLayout>
                  <c:x val="-3.2804275943594613E-2"/>
                  <c:y val="-4.77564735717430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69-4648-8D64-38B3DCAB15A7}"/>
                </c:ext>
              </c:extLst>
            </c:dLbl>
            <c:dLbl>
              <c:idx val="6"/>
              <c:delete val="1"/>
              <c:extLst>
                <c:ext xmlns:c15="http://schemas.microsoft.com/office/drawing/2012/chart" uri="{CE6537A1-D6FC-4f65-9D91-7224C49458BB}"/>
                <c:ext xmlns:c16="http://schemas.microsoft.com/office/drawing/2014/chart" uri="{C3380CC4-5D6E-409C-BE32-E72D297353CC}">
                  <c16:uniqueId val="{00000001-DC8F-4C97-94EB-DAD8E6F4AFE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Sheet1!$B$2:$B$9</c:f>
              <c:strCache>
                <c:ptCount val="8"/>
                <c:pt idx="0">
                  <c:v>2021H1</c:v>
                </c:pt>
                <c:pt idx="1">
                  <c:v>2021H2</c:v>
                </c:pt>
                <c:pt idx="2">
                  <c:v>2022H1</c:v>
                </c:pt>
                <c:pt idx="3">
                  <c:v>2022H2</c:v>
                </c:pt>
                <c:pt idx="4">
                  <c:v>2023H1</c:v>
                </c:pt>
                <c:pt idx="5">
                  <c:v>2023H2</c:v>
                </c:pt>
                <c:pt idx="6">
                  <c:v>2024H1</c:v>
                </c:pt>
                <c:pt idx="7">
                  <c:v>2024H2</c:v>
                </c:pt>
              </c:strCache>
            </c:strRef>
          </c:cat>
          <c:val>
            <c:numRef>
              <c:f>Sheet1!$D$2:$D$9</c:f>
              <c:numCache>
                <c:formatCode>0.0%</c:formatCode>
                <c:ptCount val="8"/>
                <c:pt idx="0">
                  <c:v>-0.115</c:v>
                </c:pt>
                <c:pt idx="1">
                  <c:v>-4.8000000000000001E-2</c:v>
                </c:pt>
                <c:pt idx="2">
                  <c:v>-0.111</c:v>
                </c:pt>
                <c:pt idx="3">
                  <c:v>-0.129</c:v>
                </c:pt>
                <c:pt idx="4">
                  <c:v>0.17599999999999999</c:v>
                </c:pt>
                <c:pt idx="5">
                  <c:v>8.9999999999999993E-3</c:v>
                </c:pt>
                <c:pt idx="6">
                  <c:v>0.20399999999999999</c:v>
                </c:pt>
                <c:pt idx="7">
                  <c:v>0.24099999999999999</c:v>
                </c:pt>
              </c:numCache>
            </c:numRef>
          </c:val>
          <c:smooth val="1"/>
          <c:extLst>
            <c:ext xmlns:c16="http://schemas.microsoft.com/office/drawing/2014/chart" uri="{C3380CC4-5D6E-409C-BE32-E72D297353CC}">
              <c16:uniqueId val="{00000001-F79A-4793-957E-06D40035D986}"/>
            </c:ext>
          </c:extLst>
        </c:ser>
        <c:dLbls>
          <c:showLegendKey val="0"/>
          <c:showVal val="1"/>
          <c:showCatName val="0"/>
          <c:showSerName val="0"/>
          <c:showPercent val="0"/>
          <c:showBubbleSize val="0"/>
        </c:dLbls>
        <c:marker val="1"/>
        <c:smooth val="0"/>
        <c:axId val="1157612432"/>
        <c:axId val="1172206784"/>
      </c:line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40000000000"/>
          <c:min val="0"/>
        </c:scaling>
        <c:delete val="0"/>
        <c:axPos val="l"/>
        <c:numFmt formatCode="0&quot;.&quot;00,,&quot;亿&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20000000000"/>
        <c:minorUnit val="2000000000"/>
      </c:valAx>
      <c:valAx>
        <c:axId val="1172206784"/>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between"/>
      </c:valAx>
      <c:catAx>
        <c:axId val="1157612432"/>
        <c:scaling>
          <c:orientation val="minMax"/>
        </c:scaling>
        <c:delete val="1"/>
        <c:axPos val="b"/>
        <c:numFmt formatCode="General" sourceLinked="1"/>
        <c:majorTickMark val="out"/>
        <c:minorTickMark val="none"/>
        <c:tickLblPos val="nextTo"/>
        <c:crossAx val="1172206784"/>
        <c:crosses val="autoZero"/>
        <c:auto val="1"/>
        <c:lblAlgn val="ctr"/>
        <c:lblOffset val="100"/>
        <c:noMultiLvlLbl val="0"/>
      </c:catAx>
      <c:spPr>
        <a:noFill/>
        <a:ln>
          <a:noFill/>
        </a:ln>
        <a:effectLst/>
      </c:spPr>
    </c:plotArea>
    <c:legend>
      <c:legendPos val="r"/>
      <c:layout>
        <c:manualLayout>
          <c:xMode val="edge"/>
          <c:yMode val="edge"/>
          <c:x val="0.3793260080876194"/>
          <c:y val="1.6998828921987374E-3"/>
          <c:w val="0.26110135045746136"/>
          <c:h val="0.1070714735093148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1">
                  <a:lumMod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95494427244301"/>
          <c:y val="0.200369868247285"/>
          <c:w val="0.852135530016358"/>
          <c:h val="0.41942317758630598"/>
        </c:manualLayout>
      </c:layout>
      <c:barChart>
        <c:barDir val="col"/>
        <c:grouping val="clustered"/>
        <c:varyColors val="0"/>
        <c:ser>
          <c:idx val="0"/>
          <c:order val="0"/>
          <c:tx>
            <c:strRef>
              <c:f>Sheet1!$C$1</c:f>
              <c:strCache>
                <c:ptCount val="1"/>
                <c:pt idx="0">
                  <c:v>市场份额</c:v>
                </c:pt>
              </c:strCache>
            </c:strRef>
          </c:tx>
          <c:spPr>
            <a:solidFill>
              <a:srgbClr val="0084E8">
                <a:lumMod val="40000"/>
                <a:lumOff val="60000"/>
              </a:srgbClr>
            </a:solidFill>
            <a:ln>
              <a:noFill/>
            </a:ln>
            <a:effectLst/>
          </c:spPr>
          <c:invertIfNegative val="0"/>
          <c:cat>
            <c:strRef>
              <c:f>Sheet1!$B$2:$B$6</c:f>
              <c:strCache>
                <c:ptCount val="5"/>
                <c:pt idx="0">
                  <c:v>晓芹</c:v>
                </c:pt>
                <c:pt idx="1">
                  <c:v>官参堂</c:v>
                </c:pt>
                <c:pt idx="2">
                  <c:v>皇纯</c:v>
                </c:pt>
                <c:pt idx="3">
                  <c:v>同仁堂</c:v>
                </c:pt>
                <c:pt idx="4">
                  <c:v>久年</c:v>
                </c:pt>
              </c:strCache>
            </c:strRef>
          </c:cat>
          <c:val>
            <c:numRef>
              <c:f>Sheet1!$C$2:$C$6</c:f>
              <c:numCache>
                <c:formatCode>0.0%</c:formatCode>
                <c:ptCount val="5"/>
                <c:pt idx="0">
                  <c:v>0.11160505273149859</c:v>
                </c:pt>
                <c:pt idx="1">
                  <c:v>8.8336004089543854E-2</c:v>
                </c:pt>
                <c:pt idx="2">
                  <c:v>6.3544659550030982E-2</c:v>
                </c:pt>
                <c:pt idx="3">
                  <c:v>4.4118849664478703E-2</c:v>
                </c:pt>
                <c:pt idx="4">
                  <c:v>3.4424105404607108E-2</c:v>
                </c:pt>
              </c:numCache>
            </c:numRef>
          </c:val>
          <c:extLst>
            <c:ext xmlns:c16="http://schemas.microsoft.com/office/drawing/2014/chart" uri="{C3380CC4-5D6E-409C-BE32-E72D297353CC}">
              <c16:uniqueId val="{00000000-6265-451F-A8C0-6D56AB4849DD}"/>
            </c:ext>
          </c:extLst>
        </c:ser>
        <c:dLbls>
          <c:showLegendKey val="0"/>
          <c:showVal val="0"/>
          <c:showCatName val="0"/>
          <c:showSerName val="0"/>
          <c:showPercent val="0"/>
          <c:showBubbleSize val="0"/>
        </c:dLbls>
        <c:gapWidth val="80"/>
        <c:axId val="378172576"/>
        <c:axId val="568103256"/>
      </c:barChart>
      <c:scatterChart>
        <c:scatterStyle val="lineMarker"/>
        <c:varyColors val="0"/>
        <c:ser>
          <c:idx val="1"/>
          <c:order val="1"/>
          <c:tx>
            <c:strRef>
              <c:f>Sheet1!$D$1</c:f>
              <c:strCache>
                <c:ptCount val="1"/>
                <c:pt idx="0">
                  <c:v>YoY%</c:v>
                </c:pt>
              </c:strCache>
            </c:strRef>
          </c:tx>
          <c:spPr>
            <a:ln w="25400" cap="rnd">
              <a:noFill/>
              <a:round/>
            </a:ln>
            <a:effectLst/>
          </c:spPr>
          <c:marker>
            <c:symbol val="triangle"/>
            <c:size val="10"/>
            <c:spPr>
              <a:solidFill>
                <a:srgbClr val="82CF37"/>
              </a:solidFill>
              <a:ln w="9525">
                <a:noFill/>
              </a:ln>
              <a:effectLst/>
            </c:spPr>
          </c:marker>
          <c:dLbls>
            <c:dLbl>
              <c:idx val="0"/>
              <c:layout>
                <c:manualLayout>
                  <c:x val="-0.105803122133257"/>
                  <c:y val="8.9726081970668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65-451F-A8C0-6D56AB4849DD}"/>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Sheet1!$B$2:$B$6</c:f>
              <c:strCache>
                <c:ptCount val="5"/>
                <c:pt idx="0">
                  <c:v>晓芹</c:v>
                </c:pt>
                <c:pt idx="1">
                  <c:v>官参堂</c:v>
                </c:pt>
                <c:pt idx="2">
                  <c:v>皇纯</c:v>
                </c:pt>
                <c:pt idx="3">
                  <c:v>同仁堂</c:v>
                </c:pt>
                <c:pt idx="4">
                  <c:v>久年</c:v>
                </c:pt>
              </c:strCache>
            </c:strRef>
          </c:xVal>
          <c:yVal>
            <c:numRef>
              <c:f>Sheet1!$D$2:$D$6</c:f>
              <c:numCache>
                <c:formatCode>0.0%</c:formatCode>
                <c:ptCount val="5"/>
                <c:pt idx="0">
                  <c:v>0.42299999999999999</c:v>
                </c:pt>
                <c:pt idx="1">
                  <c:v>-6.3E-2</c:v>
                </c:pt>
                <c:pt idx="2">
                  <c:v>0.92600000000000005</c:v>
                </c:pt>
                <c:pt idx="3">
                  <c:v>1.506</c:v>
                </c:pt>
                <c:pt idx="4">
                  <c:v>0.30499999999999999</c:v>
                </c:pt>
              </c:numCache>
            </c:numRef>
          </c:yVal>
          <c:smooth val="0"/>
          <c:extLst>
            <c:ext xmlns:c16="http://schemas.microsoft.com/office/drawing/2014/chart" uri="{C3380CC4-5D6E-409C-BE32-E72D297353CC}">
              <c16:uniqueId val="{00000002-6265-451F-A8C0-6D56AB4849DD}"/>
            </c:ext>
          </c:extLst>
        </c:ser>
        <c:dLbls>
          <c:showLegendKey val="0"/>
          <c:showVal val="0"/>
          <c:showCatName val="0"/>
          <c:showSerName val="0"/>
          <c:showPercent val="0"/>
          <c:showBubbleSize val="0"/>
        </c:dLbls>
        <c:axId val="1157612432"/>
        <c:axId val="1172206784"/>
      </c:scatter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0.12"/>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0.06"/>
      </c:valAx>
      <c:valAx>
        <c:axId val="1157612432"/>
        <c:scaling>
          <c:orientation val="minMax"/>
        </c:scaling>
        <c:delete val="1"/>
        <c:axPos val="b"/>
        <c:numFmt formatCode="General" sourceLinked="1"/>
        <c:majorTickMark val="out"/>
        <c:minorTickMark val="none"/>
        <c:tickLblPos val="nextTo"/>
        <c:crossAx val="1172206784"/>
        <c:crosses val="autoZero"/>
        <c:crossBetween val="midCat"/>
      </c:valAx>
      <c:valAx>
        <c:axId val="1172206784"/>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lang="zh-CN"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midCat"/>
      </c:valAx>
      <c:spPr>
        <a:noFill/>
        <a:ln>
          <a:noFill/>
        </a:ln>
        <a:effectLst/>
      </c:spPr>
    </c:plotArea>
    <c:legend>
      <c:legendPos val="t"/>
      <c:layout>
        <c:manualLayout>
          <c:xMode val="edge"/>
          <c:yMode val="edge"/>
          <c:x val="0.272614703105656"/>
          <c:y val="3.5917948698610702E-2"/>
          <c:w val="0.52193002475975003"/>
          <c:h val="0.12244391002223901"/>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showDLblsOverMax val="0"/>
    <c:extLst>
      <c:ext uri="{0b15fc19-7d7d-44ad-8c2d-2c3a37ce22c3}">
        <chartProps xmlns="https://web.wps.cn/et/2018/main" chartId="{3d0000dd-d636-48ce-a7bf-ea9b7468859c}"/>
      </c:ext>
    </c:extLst>
  </c:chart>
  <c:spPr>
    <a:noFill/>
    <a:ln>
      <a:noFill/>
    </a:ln>
    <a:effectLst/>
  </c:spPr>
  <c:txPr>
    <a:bodyPr/>
    <a:lstStyle/>
    <a:p>
      <a:pPr>
        <a:defRPr lang="zh-CN"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2961373889935E-2"/>
          <c:y val="0.17517155786618382"/>
          <c:w val="0.89804194169458151"/>
          <c:h val="0.69815797354054532"/>
        </c:manualLayout>
      </c:layout>
      <c:barChart>
        <c:barDir val="col"/>
        <c:grouping val="stacked"/>
        <c:varyColors val="0"/>
        <c:ser>
          <c:idx val="0"/>
          <c:order val="0"/>
          <c:tx>
            <c:strRef>
              <c:f>Sheet1!$B$1</c:f>
              <c:strCache>
                <c:ptCount val="1"/>
                <c:pt idx="0">
                  <c:v>晓芹</c:v>
                </c:pt>
              </c:strCache>
            </c:strRef>
          </c:tx>
          <c:spPr>
            <a:solidFill>
              <a:schemeClr val="accent3">
                <a:lumMod val="60000"/>
                <a:lumOff val="4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0.0%</c:formatCode>
                <c:ptCount val="12"/>
                <c:pt idx="0">
                  <c:v>0.192</c:v>
                </c:pt>
                <c:pt idx="1">
                  <c:v>0.115</c:v>
                </c:pt>
                <c:pt idx="2">
                  <c:v>9.0999999999999998E-2</c:v>
                </c:pt>
                <c:pt idx="3">
                  <c:v>0.1</c:v>
                </c:pt>
                <c:pt idx="4">
                  <c:v>0.122</c:v>
                </c:pt>
                <c:pt idx="5">
                  <c:v>6.5000000000000002E-2</c:v>
                </c:pt>
                <c:pt idx="6">
                  <c:v>0.14299999999999999</c:v>
                </c:pt>
                <c:pt idx="7">
                  <c:v>0.109</c:v>
                </c:pt>
                <c:pt idx="8">
                  <c:v>0.14199999999999999</c:v>
                </c:pt>
                <c:pt idx="9">
                  <c:v>0.11799999999999999</c:v>
                </c:pt>
                <c:pt idx="10">
                  <c:v>8.4000000000000005E-2</c:v>
                </c:pt>
                <c:pt idx="11">
                  <c:v>8.4000000000000005E-2</c:v>
                </c:pt>
              </c:numCache>
            </c:numRef>
          </c:val>
          <c:extLst>
            <c:ext xmlns:c16="http://schemas.microsoft.com/office/drawing/2014/chart" uri="{C3380CC4-5D6E-409C-BE32-E72D297353CC}">
              <c16:uniqueId val="{00000000-3CC4-48C7-A624-C291DB91B3BA}"/>
            </c:ext>
          </c:extLst>
        </c:ser>
        <c:ser>
          <c:idx val="1"/>
          <c:order val="1"/>
          <c:tx>
            <c:strRef>
              <c:f>Sheet1!$C$1</c:f>
              <c:strCache>
                <c:ptCount val="1"/>
                <c:pt idx="0">
                  <c:v>官参堂</c:v>
                </c:pt>
              </c:strCache>
            </c:strRef>
          </c:tx>
          <c:spPr>
            <a:solidFill>
              <a:srgbClr val="90CFFF"/>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0.0%</c:formatCode>
                <c:ptCount val="12"/>
                <c:pt idx="0">
                  <c:v>0.121</c:v>
                </c:pt>
                <c:pt idx="1">
                  <c:v>0.13</c:v>
                </c:pt>
                <c:pt idx="2">
                  <c:v>8.3000000000000004E-2</c:v>
                </c:pt>
                <c:pt idx="3">
                  <c:v>0.11899999999999999</c:v>
                </c:pt>
                <c:pt idx="4">
                  <c:v>0.122</c:v>
                </c:pt>
                <c:pt idx="5">
                  <c:v>9.1999999999999998E-2</c:v>
                </c:pt>
                <c:pt idx="6">
                  <c:v>5.1999999999999998E-2</c:v>
                </c:pt>
                <c:pt idx="7">
                  <c:v>5.1999999999999998E-2</c:v>
                </c:pt>
                <c:pt idx="8">
                  <c:v>7.6999999999999999E-2</c:v>
                </c:pt>
                <c:pt idx="9">
                  <c:v>6.2E-2</c:v>
                </c:pt>
                <c:pt idx="10">
                  <c:v>5.7000000000000002E-2</c:v>
                </c:pt>
                <c:pt idx="11">
                  <c:v>0.11</c:v>
                </c:pt>
              </c:numCache>
            </c:numRef>
          </c:val>
          <c:extLst>
            <c:ext xmlns:c16="http://schemas.microsoft.com/office/drawing/2014/chart" uri="{C3380CC4-5D6E-409C-BE32-E72D297353CC}">
              <c16:uniqueId val="{00000001-3CC4-48C7-A624-C291DB91B3BA}"/>
            </c:ext>
          </c:extLst>
        </c:ser>
        <c:ser>
          <c:idx val="2"/>
          <c:order val="2"/>
          <c:tx>
            <c:strRef>
              <c:f>Sheet1!$D$1</c:f>
              <c:strCache>
                <c:ptCount val="1"/>
                <c:pt idx="0">
                  <c:v>皇纯</c:v>
                </c:pt>
              </c:strCache>
            </c:strRef>
          </c:tx>
          <c:spPr>
            <a:solidFill>
              <a:schemeClr val="accent3">
                <a:lumMod val="20000"/>
                <a:lumOff val="8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Sheet1!$D$2:$D$13</c:f>
              <c:numCache>
                <c:formatCode>0.0%</c:formatCode>
                <c:ptCount val="12"/>
                <c:pt idx="0">
                  <c:v>5.8999999999999997E-2</c:v>
                </c:pt>
                <c:pt idx="1">
                  <c:v>0.05</c:v>
                </c:pt>
                <c:pt idx="2">
                  <c:v>5.3999999999999999E-2</c:v>
                </c:pt>
                <c:pt idx="3">
                  <c:v>0.123</c:v>
                </c:pt>
                <c:pt idx="4">
                  <c:v>7.8E-2</c:v>
                </c:pt>
                <c:pt idx="5">
                  <c:v>0.106</c:v>
                </c:pt>
                <c:pt idx="6">
                  <c:v>2.5000000000000001E-2</c:v>
                </c:pt>
                <c:pt idx="7">
                  <c:v>4.2000000000000003E-2</c:v>
                </c:pt>
                <c:pt idx="8">
                  <c:v>4.8000000000000001E-2</c:v>
                </c:pt>
                <c:pt idx="9">
                  <c:v>3.7999999999999999E-2</c:v>
                </c:pt>
                <c:pt idx="10">
                  <c:v>3.7999999999999999E-2</c:v>
                </c:pt>
                <c:pt idx="11">
                  <c:v>0.08</c:v>
                </c:pt>
              </c:numCache>
            </c:numRef>
          </c:val>
          <c:extLst>
            <c:ext xmlns:c16="http://schemas.microsoft.com/office/drawing/2014/chart" uri="{C3380CC4-5D6E-409C-BE32-E72D297353CC}">
              <c16:uniqueId val="{00000002-3CC4-48C7-A624-C291DB91B3BA}"/>
            </c:ext>
          </c:extLst>
        </c:ser>
        <c:ser>
          <c:idx val="3"/>
          <c:order val="3"/>
          <c:tx>
            <c:strRef>
              <c:f>Sheet1!$E$1</c:f>
              <c:strCache>
                <c:ptCount val="1"/>
                <c:pt idx="0">
                  <c:v>同仁堂</c:v>
                </c:pt>
              </c:strCache>
            </c:strRef>
          </c:tx>
          <c:spPr>
            <a:solidFill>
              <a:schemeClr val="accent6">
                <a:lumMod val="40000"/>
                <a:lumOff val="6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Sheet1!$E$2:$E$13</c:f>
              <c:numCache>
                <c:formatCode>0.0%</c:formatCode>
                <c:ptCount val="12"/>
                <c:pt idx="0">
                  <c:v>3.5000000000000003E-2</c:v>
                </c:pt>
                <c:pt idx="1">
                  <c:v>2.9000000000000001E-2</c:v>
                </c:pt>
                <c:pt idx="2">
                  <c:v>4.5999999999999999E-2</c:v>
                </c:pt>
                <c:pt idx="3">
                  <c:v>0.04</c:v>
                </c:pt>
                <c:pt idx="4">
                  <c:v>4.3999999999999997E-2</c:v>
                </c:pt>
                <c:pt idx="5">
                  <c:v>4.8000000000000001E-2</c:v>
                </c:pt>
                <c:pt idx="6">
                  <c:v>5.6000000000000001E-2</c:v>
                </c:pt>
                <c:pt idx="7">
                  <c:v>5.8999999999999997E-2</c:v>
                </c:pt>
                <c:pt idx="8">
                  <c:v>4.5999999999999999E-2</c:v>
                </c:pt>
                <c:pt idx="9">
                  <c:v>4.7E-2</c:v>
                </c:pt>
                <c:pt idx="10">
                  <c:v>3.5000000000000003E-2</c:v>
                </c:pt>
                <c:pt idx="11">
                  <c:v>3.7999999999999999E-2</c:v>
                </c:pt>
              </c:numCache>
            </c:numRef>
          </c:val>
          <c:extLst>
            <c:ext xmlns:c16="http://schemas.microsoft.com/office/drawing/2014/chart" uri="{C3380CC4-5D6E-409C-BE32-E72D297353CC}">
              <c16:uniqueId val="{00000003-3CC4-48C7-A624-C291DB91B3BA}"/>
            </c:ext>
          </c:extLst>
        </c:ser>
        <c:ser>
          <c:idx val="4"/>
          <c:order val="4"/>
          <c:tx>
            <c:strRef>
              <c:f>Sheet1!$F$1</c:f>
              <c:strCache>
                <c:ptCount val="1"/>
                <c:pt idx="0">
                  <c:v>久年</c:v>
                </c:pt>
              </c:strCache>
            </c:strRef>
          </c:tx>
          <c:spPr>
            <a:solidFill>
              <a:schemeClr val="accent6">
                <a:lumMod val="60000"/>
                <a:lumOff val="4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Sheet1!$F$2:$F$13</c:f>
              <c:numCache>
                <c:formatCode>0.0%</c:formatCode>
                <c:ptCount val="12"/>
                <c:pt idx="0">
                  <c:v>2.9000000000000001E-2</c:v>
                </c:pt>
                <c:pt idx="1">
                  <c:v>3.2000000000000001E-2</c:v>
                </c:pt>
                <c:pt idx="2">
                  <c:v>1.2999999999999999E-2</c:v>
                </c:pt>
                <c:pt idx="3">
                  <c:v>0.03</c:v>
                </c:pt>
                <c:pt idx="4">
                  <c:v>3.3000000000000002E-2</c:v>
                </c:pt>
                <c:pt idx="5">
                  <c:v>2.3E-2</c:v>
                </c:pt>
                <c:pt idx="6">
                  <c:v>2.1000000000000001E-2</c:v>
                </c:pt>
                <c:pt idx="7">
                  <c:v>3.5000000000000003E-2</c:v>
                </c:pt>
                <c:pt idx="8">
                  <c:v>3.4000000000000002E-2</c:v>
                </c:pt>
                <c:pt idx="9">
                  <c:v>3.9E-2</c:v>
                </c:pt>
                <c:pt idx="10">
                  <c:v>4.8000000000000001E-2</c:v>
                </c:pt>
                <c:pt idx="11">
                  <c:v>5.3999999999999999E-2</c:v>
                </c:pt>
              </c:numCache>
            </c:numRef>
          </c:val>
          <c:extLst>
            <c:ext xmlns:c16="http://schemas.microsoft.com/office/drawing/2014/chart" uri="{C3380CC4-5D6E-409C-BE32-E72D297353CC}">
              <c16:uniqueId val="{00000004-3CC4-48C7-A624-C291DB91B3BA}"/>
            </c:ext>
          </c:extLst>
        </c:ser>
        <c:dLbls>
          <c:showLegendKey val="0"/>
          <c:showVal val="0"/>
          <c:showCatName val="0"/>
          <c:showSerName val="0"/>
          <c:showPercent val="0"/>
          <c:showBubbleSize val="0"/>
        </c:dLbls>
        <c:gapWidth val="90"/>
        <c:overlap val="100"/>
        <c:axId val="738580335"/>
        <c:axId val="738581295"/>
      </c:barChart>
      <c:catAx>
        <c:axId val="738580335"/>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606060"/>
                </a:solidFill>
                <a:latin typeface="汉仪旗黑-50S" panose="00020600040101010101" pitchFamily="18" charset="-122"/>
                <a:ea typeface="汉仪旗黑-50S" panose="00020600040101010101" pitchFamily="18" charset="-122"/>
                <a:cs typeface="+mn-cs"/>
              </a:defRPr>
            </a:pPr>
            <a:endParaRPr lang="en-CN"/>
          </a:p>
        </c:txPr>
        <c:crossAx val="738581295"/>
        <c:crosses val="autoZero"/>
        <c:auto val="1"/>
        <c:lblAlgn val="ctr"/>
        <c:lblOffset val="100"/>
        <c:noMultiLvlLbl val="1"/>
      </c:catAx>
      <c:valAx>
        <c:axId val="738581295"/>
        <c:scaling>
          <c:orientation val="minMax"/>
          <c:max val="0.45"/>
          <c:min val="0"/>
        </c:scaling>
        <c:delete val="0"/>
        <c:axPos val="l"/>
        <c:numFmt formatCode="0%" sourceLinked="0"/>
        <c:majorTickMark val="none"/>
        <c:minorTickMark val="none"/>
        <c:tickLblPos val="nextTo"/>
        <c:spPr>
          <a:solidFill>
            <a:schemeClr val="bg1"/>
          </a:solidFill>
          <a:ln>
            <a:solidFill>
              <a:srgbClr val="CCCCCC"/>
            </a:solidFill>
          </a:ln>
          <a:effectLst/>
        </c:spPr>
        <c:txPr>
          <a:bodyPr rot="-60000000" spcFirstLastPara="1" vertOverflow="ellipsis" vert="horz" wrap="square" anchor="ctr" anchorCtr="1"/>
          <a:lstStyle/>
          <a:p>
            <a:pPr>
              <a:defRPr sz="1200" b="0" i="0" u="none" strike="noStrike" kern="1200" baseline="0">
                <a:solidFill>
                  <a:srgbClr val="606060"/>
                </a:solidFill>
                <a:latin typeface="汉仪旗黑-50S" panose="00020600040101010101" pitchFamily="18" charset="-122"/>
                <a:ea typeface="汉仪旗黑-50S" panose="00020600040101010101" pitchFamily="18" charset="-122"/>
                <a:cs typeface="+mn-cs"/>
              </a:defRPr>
            </a:pPr>
            <a:endParaRPr lang="en-CN"/>
          </a:p>
        </c:txPr>
        <c:crossAx val="738580335"/>
        <c:crosses val="autoZero"/>
        <c:crossBetween val="between"/>
        <c:majorUnit val="0.2"/>
      </c:valAx>
      <c:spPr>
        <a:noFill/>
        <a:ln>
          <a:noFill/>
        </a:ln>
        <a:effectLst/>
      </c:spPr>
    </c:plotArea>
    <c:legend>
      <c:legendPos val="b"/>
      <c:layout>
        <c:manualLayout>
          <c:xMode val="edge"/>
          <c:yMode val="edge"/>
          <c:x val="0.15450105419135185"/>
          <c:y val="7.6222113484949686E-2"/>
          <c:w val="0.74740570097001735"/>
          <c:h val="4.986573428721206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606060"/>
              </a:solidFill>
              <a:latin typeface="汉仪旗黑-50S" panose="00020600040101010101" pitchFamily="18" charset="-122"/>
              <a:ea typeface="汉仪旗黑-50S" panose="00020600040101010101" pitchFamily="18" charset="-122"/>
              <a:cs typeface="+mn-cs"/>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970423427937851E-2"/>
          <c:y val="0.20036994415537654"/>
          <c:w val="0.85213553001635822"/>
          <c:h val="0.56129686603744067"/>
        </c:manualLayout>
      </c:layout>
      <c:barChart>
        <c:barDir val="col"/>
        <c:grouping val="clustered"/>
        <c:varyColors val="0"/>
        <c:ser>
          <c:idx val="0"/>
          <c:order val="0"/>
          <c:tx>
            <c:strRef>
              <c:f>Sheet1!$C$1</c:f>
              <c:strCache>
                <c:ptCount val="1"/>
                <c:pt idx="0">
                  <c:v>销售额占比</c:v>
                </c:pt>
              </c:strCache>
            </c:strRef>
          </c:tx>
          <c:spPr>
            <a:solidFill>
              <a:srgbClr val="0084E8">
                <a:lumMod val="40000"/>
                <a:lumOff val="60000"/>
              </a:srgbClr>
            </a:solidFill>
            <a:ln>
              <a:noFill/>
            </a:ln>
            <a:effectLst/>
          </c:spPr>
          <c:invertIfNegative val="0"/>
          <c:cat>
            <c:strRef>
              <c:f>Sheet1!$B$2:$B$7</c:f>
              <c:strCache>
                <c:ptCount val="6"/>
                <c:pt idx="0">
                  <c:v>[0,150]</c:v>
                </c:pt>
                <c:pt idx="1">
                  <c:v>[150,250]</c:v>
                </c:pt>
                <c:pt idx="2">
                  <c:v>[250,500]</c:v>
                </c:pt>
                <c:pt idx="3">
                  <c:v>[500,800]</c:v>
                </c:pt>
                <c:pt idx="4">
                  <c:v>[800,1000]</c:v>
                </c:pt>
                <c:pt idx="5">
                  <c:v>1000+</c:v>
                </c:pt>
              </c:strCache>
            </c:strRef>
          </c:cat>
          <c:val>
            <c:numRef>
              <c:f>Sheet1!$C$2:$C$7</c:f>
              <c:numCache>
                <c:formatCode>0.0%</c:formatCode>
                <c:ptCount val="6"/>
                <c:pt idx="0">
                  <c:v>6.0418804907511517E-2</c:v>
                </c:pt>
                <c:pt idx="1">
                  <c:v>6.9679847624444971E-2</c:v>
                </c:pt>
                <c:pt idx="2">
                  <c:v>0.13542375654532979</c:v>
                </c:pt>
                <c:pt idx="3">
                  <c:v>0.1138323910046843</c:v>
                </c:pt>
                <c:pt idx="4">
                  <c:v>0.1015863901492965</c:v>
                </c:pt>
                <c:pt idx="5">
                  <c:v>0.51905880976873209</c:v>
                </c:pt>
              </c:numCache>
            </c:numRef>
          </c:val>
          <c:extLst>
            <c:ext xmlns:c16="http://schemas.microsoft.com/office/drawing/2014/chart" uri="{C3380CC4-5D6E-409C-BE32-E72D297353CC}">
              <c16:uniqueId val="{00000000-D777-4425-AD87-D04651F7C06B}"/>
            </c:ext>
          </c:extLst>
        </c:ser>
        <c:dLbls>
          <c:showLegendKey val="0"/>
          <c:showVal val="0"/>
          <c:showCatName val="0"/>
          <c:showSerName val="0"/>
          <c:showPercent val="0"/>
          <c:showBubbleSize val="0"/>
        </c:dLbls>
        <c:gapWidth val="80"/>
        <c:axId val="378172576"/>
        <c:axId val="568103256"/>
      </c:barChart>
      <c:lineChart>
        <c:grouping val="standard"/>
        <c:varyColors val="0"/>
        <c:ser>
          <c:idx val="1"/>
          <c:order val="1"/>
          <c:tx>
            <c:strRef>
              <c:f>Sheet1!$D$1</c:f>
              <c:strCache>
                <c:ptCount val="1"/>
                <c:pt idx="0">
                  <c:v>YoY%</c:v>
                </c:pt>
              </c:strCache>
            </c:strRef>
          </c:tx>
          <c:spPr>
            <a:ln w="28575" cap="rnd">
              <a:solidFill>
                <a:srgbClr val="82CF37"/>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Sheet1!$B$2:$B$7</c:f>
              <c:strCache>
                <c:ptCount val="6"/>
                <c:pt idx="0">
                  <c:v>[0,150]</c:v>
                </c:pt>
                <c:pt idx="1">
                  <c:v>[150,250]</c:v>
                </c:pt>
                <c:pt idx="2">
                  <c:v>[250,500]</c:v>
                </c:pt>
                <c:pt idx="3">
                  <c:v>[500,800]</c:v>
                </c:pt>
                <c:pt idx="4">
                  <c:v>[800,1000]</c:v>
                </c:pt>
                <c:pt idx="5">
                  <c:v>1000+</c:v>
                </c:pt>
              </c:strCache>
            </c:strRef>
          </c:cat>
          <c:val>
            <c:numRef>
              <c:f>Sheet1!$D$2:$D$7</c:f>
              <c:numCache>
                <c:formatCode>0.0%</c:formatCode>
                <c:ptCount val="6"/>
                <c:pt idx="0">
                  <c:v>0.98872616469316732</c:v>
                </c:pt>
                <c:pt idx="1">
                  <c:v>0.84772630244464331</c:v>
                </c:pt>
                <c:pt idx="2">
                  <c:v>0.40356430986646558</c:v>
                </c:pt>
                <c:pt idx="3">
                  <c:v>9.8371462795128872E-2</c:v>
                </c:pt>
                <c:pt idx="4">
                  <c:v>0.28703081761002308</c:v>
                </c:pt>
                <c:pt idx="5">
                  <c:v>0.53570322793066039</c:v>
                </c:pt>
              </c:numCache>
            </c:numRef>
          </c:val>
          <c:smooth val="1"/>
          <c:extLst>
            <c:ext xmlns:c16="http://schemas.microsoft.com/office/drawing/2014/chart" uri="{C3380CC4-5D6E-409C-BE32-E72D297353CC}">
              <c16:uniqueId val="{00000002-D777-4425-AD87-D04651F7C06B}"/>
            </c:ext>
          </c:extLst>
        </c:ser>
        <c:dLbls>
          <c:showLegendKey val="0"/>
          <c:showVal val="0"/>
          <c:showCatName val="0"/>
          <c:showSerName val="0"/>
          <c:showPercent val="0"/>
          <c:showBubbleSize val="0"/>
        </c:dLbls>
        <c:marker val="1"/>
        <c:smooth val="0"/>
        <c:axId val="1157612432"/>
        <c:axId val="1172206784"/>
      </c:line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b" anchorCtr="0"/>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0"/>
        <c:lblAlgn val="ctr"/>
        <c:lblOffset val="100"/>
        <c:noMultiLvlLbl val="0"/>
      </c:catAx>
      <c:valAx>
        <c:axId val="568103256"/>
        <c:scaling>
          <c:orientation val="minMax"/>
          <c:max val="0.60000000000000009"/>
          <c:min val="0"/>
        </c:scaling>
        <c:delete val="0"/>
        <c:axPos val="l"/>
        <c:numFmt formatCode="0%" sourceLinked="0"/>
        <c:majorTickMark val="none"/>
        <c:minorTickMark val="none"/>
        <c:tickLblPos val="nextTo"/>
        <c:spPr>
          <a:solidFill>
            <a:srgbClr val="FEFFFF"/>
          </a:solidFill>
          <a:ln>
            <a:solidFill>
              <a:srgbClr val="CCCCCC"/>
            </a:solidFill>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0.30000000000000004"/>
      </c:valAx>
      <c:valAx>
        <c:axId val="1172206784"/>
        <c:scaling>
          <c:orientation val="minMax"/>
          <c:max val="1.2"/>
          <c:min val="-0.1"/>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between"/>
      </c:valAx>
      <c:catAx>
        <c:axId val="1157612432"/>
        <c:scaling>
          <c:orientation val="minMax"/>
        </c:scaling>
        <c:delete val="1"/>
        <c:axPos val="b"/>
        <c:numFmt formatCode="General" sourceLinked="1"/>
        <c:majorTickMark val="out"/>
        <c:minorTickMark val="none"/>
        <c:tickLblPos val="nextTo"/>
        <c:crossAx val="117220678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95494427244262"/>
          <c:y val="0.20036986824728478"/>
          <c:w val="0.85213553001635822"/>
          <c:h val="0.66279141476484749"/>
        </c:manualLayout>
      </c:layout>
      <c:barChart>
        <c:barDir val="col"/>
        <c:grouping val="clustered"/>
        <c:varyColors val="0"/>
        <c:ser>
          <c:idx val="0"/>
          <c:order val="0"/>
          <c:tx>
            <c:strRef>
              <c:f>Sheet1!$C$1</c:f>
              <c:strCache>
                <c:ptCount val="1"/>
                <c:pt idx="0">
                  <c:v>销售额(￥)</c:v>
                </c:pt>
              </c:strCache>
            </c:strRef>
          </c:tx>
          <c:spPr>
            <a:solidFill>
              <a:srgbClr val="0084E8">
                <a:lumMod val="40000"/>
                <a:lumOff val="60000"/>
              </a:srgbClr>
            </a:solidFill>
            <a:ln>
              <a:noFill/>
            </a:ln>
            <a:effectLst/>
          </c:spPr>
          <c:invertIfNegative val="0"/>
          <c:cat>
            <c:strRef>
              <c:f>Sheet1!$B$2:$B$13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_ * #,##0_ ;_ * \-#,##0_ ;_ * "-"??_ ;_ @_ </c:formatCode>
                <c:ptCount val="12"/>
                <c:pt idx="0">
                  <c:v>106462241.70999999</c:v>
                </c:pt>
                <c:pt idx="1">
                  <c:v>69670133.959999993</c:v>
                </c:pt>
                <c:pt idx="2">
                  <c:v>116211695.87</c:v>
                </c:pt>
                <c:pt idx="3">
                  <c:v>99389208.920000002</c:v>
                </c:pt>
                <c:pt idx="4">
                  <c:v>113732718.81999999</c:v>
                </c:pt>
                <c:pt idx="5">
                  <c:v>216689382.30000001</c:v>
                </c:pt>
                <c:pt idx="6">
                  <c:v>163188356.13999999</c:v>
                </c:pt>
                <c:pt idx="7">
                  <c:v>144422457.93000001</c:v>
                </c:pt>
                <c:pt idx="8">
                  <c:v>146398427.81</c:v>
                </c:pt>
                <c:pt idx="9">
                  <c:v>206475314.22</c:v>
                </c:pt>
                <c:pt idx="10">
                  <c:v>242100401.86000001</c:v>
                </c:pt>
                <c:pt idx="11">
                  <c:v>160810073.03</c:v>
                </c:pt>
              </c:numCache>
            </c:numRef>
          </c:val>
          <c:extLst>
            <c:ext xmlns:c16="http://schemas.microsoft.com/office/drawing/2014/chart" uri="{C3380CC4-5D6E-409C-BE32-E72D297353CC}">
              <c16:uniqueId val="{00000000-838F-4DE7-BC5E-386318989B8C}"/>
            </c:ext>
          </c:extLst>
        </c:ser>
        <c:dLbls>
          <c:showLegendKey val="0"/>
          <c:showVal val="0"/>
          <c:showCatName val="0"/>
          <c:showSerName val="0"/>
          <c:showPercent val="0"/>
          <c:showBubbleSize val="0"/>
        </c:dLbls>
        <c:gapWidth val="80"/>
        <c:axId val="378172576"/>
        <c:axId val="568103256"/>
      </c:barChart>
      <c:lineChart>
        <c:grouping val="standard"/>
        <c:varyColors val="0"/>
        <c:ser>
          <c:idx val="1"/>
          <c:order val="1"/>
          <c:tx>
            <c:strRef>
              <c:f>Sheet1!$D$1</c:f>
              <c:strCache>
                <c:ptCount val="1"/>
                <c:pt idx="0">
                  <c:v>YoY%</c:v>
                </c:pt>
              </c:strCache>
            </c:strRef>
          </c:tx>
          <c:spPr>
            <a:ln w="28575" cap="rnd">
              <a:solidFill>
                <a:srgbClr val="82CF37"/>
              </a:solidFill>
              <a:round/>
            </a:ln>
            <a:effectLst/>
          </c:spPr>
          <c:marker>
            <c:symbol val="none"/>
          </c:marker>
          <c:dLbls>
            <c:dLbl>
              <c:idx val="1"/>
              <c:layout>
                <c:manualLayout>
                  <c:x val="-8.2539006350008728E-2"/>
                  <c:y val="8.0307053557083882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showLegendKey val="0"/>
              <c:showVal val="1"/>
              <c:showCatName val="0"/>
              <c:showSerName val="0"/>
              <c:showPercent val="0"/>
              <c:showBubbleSize val="0"/>
              <c:extLst>
                <c:ext xmlns:c15="http://schemas.microsoft.com/office/drawing/2012/chart" uri="{CE6537A1-D6FC-4f65-9D91-7224C49458BB}">
                  <c15:layout>
                    <c:manualLayout>
                      <c:w val="0.13860039174182948"/>
                      <c:h val="0.12245326208689061"/>
                    </c:manualLayout>
                  </c15:layout>
                </c:ext>
                <c:ext xmlns:c16="http://schemas.microsoft.com/office/drawing/2014/chart" uri="{C3380CC4-5D6E-409C-BE32-E72D297353CC}">
                  <c16:uniqueId val="{00000000-2B79-458B-93B0-751C3BA642D9}"/>
                </c:ext>
              </c:extLst>
            </c:dLbl>
            <c:dLbl>
              <c:idx val="2"/>
              <c:layout>
                <c:manualLayout>
                  <c:x val="-3.231658034598462E-2"/>
                  <c:y val="-8.9229799286817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79-458B-93B0-751C3BA642D9}"/>
                </c:ext>
              </c:extLst>
            </c:dLbl>
            <c:dLbl>
              <c:idx val="3"/>
              <c:layout>
                <c:manualLayout>
                  <c:x val="-4.443529797572885E-2"/>
                  <c:y val="6.5435186143666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79-458B-93B0-751C3BA642D9}"/>
                </c:ext>
              </c:extLst>
            </c:dLbl>
            <c:dLbl>
              <c:idx val="4"/>
              <c:layout>
                <c:manualLayout>
                  <c:x val="-4.8474870518976997E-2"/>
                  <c:y val="4.1640573000514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79-458B-93B0-751C3BA642D9}"/>
                </c:ext>
              </c:extLst>
            </c:dLbl>
            <c:dLbl>
              <c:idx val="5"/>
              <c:layout>
                <c:manualLayout>
                  <c:x val="-6.2613374420345203E-2"/>
                  <c:y val="4.75892262863025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B79-458B-93B0-751C3BA642D9}"/>
                </c:ext>
              </c:extLst>
            </c:dLbl>
            <c:dLbl>
              <c:idx val="6"/>
              <c:layout>
                <c:manualLayout>
                  <c:x val="-4.8474870518976927E-2"/>
                  <c:y val="4.1640573000514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79-458B-93B0-751C3BA642D9}"/>
                </c:ext>
              </c:extLst>
            </c:dLbl>
            <c:dLbl>
              <c:idx val="7"/>
              <c:layout>
                <c:manualLayout>
                  <c:x val="-5.0494656790600966E-2"/>
                  <c:y val="3.5691919714726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B79-458B-93B0-751C3BA642D9}"/>
                </c:ext>
              </c:extLst>
            </c:dLbl>
            <c:dLbl>
              <c:idx val="8"/>
              <c:layout>
                <c:manualLayout>
                  <c:x val="-4.443529797572892E-2"/>
                  <c:y val="7.1383839429453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B79-458B-93B0-751C3BA642D9}"/>
                </c:ext>
              </c:extLst>
            </c:dLbl>
            <c:dLbl>
              <c:idx val="9"/>
              <c:layout>
                <c:manualLayout>
                  <c:x val="-4.8474870518976927E-2"/>
                  <c:y val="5.9486532857878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B79-458B-93B0-751C3BA642D9}"/>
                </c:ext>
              </c:extLst>
            </c:dLbl>
            <c:dLbl>
              <c:idx val="10"/>
              <c:layout>
                <c:manualLayout>
                  <c:x val="-4.443529797572885E-2"/>
                  <c:y val="8.32811460010295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B79-458B-93B0-751C3BA642D9}"/>
                </c:ext>
              </c:extLst>
            </c:dLbl>
            <c:dLbl>
              <c:idx val="11"/>
              <c:layout>
                <c:manualLayout>
                  <c:x val="-2.3491427247558632E-2"/>
                  <c:y val="-2.63468532106855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8F-4DE7-BC5E-386318989B8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Sheet1!$D$2:$D$13</c:f>
              <c:numCache>
                <c:formatCode>0.0%</c:formatCode>
                <c:ptCount val="12"/>
                <c:pt idx="0">
                  <c:v>0.21199999999999999</c:v>
                </c:pt>
                <c:pt idx="1">
                  <c:v>-0.23599999999999999</c:v>
                </c:pt>
                <c:pt idx="2">
                  <c:v>0.154</c:v>
                </c:pt>
                <c:pt idx="3">
                  <c:v>6.0999999999999999E-2</c:v>
                </c:pt>
                <c:pt idx="4">
                  <c:v>0.222</c:v>
                </c:pt>
                <c:pt idx="5">
                  <c:v>0.58299999999999996</c:v>
                </c:pt>
                <c:pt idx="6">
                  <c:v>0.64600000000000002</c:v>
                </c:pt>
                <c:pt idx="7">
                  <c:v>-1.0999999999999999E-2</c:v>
                </c:pt>
                <c:pt idx="8">
                  <c:v>0.155</c:v>
                </c:pt>
                <c:pt idx="9">
                  <c:v>0.41099999999999998</c:v>
                </c:pt>
                <c:pt idx="10">
                  <c:v>0.34899999999999998</c:v>
                </c:pt>
                <c:pt idx="11">
                  <c:v>0.40899999999999997</c:v>
                </c:pt>
              </c:numCache>
            </c:numRef>
          </c:val>
          <c:smooth val="1"/>
          <c:extLst>
            <c:ext xmlns:c16="http://schemas.microsoft.com/office/drawing/2014/chart" uri="{C3380CC4-5D6E-409C-BE32-E72D297353CC}">
              <c16:uniqueId val="{00000001-838F-4DE7-BC5E-386318989B8C}"/>
            </c:ext>
          </c:extLst>
        </c:ser>
        <c:dLbls>
          <c:showLegendKey val="0"/>
          <c:showVal val="0"/>
          <c:showCatName val="0"/>
          <c:showSerName val="0"/>
          <c:showPercent val="0"/>
          <c:showBubbleSize val="0"/>
        </c:dLbls>
        <c:marker val="1"/>
        <c:smooth val="0"/>
        <c:axId val="1157612432"/>
        <c:axId val="1172206784"/>
      </c:line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250000000"/>
          <c:min val="0"/>
        </c:scaling>
        <c:delete val="0"/>
        <c:axPos val="l"/>
        <c:numFmt formatCode="0&quot;.&quot;00,,&quot;亿&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100000000"/>
      </c:valAx>
      <c:valAx>
        <c:axId val="1172206784"/>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between"/>
      </c:valAx>
      <c:catAx>
        <c:axId val="1157612432"/>
        <c:scaling>
          <c:orientation val="minMax"/>
        </c:scaling>
        <c:delete val="1"/>
        <c:axPos val="b"/>
        <c:numFmt formatCode="General" sourceLinked="1"/>
        <c:majorTickMark val="out"/>
        <c:minorTickMark val="none"/>
        <c:tickLblPos val="nextTo"/>
        <c:crossAx val="117220678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YQIHEI-50S LIGHT" pitchFamily="18" charset="-122"/>
              <a:ea typeface="HYQIHEI-50S LIGHT" pitchFamily="18" charset="-122"/>
              <a:cs typeface="+mn-cs"/>
              <a:sym typeface="Arial" panose="020B0604020202020204" pitchFamily="34" charset="0"/>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95494427244262"/>
          <c:y val="0.20036986824728478"/>
          <c:w val="0.85213553001635822"/>
          <c:h val="0.41942317758630604"/>
        </c:manualLayout>
      </c:layout>
      <c:barChart>
        <c:barDir val="col"/>
        <c:grouping val="clustered"/>
        <c:varyColors val="0"/>
        <c:ser>
          <c:idx val="0"/>
          <c:order val="0"/>
          <c:tx>
            <c:strRef>
              <c:f>Sheet1!$C$1</c:f>
              <c:strCache>
                <c:ptCount val="1"/>
                <c:pt idx="0">
                  <c:v>市场份额</c:v>
                </c:pt>
              </c:strCache>
            </c:strRef>
          </c:tx>
          <c:spPr>
            <a:solidFill>
              <a:srgbClr val="0084E8">
                <a:lumMod val="40000"/>
                <a:lumOff val="60000"/>
              </a:srgbClr>
            </a:solidFill>
            <a:ln>
              <a:noFill/>
            </a:ln>
            <a:effectLst/>
          </c:spPr>
          <c:invertIfNegative val="0"/>
          <c:cat>
            <c:strRef>
              <c:f>Sheet1!$B$2:$B$6</c:f>
              <c:strCache>
                <c:ptCount val="5"/>
                <c:pt idx="0">
                  <c:v>长白山</c:v>
                </c:pt>
                <c:pt idx="1">
                  <c:v>同仁堂</c:v>
                </c:pt>
                <c:pt idx="2">
                  <c:v>寿仙谷</c:v>
                </c:pt>
                <c:pt idx="3">
                  <c:v>富元康</c:v>
                </c:pt>
                <c:pt idx="4">
                  <c:v>维特健灵</c:v>
                </c:pt>
              </c:strCache>
            </c:strRef>
          </c:cat>
          <c:val>
            <c:numRef>
              <c:f>Sheet1!$C$2:$C$6</c:f>
              <c:numCache>
                <c:formatCode>0.0%</c:formatCode>
                <c:ptCount val="5"/>
                <c:pt idx="0">
                  <c:v>0.109</c:v>
                </c:pt>
                <c:pt idx="1">
                  <c:v>4.1000000000000002E-2</c:v>
                </c:pt>
                <c:pt idx="2">
                  <c:v>3.2000000000000001E-2</c:v>
                </c:pt>
                <c:pt idx="3">
                  <c:v>0.03</c:v>
                </c:pt>
                <c:pt idx="4">
                  <c:v>2.4E-2</c:v>
                </c:pt>
              </c:numCache>
            </c:numRef>
          </c:val>
          <c:extLst>
            <c:ext xmlns:c16="http://schemas.microsoft.com/office/drawing/2014/chart" uri="{C3380CC4-5D6E-409C-BE32-E72D297353CC}">
              <c16:uniqueId val="{00000000-EF3D-4598-BAAE-58E007688F98}"/>
            </c:ext>
          </c:extLst>
        </c:ser>
        <c:dLbls>
          <c:showLegendKey val="0"/>
          <c:showVal val="0"/>
          <c:showCatName val="0"/>
          <c:showSerName val="0"/>
          <c:showPercent val="0"/>
          <c:showBubbleSize val="0"/>
        </c:dLbls>
        <c:gapWidth val="80"/>
        <c:axId val="378172576"/>
        <c:axId val="568103256"/>
      </c:barChart>
      <c:scatterChart>
        <c:scatterStyle val="lineMarker"/>
        <c:varyColors val="0"/>
        <c:ser>
          <c:idx val="1"/>
          <c:order val="1"/>
          <c:tx>
            <c:strRef>
              <c:f>Sheet1!$D$1</c:f>
              <c:strCache>
                <c:ptCount val="1"/>
                <c:pt idx="0">
                  <c:v>YoY%</c:v>
                </c:pt>
              </c:strCache>
            </c:strRef>
          </c:tx>
          <c:spPr>
            <a:ln w="25400" cap="rnd">
              <a:noFill/>
              <a:round/>
            </a:ln>
            <a:effectLst/>
          </c:spPr>
          <c:marker>
            <c:symbol val="triangle"/>
            <c:size val="10"/>
            <c:spPr>
              <a:solidFill>
                <a:srgbClr val="82CF37"/>
              </a:solidFill>
              <a:ln w="9525">
                <a:noFill/>
              </a:ln>
              <a:effectLst/>
            </c:spPr>
          </c:marker>
          <c:dLbls>
            <c:dLbl>
              <c:idx val="0"/>
              <c:layout>
                <c:manualLayout>
                  <c:x val="-0.10580312213325734"/>
                  <c:y val="-9.06490434226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F3D-4598-BAAE-58E007688F98}"/>
                </c:ext>
              </c:extLst>
            </c:dLbl>
            <c:dLbl>
              <c:idx val="4"/>
              <c:layout>
                <c:manualLayout>
                  <c:x val="-1.824445132215298E-2"/>
                  <c:y val="-5.51976512204377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F3D-4598-BAAE-58E007688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Sheet1!$B$2:$B$6</c:f>
              <c:strCache>
                <c:ptCount val="5"/>
                <c:pt idx="0">
                  <c:v>长白山</c:v>
                </c:pt>
                <c:pt idx="1">
                  <c:v>同仁堂</c:v>
                </c:pt>
                <c:pt idx="2">
                  <c:v>寿仙谷</c:v>
                </c:pt>
                <c:pt idx="3">
                  <c:v>富元康</c:v>
                </c:pt>
                <c:pt idx="4">
                  <c:v>维特健灵</c:v>
                </c:pt>
              </c:strCache>
            </c:strRef>
          </c:xVal>
          <c:yVal>
            <c:numRef>
              <c:f>Sheet1!$D$2:$D$6</c:f>
              <c:numCache>
                <c:formatCode>0.0%</c:formatCode>
                <c:ptCount val="5"/>
                <c:pt idx="0">
                  <c:v>0.108</c:v>
                </c:pt>
                <c:pt idx="1">
                  <c:v>-5.2999999999999999E-2</c:v>
                </c:pt>
                <c:pt idx="2">
                  <c:v>7.3999999999999996E-2</c:v>
                </c:pt>
                <c:pt idx="3">
                  <c:v>4.6879999999999997</c:v>
                </c:pt>
                <c:pt idx="4">
                  <c:v>3.1960000000000002</c:v>
                </c:pt>
              </c:numCache>
            </c:numRef>
          </c:yVal>
          <c:smooth val="0"/>
          <c:extLst>
            <c:ext xmlns:c16="http://schemas.microsoft.com/office/drawing/2014/chart" uri="{C3380CC4-5D6E-409C-BE32-E72D297353CC}">
              <c16:uniqueId val="{00000003-EF3D-4598-BAAE-58E007688F98}"/>
            </c:ext>
          </c:extLst>
        </c:ser>
        <c:dLbls>
          <c:showLegendKey val="0"/>
          <c:showVal val="0"/>
          <c:showCatName val="0"/>
          <c:showSerName val="0"/>
          <c:showPercent val="0"/>
          <c:showBubbleSize val="0"/>
        </c:dLbls>
        <c:axId val="1157612432"/>
        <c:axId val="1172206784"/>
      </c:scatter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0.14000000000000001"/>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7.0000000000000007E-2"/>
      </c:valAx>
      <c:valAx>
        <c:axId val="1172206784"/>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midCat"/>
      </c:valAx>
      <c:valAx>
        <c:axId val="1157612432"/>
        <c:scaling>
          <c:orientation val="minMax"/>
        </c:scaling>
        <c:delete val="1"/>
        <c:axPos val="b"/>
        <c:numFmt formatCode="General" sourceLinked="1"/>
        <c:majorTickMark val="out"/>
        <c:minorTickMark val="none"/>
        <c:tickLblPos val="nextTo"/>
        <c:crossAx val="1172206784"/>
        <c:crosses val="autoZero"/>
        <c:crossBetween val="midCat"/>
      </c:valAx>
      <c:spPr>
        <a:noFill/>
        <a:ln>
          <a:noFill/>
        </a:ln>
        <a:effectLst/>
      </c:spPr>
    </c:plotArea>
    <c:legend>
      <c:legendPos val="t"/>
      <c:layout>
        <c:manualLayout>
          <c:xMode val="edge"/>
          <c:yMode val="edge"/>
          <c:x val="0.27261470310565644"/>
          <c:y val="3.5917948698610702E-2"/>
          <c:w val="0.52193002475975026"/>
          <c:h val="0.1224439100222389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2961373889935E-2"/>
          <c:y val="0.17517155786618382"/>
          <c:w val="0.89804194169458151"/>
          <c:h val="0.69815797354054532"/>
        </c:manualLayout>
      </c:layout>
      <c:barChart>
        <c:barDir val="col"/>
        <c:grouping val="stacked"/>
        <c:varyColors val="0"/>
        <c:ser>
          <c:idx val="0"/>
          <c:order val="0"/>
          <c:tx>
            <c:strRef>
              <c:f>Sheet1!$B$1</c:f>
              <c:strCache>
                <c:ptCount val="1"/>
                <c:pt idx="0">
                  <c:v>同仁堂</c:v>
                </c:pt>
              </c:strCache>
            </c:strRef>
          </c:tx>
          <c:spPr>
            <a:solidFill>
              <a:schemeClr val="accent4">
                <a:lumMod val="40000"/>
                <a:lumOff val="6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0.0%</c:formatCode>
                <c:ptCount val="12"/>
                <c:pt idx="0">
                  <c:v>6.7000000000000004E-2</c:v>
                </c:pt>
                <c:pt idx="1">
                  <c:v>4.2000000000000003E-2</c:v>
                </c:pt>
                <c:pt idx="2">
                  <c:v>4.7E-2</c:v>
                </c:pt>
                <c:pt idx="3">
                  <c:v>0.111</c:v>
                </c:pt>
                <c:pt idx="4">
                  <c:v>3.7999999999999999E-2</c:v>
                </c:pt>
                <c:pt idx="5">
                  <c:v>2.9000000000000001E-2</c:v>
                </c:pt>
                <c:pt idx="6">
                  <c:v>2.5000000000000001E-2</c:v>
                </c:pt>
                <c:pt idx="7">
                  <c:v>2.4E-2</c:v>
                </c:pt>
                <c:pt idx="8">
                  <c:v>1.7000000000000001E-2</c:v>
                </c:pt>
                <c:pt idx="9">
                  <c:v>1.9E-2</c:v>
                </c:pt>
                <c:pt idx="10">
                  <c:v>0.02</c:v>
                </c:pt>
                <c:pt idx="11">
                  <c:v>4.1000000000000002E-2</c:v>
                </c:pt>
              </c:numCache>
            </c:numRef>
          </c:val>
          <c:extLst>
            <c:ext xmlns:c16="http://schemas.microsoft.com/office/drawing/2014/chart" uri="{C3380CC4-5D6E-409C-BE32-E72D297353CC}">
              <c16:uniqueId val="{00000000-3CC4-48C7-A624-C291DB91B3BA}"/>
            </c:ext>
          </c:extLst>
        </c:ser>
        <c:ser>
          <c:idx val="1"/>
          <c:order val="1"/>
          <c:tx>
            <c:strRef>
              <c:f>Sheet1!$C$1</c:f>
              <c:strCache>
                <c:ptCount val="1"/>
                <c:pt idx="0">
                  <c:v>寿仙谷</c:v>
                </c:pt>
              </c:strCache>
            </c:strRef>
          </c:tx>
          <c:spPr>
            <a:solidFill>
              <a:srgbClr val="90CFFF"/>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0.0%</c:formatCode>
                <c:ptCount val="12"/>
                <c:pt idx="0">
                  <c:v>3.4000000000000002E-2</c:v>
                </c:pt>
                <c:pt idx="1">
                  <c:v>3.5999999999999997E-2</c:v>
                </c:pt>
                <c:pt idx="2">
                  <c:v>4.7E-2</c:v>
                </c:pt>
                <c:pt idx="3">
                  <c:v>0.03</c:v>
                </c:pt>
                <c:pt idx="4">
                  <c:v>0.04</c:v>
                </c:pt>
                <c:pt idx="5">
                  <c:v>3.4000000000000002E-2</c:v>
                </c:pt>
                <c:pt idx="6">
                  <c:v>4.3999999999999997E-2</c:v>
                </c:pt>
                <c:pt idx="7">
                  <c:v>3.1E-2</c:v>
                </c:pt>
                <c:pt idx="8">
                  <c:v>4.1000000000000002E-2</c:v>
                </c:pt>
                <c:pt idx="9">
                  <c:v>2.5999999999999999E-2</c:v>
                </c:pt>
                <c:pt idx="10">
                  <c:v>1.2999999999999999E-2</c:v>
                </c:pt>
                <c:pt idx="11">
                  <c:v>2.4E-2</c:v>
                </c:pt>
              </c:numCache>
            </c:numRef>
          </c:val>
          <c:extLst>
            <c:ext xmlns:c16="http://schemas.microsoft.com/office/drawing/2014/chart" uri="{C3380CC4-5D6E-409C-BE32-E72D297353CC}">
              <c16:uniqueId val="{00000001-3CC4-48C7-A624-C291DB91B3BA}"/>
            </c:ext>
          </c:extLst>
        </c:ser>
        <c:ser>
          <c:idx val="2"/>
          <c:order val="2"/>
          <c:tx>
            <c:strRef>
              <c:f>Sheet1!$D$1</c:f>
              <c:strCache>
                <c:ptCount val="1"/>
                <c:pt idx="0">
                  <c:v>富元康</c:v>
                </c:pt>
              </c:strCache>
            </c:strRef>
          </c:tx>
          <c:spPr>
            <a:solidFill>
              <a:schemeClr val="accent3">
                <a:lumMod val="20000"/>
                <a:lumOff val="8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Sheet1!$D$2:$D$13</c:f>
              <c:numCache>
                <c:formatCode>0.0%</c:formatCode>
                <c:ptCount val="12"/>
                <c:pt idx="0">
                  <c:v>8.9999999999999993E-3</c:v>
                </c:pt>
                <c:pt idx="1">
                  <c:v>8.9999999999999993E-3</c:v>
                </c:pt>
                <c:pt idx="2">
                  <c:v>7.0000000000000001E-3</c:v>
                </c:pt>
                <c:pt idx="3">
                  <c:v>0.01</c:v>
                </c:pt>
                <c:pt idx="4">
                  <c:v>6.0000000000000001E-3</c:v>
                </c:pt>
                <c:pt idx="5">
                  <c:v>0.03</c:v>
                </c:pt>
                <c:pt idx="6">
                  <c:v>2.1999999999999999E-2</c:v>
                </c:pt>
                <c:pt idx="7">
                  <c:v>0.03</c:v>
                </c:pt>
                <c:pt idx="8">
                  <c:v>0.03</c:v>
                </c:pt>
                <c:pt idx="9">
                  <c:v>5.6000000000000001E-2</c:v>
                </c:pt>
                <c:pt idx="10">
                  <c:v>7.6999999999999999E-2</c:v>
                </c:pt>
                <c:pt idx="11">
                  <c:v>5.0000000000000001E-3</c:v>
                </c:pt>
              </c:numCache>
            </c:numRef>
          </c:val>
          <c:extLst>
            <c:ext xmlns:c16="http://schemas.microsoft.com/office/drawing/2014/chart" uri="{C3380CC4-5D6E-409C-BE32-E72D297353CC}">
              <c16:uniqueId val="{00000002-3CC4-48C7-A624-C291DB91B3BA}"/>
            </c:ext>
          </c:extLst>
        </c:ser>
        <c:ser>
          <c:idx val="3"/>
          <c:order val="3"/>
          <c:tx>
            <c:strRef>
              <c:f>Sheet1!$E$1</c:f>
              <c:strCache>
                <c:ptCount val="1"/>
                <c:pt idx="0">
                  <c:v>维特健灵</c:v>
                </c:pt>
              </c:strCache>
            </c:strRef>
          </c:tx>
          <c:spPr>
            <a:solidFill>
              <a:schemeClr val="accent6">
                <a:lumMod val="40000"/>
                <a:lumOff val="6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Sheet1!$E$2:$E$13</c:f>
              <c:numCache>
                <c:formatCode>0.0%</c:formatCode>
                <c:ptCount val="12"/>
                <c:pt idx="0">
                  <c:v>2.1999999999999999E-2</c:v>
                </c:pt>
                <c:pt idx="1">
                  <c:v>2.5999999999999999E-2</c:v>
                </c:pt>
                <c:pt idx="2">
                  <c:v>4.3999999999999997E-2</c:v>
                </c:pt>
                <c:pt idx="3">
                  <c:v>2.5000000000000001E-2</c:v>
                </c:pt>
                <c:pt idx="4">
                  <c:v>0.03</c:v>
                </c:pt>
                <c:pt idx="5">
                  <c:v>3.1E-2</c:v>
                </c:pt>
                <c:pt idx="6">
                  <c:v>3.2000000000000001E-2</c:v>
                </c:pt>
                <c:pt idx="7">
                  <c:v>2.5000000000000001E-2</c:v>
                </c:pt>
                <c:pt idx="8">
                  <c:v>2.8000000000000001E-2</c:v>
                </c:pt>
                <c:pt idx="9">
                  <c:v>3.2000000000000001E-2</c:v>
                </c:pt>
                <c:pt idx="10">
                  <c:v>2.7E-2</c:v>
                </c:pt>
                <c:pt idx="11">
                  <c:v>0.02</c:v>
                </c:pt>
              </c:numCache>
            </c:numRef>
          </c:val>
          <c:extLst>
            <c:ext xmlns:c16="http://schemas.microsoft.com/office/drawing/2014/chart" uri="{C3380CC4-5D6E-409C-BE32-E72D297353CC}">
              <c16:uniqueId val="{00000003-3CC4-48C7-A624-C291DB91B3BA}"/>
            </c:ext>
          </c:extLst>
        </c:ser>
        <c:ser>
          <c:idx val="4"/>
          <c:order val="4"/>
          <c:tx>
            <c:strRef>
              <c:f>Sheet1!$F$1</c:f>
              <c:strCache>
                <c:ptCount val="1"/>
                <c:pt idx="0">
                  <c:v>仙芝楼</c:v>
                </c:pt>
              </c:strCache>
            </c:strRef>
          </c:tx>
          <c:spPr>
            <a:solidFill>
              <a:schemeClr val="accent6">
                <a:lumMod val="60000"/>
                <a:lumOff val="4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Sheet1!$F$2:$F$13</c:f>
              <c:numCache>
                <c:formatCode>0.0%</c:formatCode>
                <c:ptCount val="12"/>
                <c:pt idx="0">
                  <c:v>1.7000000000000001E-2</c:v>
                </c:pt>
                <c:pt idx="1">
                  <c:v>2.1999999999999999E-2</c:v>
                </c:pt>
                <c:pt idx="2">
                  <c:v>1.4E-2</c:v>
                </c:pt>
                <c:pt idx="3">
                  <c:v>0.01</c:v>
                </c:pt>
                <c:pt idx="4">
                  <c:v>1.2E-2</c:v>
                </c:pt>
                <c:pt idx="5">
                  <c:v>1.6E-2</c:v>
                </c:pt>
                <c:pt idx="6">
                  <c:v>2.1999999999999999E-2</c:v>
                </c:pt>
                <c:pt idx="7">
                  <c:v>2.5999999999999999E-2</c:v>
                </c:pt>
                <c:pt idx="8">
                  <c:v>1.9E-2</c:v>
                </c:pt>
                <c:pt idx="9">
                  <c:v>1.2E-2</c:v>
                </c:pt>
                <c:pt idx="10">
                  <c:v>1.2E-2</c:v>
                </c:pt>
                <c:pt idx="11">
                  <c:v>2.1000000000000001E-2</c:v>
                </c:pt>
              </c:numCache>
            </c:numRef>
          </c:val>
          <c:extLst>
            <c:ext xmlns:c16="http://schemas.microsoft.com/office/drawing/2014/chart" uri="{C3380CC4-5D6E-409C-BE32-E72D297353CC}">
              <c16:uniqueId val="{00000004-3CC4-48C7-A624-C291DB91B3BA}"/>
            </c:ext>
          </c:extLst>
        </c:ser>
        <c:dLbls>
          <c:showLegendKey val="0"/>
          <c:showVal val="0"/>
          <c:showCatName val="0"/>
          <c:showSerName val="0"/>
          <c:showPercent val="0"/>
          <c:showBubbleSize val="0"/>
        </c:dLbls>
        <c:gapWidth val="90"/>
        <c:overlap val="100"/>
        <c:axId val="738580335"/>
        <c:axId val="738581295"/>
      </c:barChart>
      <c:catAx>
        <c:axId val="738580335"/>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606060"/>
                </a:solidFill>
                <a:latin typeface="汉仪旗黑-50S" panose="00020600040101010101" pitchFamily="18" charset="-122"/>
                <a:ea typeface="汉仪旗黑-50S" panose="00020600040101010101" pitchFamily="18" charset="-122"/>
                <a:cs typeface="+mn-cs"/>
              </a:defRPr>
            </a:pPr>
            <a:endParaRPr lang="en-CN"/>
          </a:p>
        </c:txPr>
        <c:crossAx val="738581295"/>
        <c:crosses val="autoZero"/>
        <c:auto val="1"/>
        <c:lblAlgn val="ctr"/>
        <c:lblOffset val="100"/>
        <c:noMultiLvlLbl val="1"/>
      </c:catAx>
      <c:valAx>
        <c:axId val="738581295"/>
        <c:scaling>
          <c:orientation val="minMax"/>
          <c:max val="0.2"/>
          <c:min val="0"/>
        </c:scaling>
        <c:delete val="0"/>
        <c:axPos val="l"/>
        <c:numFmt formatCode="0%" sourceLinked="0"/>
        <c:majorTickMark val="none"/>
        <c:minorTickMark val="none"/>
        <c:tickLblPos val="nextTo"/>
        <c:spPr>
          <a:solidFill>
            <a:schemeClr val="bg1"/>
          </a:solidFill>
          <a:ln>
            <a:solidFill>
              <a:srgbClr val="CCCCCC"/>
            </a:solidFill>
          </a:ln>
          <a:effectLst/>
        </c:spPr>
        <c:txPr>
          <a:bodyPr rot="-60000000" spcFirstLastPara="1" vertOverflow="ellipsis" vert="horz" wrap="square" anchor="ctr" anchorCtr="1"/>
          <a:lstStyle/>
          <a:p>
            <a:pPr>
              <a:defRPr sz="1200" b="0" i="0" u="none" strike="noStrike" kern="1200" baseline="0">
                <a:solidFill>
                  <a:srgbClr val="606060"/>
                </a:solidFill>
                <a:latin typeface="汉仪旗黑-50S" panose="00020600040101010101" pitchFamily="18" charset="-122"/>
                <a:ea typeface="汉仪旗黑-50S" panose="00020600040101010101" pitchFamily="18" charset="-122"/>
                <a:cs typeface="+mn-cs"/>
              </a:defRPr>
            </a:pPr>
            <a:endParaRPr lang="en-CN"/>
          </a:p>
        </c:txPr>
        <c:crossAx val="738580335"/>
        <c:crosses val="autoZero"/>
        <c:crossBetween val="between"/>
        <c:majorUnit val="0.1"/>
      </c:valAx>
      <c:spPr>
        <a:noFill/>
        <a:ln>
          <a:noFill/>
        </a:ln>
        <a:effectLst/>
      </c:spPr>
    </c:plotArea>
    <c:legend>
      <c:legendPos val="b"/>
      <c:layout>
        <c:manualLayout>
          <c:xMode val="edge"/>
          <c:yMode val="edge"/>
          <c:x val="0.15450105419135185"/>
          <c:y val="7.6222113484949686E-2"/>
          <c:w val="0.74740570097001735"/>
          <c:h val="4.986573428721206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606060"/>
              </a:solidFill>
              <a:latin typeface="汉仪旗黑-50S" panose="00020600040101010101" pitchFamily="18" charset="-122"/>
              <a:ea typeface="汉仪旗黑-50S" panose="00020600040101010101" pitchFamily="18" charset="-122"/>
              <a:cs typeface="+mn-cs"/>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970423427937851E-2"/>
          <c:y val="0.20036994415537654"/>
          <c:w val="0.85213553001635822"/>
          <c:h val="0.56129686603744067"/>
        </c:manualLayout>
      </c:layout>
      <c:barChart>
        <c:barDir val="col"/>
        <c:grouping val="clustered"/>
        <c:varyColors val="0"/>
        <c:ser>
          <c:idx val="0"/>
          <c:order val="0"/>
          <c:tx>
            <c:strRef>
              <c:f>Sheet1!$C$1</c:f>
              <c:strCache>
                <c:ptCount val="1"/>
                <c:pt idx="0">
                  <c:v>销售额占比</c:v>
                </c:pt>
              </c:strCache>
            </c:strRef>
          </c:tx>
          <c:spPr>
            <a:solidFill>
              <a:srgbClr val="0084E8">
                <a:lumMod val="40000"/>
                <a:lumOff val="60000"/>
              </a:srgbClr>
            </a:solidFill>
            <a:ln>
              <a:noFill/>
            </a:ln>
            <a:effectLst/>
          </c:spPr>
          <c:invertIfNegative val="0"/>
          <c:cat>
            <c:strRef>
              <c:f>Sheet1!$B$2:$B$7</c:f>
              <c:strCache>
                <c:ptCount val="6"/>
                <c:pt idx="0">
                  <c:v>[0,150]</c:v>
                </c:pt>
                <c:pt idx="1">
                  <c:v>[150,250]</c:v>
                </c:pt>
                <c:pt idx="2">
                  <c:v>[250,500]</c:v>
                </c:pt>
                <c:pt idx="3">
                  <c:v>[500,800]</c:v>
                </c:pt>
                <c:pt idx="4">
                  <c:v>[800,1000]</c:v>
                </c:pt>
                <c:pt idx="5">
                  <c:v>1000+</c:v>
                </c:pt>
              </c:strCache>
            </c:strRef>
          </c:cat>
          <c:val>
            <c:numRef>
              <c:f>Sheet1!$C$2:$C$7</c:f>
              <c:numCache>
                <c:formatCode>0.0%</c:formatCode>
                <c:ptCount val="6"/>
                <c:pt idx="0">
                  <c:v>0.19512723281137839</c:v>
                </c:pt>
                <c:pt idx="1">
                  <c:v>0.14782712246700669</c:v>
                </c:pt>
                <c:pt idx="2">
                  <c:v>0.22402700242680371</c:v>
                </c:pt>
                <c:pt idx="3">
                  <c:v>0.11900865815608511</c:v>
                </c:pt>
                <c:pt idx="4">
                  <c:v>6.4774553110225203E-2</c:v>
                </c:pt>
                <c:pt idx="5">
                  <c:v>0.2492354310285001</c:v>
                </c:pt>
              </c:numCache>
            </c:numRef>
          </c:val>
          <c:extLst>
            <c:ext xmlns:c16="http://schemas.microsoft.com/office/drawing/2014/chart" uri="{C3380CC4-5D6E-409C-BE32-E72D297353CC}">
              <c16:uniqueId val="{00000000-D777-4425-AD87-D04651F7C06B}"/>
            </c:ext>
          </c:extLst>
        </c:ser>
        <c:dLbls>
          <c:showLegendKey val="0"/>
          <c:showVal val="0"/>
          <c:showCatName val="0"/>
          <c:showSerName val="0"/>
          <c:showPercent val="0"/>
          <c:showBubbleSize val="0"/>
        </c:dLbls>
        <c:gapWidth val="80"/>
        <c:axId val="378172576"/>
        <c:axId val="568103256"/>
      </c:barChart>
      <c:lineChart>
        <c:grouping val="standard"/>
        <c:varyColors val="0"/>
        <c:ser>
          <c:idx val="1"/>
          <c:order val="1"/>
          <c:tx>
            <c:strRef>
              <c:f>Sheet1!$D$1</c:f>
              <c:strCache>
                <c:ptCount val="1"/>
                <c:pt idx="0">
                  <c:v>YoY%</c:v>
                </c:pt>
              </c:strCache>
            </c:strRef>
          </c:tx>
          <c:spPr>
            <a:ln w="28575" cap="rnd">
              <a:solidFill>
                <a:srgbClr val="82CF37"/>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Sheet1!$B$2:$B$7</c:f>
              <c:strCache>
                <c:ptCount val="6"/>
                <c:pt idx="0">
                  <c:v>[0,150]</c:v>
                </c:pt>
                <c:pt idx="1">
                  <c:v>[150,250]</c:v>
                </c:pt>
                <c:pt idx="2">
                  <c:v>[250,500]</c:v>
                </c:pt>
                <c:pt idx="3">
                  <c:v>[500,800]</c:v>
                </c:pt>
                <c:pt idx="4">
                  <c:v>[800,1000]</c:v>
                </c:pt>
                <c:pt idx="5">
                  <c:v>1000+</c:v>
                </c:pt>
              </c:strCache>
            </c:strRef>
          </c:cat>
          <c:val>
            <c:numRef>
              <c:f>Sheet1!$D$2:$D$7</c:f>
              <c:numCache>
                <c:formatCode>0.0%</c:formatCode>
                <c:ptCount val="6"/>
                <c:pt idx="0">
                  <c:v>0.59659879992440379</c:v>
                </c:pt>
                <c:pt idx="1">
                  <c:v>0.26858941438747591</c:v>
                </c:pt>
                <c:pt idx="2">
                  <c:v>0.1098533134427728</c:v>
                </c:pt>
                <c:pt idx="3">
                  <c:v>0.49741071605355458</c:v>
                </c:pt>
                <c:pt idx="4">
                  <c:v>0.26032273901471248</c:v>
                </c:pt>
                <c:pt idx="5">
                  <c:v>0.12684293822400861</c:v>
                </c:pt>
              </c:numCache>
            </c:numRef>
          </c:val>
          <c:smooth val="1"/>
          <c:extLst>
            <c:ext xmlns:c16="http://schemas.microsoft.com/office/drawing/2014/chart" uri="{C3380CC4-5D6E-409C-BE32-E72D297353CC}">
              <c16:uniqueId val="{00000002-D777-4425-AD87-D04651F7C06B}"/>
            </c:ext>
          </c:extLst>
        </c:ser>
        <c:dLbls>
          <c:showLegendKey val="0"/>
          <c:showVal val="0"/>
          <c:showCatName val="0"/>
          <c:showSerName val="0"/>
          <c:showPercent val="0"/>
          <c:showBubbleSize val="0"/>
        </c:dLbls>
        <c:marker val="1"/>
        <c:smooth val="0"/>
        <c:axId val="1157612432"/>
        <c:axId val="1172206784"/>
      </c:line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b" anchorCtr="0"/>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0"/>
        <c:lblAlgn val="ctr"/>
        <c:lblOffset val="100"/>
        <c:noMultiLvlLbl val="0"/>
      </c:catAx>
      <c:valAx>
        <c:axId val="568103256"/>
        <c:scaling>
          <c:orientation val="minMax"/>
          <c:max val="0.30000000000000004"/>
          <c:min val="0"/>
        </c:scaling>
        <c:delete val="0"/>
        <c:axPos val="l"/>
        <c:numFmt formatCode="0%" sourceLinked="0"/>
        <c:majorTickMark val="none"/>
        <c:minorTickMark val="none"/>
        <c:tickLblPos val="nextTo"/>
        <c:spPr>
          <a:solidFill>
            <a:srgbClr val="FEFFFF"/>
          </a:solidFill>
          <a:ln>
            <a:solidFill>
              <a:srgbClr val="CCCCCC"/>
            </a:solidFill>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0.15000000000000002"/>
      </c:valAx>
      <c:valAx>
        <c:axId val="1172206784"/>
        <c:scaling>
          <c:orientation val="minMax"/>
          <c:max val="0.8"/>
          <c:min val="-0.2"/>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between"/>
      </c:valAx>
      <c:catAx>
        <c:axId val="1157612432"/>
        <c:scaling>
          <c:orientation val="minMax"/>
        </c:scaling>
        <c:delete val="1"/>
        <c:axPos val="b"/>
        <c:numFmt formatCode="General" sourceLinked="1"/>
        <c:majorTickMark val="out"/>
        <c:minorTickMark val="none"/>
        <c:tickLblPos val="nextTo"/>
        <c:crossAx val="117220678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95494427244301"/>
          <c:y val="0.28666604877653701"/>
          <c:w val="0.852135530016358"/>
          <c:h val="0.52589118193774897"/>
        </c:manualLayout>
      </c:layout>
      <c:barChart>
        <c:barDir val="col"/>
        <c:grouping val="clustered"/>
        <c:varyColors val="0"/>
        <c:ser>
          <c:idx val="0"/>
          <c:order val="0"/>
          <c:tx>
            <c:strRef>
              <c:f>Sheet1!$C$1</c:f>
              <c:strCache>
                <c:ptCount val="1"/>
                <c:pt idx="0">
                  <c:v>销售额(￥)</c:v>
                </c:pt>
              </c:strCache>
            </c:strRef>
          </c:tx>
          <c:spPr>
            <a:solidFill>
              <a:srgbClr val="0084E8">
                <a:lumMod val="40000"/>
                <a:lumOff val="60000"/>
              </a:srgbClr>
            </a:solidFill>
            <a:ln>
              <a:noFill/>
            </a:ln>
            <a:effectLst/>
          </c:spPr>
          <c:invertIfNegative val="0"/>
          <c:cat>
            <c:numRef>
              <c:f>Sheet1!$B$2:$B$13</c:f>
              <c:numCache>
                <c:formatCode>General</c:formatCode>
                <c:ptCount val="12"/>
                <c:pt idx="0">
                  <c:v>202401</c:v>
                </c:pt>
                <c:pt idx="1">
                  <c:v>202402</c:v>
                </c:pt>
                <c:pt idx="2">
                  <c:v>202403</c:v>
                </c:pt>
                <c:pt idx="3">
                  <c:v>202404</c:v>
                </c:pt>
                <c:pt idx="4">
                  <c:v>202405</c:v>
                </c:pt>
                <c:pt idx="5">
                  <c:v>202406</c:v>
                </c:pt>
                <c:pt idx="6">
                  <c:v>202407</c:v>
                </c:pt>
                <c:pt idx="7">
                  <c:v>202408</c:v>
                </c:pt>
                <c:pt idx="8">
                  <c:v>202409</c:v>
                </c:pt>
                <c:pt idx="9">
                  <c:v>202410</c:v>
                </c:pt>
                <c:pt idx="10">
                  <c:v>202411</c:v>
                </c:pt>
                <c:pt idx="11">
                  <c:v>202412</c:v>
                </c:pt>
              </c:numCache>
            </c:numRef>
          </c:cat>
          <c:val>
            <c:numRef>
              <c:f>Sheet1!$C$2:$C$13</c:f>
              <c:numCache>
                <c:formatCode>#,##0</c:formatCode>
                <c:ptCount val="12"/>
                <c:pt idx="0">
                  <c:v>4241630051</c:v>
                </c:pt>
                <c:pt idx="1">
                  <c:v>2559073288</c:v>
                </c:pt>
                <c:pt idx="2">
                  <c:v>4077471992</c:v>
                </c:pt>
                <c:pt idx="3">
                  <c:v>3538425983</c:v>
                </c:pt>
                <c:pt idx="4">
                  <c:v>4436558308</c:v>
                </c:pt>
                <c:pt idx="5">
                  <c:v>5959602214</c:v>
                </c:pt>
                <c:pt idx="6">
                  <c:v>4712173147</c:v>
                </c:pt>
                <c:pt idx="7">
                  <c:v>4246046319</c:v>
                </c:pt>
                <c:pt idx="8">
                  <c:v>4286647458</c:v>
                </c:pt>
                <c:pt idx="9">
                  <c:v>5244271260</c:v>
                </c:pt>
                <c:pt idx="10">
                  <c:v>6178410244</c:v>
                </c:pt>
                <c:pt idx="11">
                  <c:v>4530542402</c:v>
                </c:pt>
              </c:numCache>
            </c:numRef>
          </c:val>
          <c:extLst>
            <c:ext xmlns:c16="http://schemas.microsoft.com/office/drawing/2014/chart" uri="{C3380CC4-5D6E-409C-BE32-E72D297353CC}">
              <c16:uniqueId val="{00000000-C6AE-4DAA-8BBA-074A6401C457}"/>
            </c:ext>
          </c:extLst>
        </c:ser>
        <c:dLbls>
          <c:showLegendKey val="0"/>
          <c:showVal val="0"/>
          <c:showCatName val="0"/>
          <c:showSerName val="0"/>
          <c:showPercent val="0"/>
          <c:showBubbleSize val="0"/>
        </c:dLbls>
        <c:gapWidth val="80"/>
        <c:axId val="378172576"/>
        <c:axId val="568103256"/>
      </c:barChart>
      <c:lineChart>
        <c:grouping val="standard"/>
        <c:varyColors val="0"/>
        <c:ser>
          <c:idx val="1"/>
          <c:order val="1"/>
          <c:tx>
            <c:strRef>
              <c:f>Sheet1!$D$1</c:f>
              <c:strCache>
                <c:ptCount val="1"/>
                <c:pt idx="0">
                  <c:v>CR10</c:v>
                </c:pt>
              </c:strCache>
            </c:strRef>
          </c:tx>
          <c:spPr>
            <a:ln w="28575" cap="rnd">
              <a:solidFill>
                <a:srgbClr val="82CF37"/>
              </a:solidFill>
              <a:round/>
            </a:ln>
            <a:effectLst/>
          </c:spPr>
          <c:marker>
            <c:symbol val="none"/>
          </c:marker>
          <c:cat>
            <c:numRef>
              <c:f>Sheet1!$B$2:$B$13</c:f>
              <c:numCache>
                <c:formatCode>General</c:formatCode>
                <c:ptCount val="12"/>
                <c:pt idx="0">
                  <c:v>202401</c:v>
                </c:pt>
                <c:pt idx="1">
                  <c:v>202402</c:v>
                </c:pt>
                <c:pt idx="2">
                  <c:v>202403</c:v>
                </c:pt>
                <c:pt idx="3">
                  <c:v>202404</c:v>
                </c:pt>
                <c:pt idx="4">
                  <c:v>202405</c:v>
                </c:pt>
                <c:pt idx="5">
                  <c:v>202406</c:v>
                </c:pt>
                <c:pt idx="6">
                  <c:v>202407</c:v>
                </c:pt>
                <c:pt idx="7">
                  <c:v>202408</c:v>
                </c:pt>
                <c:pt idx="8">
                  <c:v>202409</c:v>
                </c:pt>
                <c:pt idx="9">
                  <c:v>202410</c:v>
                </c:pt>
                <c:pt idx="10">
                  <c:v>202411</c:v>
                </c:pt>
                <c:pt idx="11">
                  <c:v>202412</c:v>
                </c:pt>
              </c:numCache>
            </c:numRef>
          </c:cat>
          <c:val>
            <c:numRef>
              <c:f>Sheet1!$D$2:$D$13</c:f>
              <c:numCache>
                <c:formatCode>0.0%</c:formatCode>
                <c:ptCount val="12"/>
                <c:pt idx="0">
                  <c:v>0.24199999999999999</c:v>
                </c:pt>
                <c:pt idx="1">
                  <c:v>0.27300000000000002</c:v>
                </c:pt>
                <c:pt idx="2">
                  <c:v>0.27300000000000002</c:v>
                </c:pt>
                <c:pt idx="3">
                  <c:v>0.26500000000000001</c:v>
                </c:pt>
                <c:pt idx="4">
                  <c:v>0.26</c:v>
                </c:pt>
                <c:pt idx="5">
                  <c:v>0.251</c:v>
                </c:pt>
                <c:pt idx="6">
                  <c:v>0.24399999999999999</c:v>
                </c:pt>
                <c:pt idx="7">
                  <c:v>0.23499999999999999</c:v>
                </c:pt>
                <c:pt idx="8">
                  <c:v>0.25900000000000001</c:v>
                </c:pt>
                <c:pt idx="9">
                  <c:v>0.22900000000000001</c:v>
                </c:pt>
                <c:pt idx="10">
                  <c:v>0.16600000000000001</c:v>
                </c:pt>
                <c:pt idx="11">
                  <c:v>0.22900000000000001</c:v>
                </c:pt>
              </c:numCache>
            </c:numRef>
          </c:val>
          <c:smooth val="1"/>
          <c:extLst>
            <c:ext xmlns:c16="http://schemas.microsoft.com/office/drawing/2014/chart" uri="{C3380CC4-5D6E-409C-BE32-E72D297353CC}">
              <c16:uniqueId val="{00000001-C6AE-4DAA-8BBA-074A6401C457}"/>
            </c:ext>
          </c:extLst>
        </c:ser>
        <c:ser>
          <c:idx val="2"/>
          <c:order val="2"/>
          <c:tx>
            <c:strRef>
              <c:f>Sheet1!$E$1</c:f>
              <c:strCache>
                <c:ptCount val="1"/>
                <c:pt idx="0">
                  <c:v>动销品牌占比</c:v>
                </c:pt>
              </c:strCache>
            </c:strRef>
          </c:tx>
          <c:spPr>
            <a:ln w="28575" cap="rnd">
              <a:solidFill>
                <a:schemeClr val="accent3"/>
              </a:solidFill>
              <a:round/>
            </a:ln>
            <a:effectLst/>
          </c:spPr>
          <c:marker>
            <c:symbol val="none"/>
          </c:marker>
          <c:cat>
            <c:numRef>
              <c:f>Sheet1!$B$2:$B$13</c:f>
              <c:numCache>
                <c:formatCode>General</c:formatCode>
                <c:ptCount val="12"/>
                <c:pt idx="0">
                  <c:v>202401</c:v>
                </c:pt>
                <c:pt idx="1">
                  <c:v>202402</c:v>
                </c:pt>
                <c:pt idx="2">
                  <c:v>202403</c:v>
                </c:pt>
                <c:pt idx="3">
                  <c:v>202404</c:v>
                </c:pt>
                <c:pt idx="4">
                  <c:v>202405</c:v>
                </c:pt>
                <c:pt idx="5">
                  <c:v>202406</c:v>
                </c:pt>
                <c:pt idx="6">
                  <c:v>202407</c:v>
                </c:pt>
                <c:pt idx="7">
                  <c:v>202408</c:v>
                </c:pt>
                <c:pt idx="8">
                  <c:v>202409</c:v>
                </c:pt>
                <c:pt idx="9">
                  <c:v>202410</c:v>
                </c:pt>
                <c:pt idx="10">
                  <c:v>202411</c:v>
                </c:pt>
                <c:pt idx="11">
                  <c:v>202412</c:v>
                </c:pt>
              </c:numCache>
            </c:numRef>
          </c:cat>
          <c:val>
            <c:numRef>
              <c:f>Sheet1!$E$2:$E$13</c:f>
              <c:numCache>
                <c:formatCode>0.0%</c:formatCode>
                <c:ptCount val="12"/>
                <c:pt idx="0">
                  <c:v>0.8</c:v>
                </c:pt>
                <c:pt idx="1">
                  <c:v>0.8</c:v>
                </c:pt>
                <c:pt idx="2">
                  <c:v>0.77900000000000003</c:v>
                </c:pt>
                <c:pt idx="3">
                  <c:v>0.76300000000000001</c:v>
                </c:pt>
                <c:pt idx="4">
                  <c:v>0.80200000000000005</c:v>
                </c:pt>
                <c:pt idx="5">
                  <c:v>0.82199999999999995</c:v>
                </c:pt>
                <c:pt idx="6">
                  <c:v>0.80600000000000005</c:v>
                </c:pt>
                <c:pt idx="7">
                  <c:v>0.78400000000000003</c:v>
                </c:pt>
                <c:pt idx="8">
                  <c:v>0.79700000000000004</c:v>
                </c:pt>
                <c:pt idx="9">
                  <c:v>0.81899999999999995</c:v>
                </c:pt>
                <c:pt idx="10">
                  <c:v>0.85499999999999998</c:v>
                </c:pt>
                <c:pt idx="11">
                  <c:v>0.57299999999999995</c:v>
                </c:pt>
              </c:numCache>
            </c:numRef>
          </c:val>
          <c:smooth val="0"/>
          <c:extLst>
            <c:ext xmlns:c16="http://schemas.microsoft.com/office/drawing/2014/chart" uri="{C3380CC4-5D6E-409C-BE32-E72D297353CC}">
              <c16:uniqueId val="{00000002-C6AE-4DAA-8BBA-074A6401C457}"/>
            </c:ext>
          </c:extLst>
        </c:ser>
        <c:dLbls>
          <c:showLegendKey val="0"/>
          <c:showVal val="0"/>
          <c:showCatName val="0"/>
          <c:showSerName val="0"/>
          <c:showPercent val="0"/>
          <c:showBubbleSize val="0"/>
        </c:dLbls>
        <c:marker val="1"/>
        <c:smooth val="0"/>
        <c:axId val="1157612432"/>
        <c:axId val="1172206784"/>
      </c:line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lang="zh-CN"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6500000000"/>
          <c:min val="0"/>
        </c:scaling>
        <c:delete val="0"/>
        <c:axPos val="l"/>
        <c:numFmt formatCode="0&quot;.&quot;00,,&quot;亿&quot;" sourceLinked="0"/>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2000000000"/>
      </c:valAx>
      <c:catAx>
        <c:axId val="1157612432"/>
        <c:scaling>
          <c:orientation val="minMax"/>
        </c:scaling>
        <c:delete val="1"/>
        <c:axPos val="b"/>
        <c:numFmt formatCode="General" sourceLinked="1"/>
        <c:majorTickMark val="out"/>
        <c:minorTickMark val="none"/>
        <c:tickLblPos val="nextTo"/>
        <c:crossAx val="1172206784"/>
        <c:crosses val="autoZero"/>
        <c:auto val="1"/>
        <c:lblAlgn val="ctr"/>
        <c:lblOffset val="100"/>
        <c:noMultiLvlLbl val="0"/>
      </c:catAx>
      <c:valAx>
        <c:axId val="1172206784"/>
        <c:scaling>
          <c:orientation val="minMax"/>
          <c:max val="1"/>
          <c:min val="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lgn="ctr">
              <a:defRPr lang="en-US"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1157612432"/>
        <c:crosses val="max"/>
        <c:crossBetween val="between"/>
        <c:majorUnit val="0.5"/>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showDLblsOverMax val="0"/>
    <c:extLst>
      <c:ext uri="{0b15fc19-7d7d-44ad-8c2d-2c3a37ce22c3}">
        <chartProps xmlns="https://web.wps.cn/et/2018/main" chartId="{49ef99eb-3d07-44c0-80d4-4fefcf9c3ca4}"/>
      </c:ext>
    </c:extLst>
  </c:chart>
  <c:spPr>
    <a:noFill/>
    <a:ln>
      <a:noFill/>
    </a:ln>
    <a:effectLst/>
  </c:spPr>
  <c:txPr>
    <a:bodyPr/>
    <a:lstStyle/>
    <a:p>
      <a:pPr>
        <a:defRPr lang="zh-CN"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品牌</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C21-43CC-81A6-27D6317249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C21-43CC-81A6-27D6317249CD}"/>
              </c:ext>
            </c:extLst>
          </c:dPt>
          <c:cat>
            <c:numRef>
              <c:f>Sheet1!$A$2:$A$3</c:f>
              <c:numCache>
                <c:formatCode>General</c:formatCode>
                <c:ptCount val="2"/>
                <c:pt idx="0">
                  <c:v>2023</c:v>
                </c:pt>
                <c:pt idx="1">
                  <c:v>2024</c:v>
                </c:pt>
              </c:numCache>
            </c:numRef>
          </c:cat>
          <c:val>
            <c:numRef>
              <c:f>Sheet1!$B$2:$B$3</c:f>
              <c:numCache>
                <c:formatCode>General</c:formatCode>
                <c:ptCount val="2"/>
                <c:pt idx="0">
                  <c:v>596</c:v>
                </c:pt>
                <c:pt idx="1">
                  <c:v>2207</c:v>
                </c:pt>
              </c:numCache>
            </c:numRef>
          </c:val>
          <c:extLst>
            <c:ext xmlns:c16="http://schemas.microsoft.com/office/drawing/2014/chart" uri="{C3380CC4-5D6E-409C-BE32-E72D297353CC}">
              <c16:uniqueId val="{00000004-0C21-43CC-81A6-27D6317249C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uri="{0b15fc19-7d7d-44ad-8c2d-2c3a37ce22c3}">
        <chartProps xmlns="https://web.wps.cn/et/2018/main" chartId="{939be36c-e780-4f8a-9e0e-c99c5166df61}"/>
      </c:ext>
    </c:extLst>
  </c:chart>
  <c:spPr>
    <a:noFill/>
    <a:ln>
      <a:noFill/>
    </a:ln>
    <a:effectLst/>
  </c:spPr>
  <c:txPr>
    <a:bodyPr/>
    <a:lstStyle/>
    <a:p>
      <a:pPr>
        <a:defRPr lang="zh-CN"/>
      </a:pPr>
      <a:endParaRPr lang="en-C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品牌数</c:v>
                </c:pt>
              </c:strCache>
            </c:strRef>
          </c:tx>
          <c:spPr>
            <a:ln w="25400">
              <a:solidFill>
                <a:schemeClr val="lt1"/>
              </a:solidFill>
            </a:ln>
          </c:spPr>
          <c:dPt>
            <c:idx val="0"/>
            <c:bubble3D val="0"/>
            <c:spPr>
              <a:solidFill>
                <a:schemeClr val="accent1"/>
              </a:solidFill>
              <a:ln w="25400">
                <a:solidFill>
                  <a:schemeClr val="lt1"/>
                </a:solidFill>
              </a:ln>
              <a:effectLst/>
            </c:spPr>
            <c:extLst>
              <c:ext xmlns:c16="http://schemas.microsoft.com/office/drawing/2014/chart" uri="{C3380CC4-5D6E-409C-BE32-E72D297353CC}">
                <c16:uniqueId val="{00000001-35C3-43BE-8DFD-2C5DE8299580}"/>
              </c:ext>
            </c:extLst>
          </c:dPt>
          <c:dPt>
            <c:idx val="1"/>
            <c:bubble3D val="0"/>
            <c:spPr>
              <a:solidFill>
                <a:schemeClr val="accent2"/>
              </a:solidFill>
              <a:ln w="25400">
                <a:solidFill>
                  <a:schemeClr val="lt1"/>
                </a:solidFill>
              </a:ln>
              <a:effectLst/>
            </c:spPr>
            <c:extLst>
              <c:ext xmlns:c16="http://schemas.microsoft.com/office/drawing/2014/chart" uri="{C3380CC4-5D6E-409C-BE32-E72D297353CC}">
                <c16:uniqueId val="{00000003-35C3-43BE-8DFD-2C5DE8299580}"/>
              </c:ext>
            </c:extLst>
          </c:dPt>
          <c:cat>
            <c:strRef>
              <c:f>Sheet1!$A$2:$A$3</c:f>
              <c:strCache>
                <c:ptCount val="2"/>
                <c:pt idx="0">
                  <c:v>2023年</c:v>
                </c:pt>
                <c:pt idx="1">
                  <c:v>2024年</c:v>
                </c:pt>
              </c:strCache>
            </c:strRef>
          </c:cat>
          <c:val>
            <c:numRef>
              <c:f>Sheet1!$B$2:$B$3</c:f>
              <c:numCache>
                <c:formatCode>General</c:formatCode>
                <c:ptCount val="2"/>
                <c:pt idx="0">
                  <c:v>3568</c:v>
                </c:pt>
                <c:pt idx="1">
                  <c:v>5116</c:v>
                </c:pt>
              </c:numCache>
            </c:numRef>
          </c:val>
          <c:extLst>
            <c:ext xmlns:c16="http://schemas.microsoft.com/office/drawing/2014/chart" uri="{C3380CC4-5D6E-409C-BE32-E72D297353CC}">
              <c16:uniqueId val="{00000004-35C3-43BE-8DFD-2C5DE829958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uri="{0b15fc19-7d7d-44ad-8c2d-2c3a37ce22c3}">
        <chartProps xmlns="https://web.wps.cn/et/2018/main" chartId="{c73ce0da-e547-48ad-9034-deaa5884baf5}"/>
      </c:ext>
    </c:extLst>
  </c:chart>
  <c:spPr>
    <a:noFill/>
    <a:ln>
      <a:noFill/>
    </a:ln>
    <a:effectLst/>
  </c:spPr>
  <c:txPr>
    <a:bodyPr/>
    <a:lstStyle/>
    <a:p>
      <a:pPr>
        <a:defRPr lang="zh-CN"/>
      </a:pPr>
      <a:endParaRPr lang="en-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961954375423911E-2"/>
          <c:y val="8.8678130314777309E-2"/>
          <c:w val="0.86740868705131435"/>
          <c:h val="0.83891218365703535"/>
        </c:manualLayout>
      </c:layout>
      <c:barChart>
        <c:barDir val="col"/>
        <c:grouping val="clustered"/>
        <c:varyColors val="0"/>
        <c:ser>
          <c:idx val="0"/>
          <c:order val="0"/>
          <c:tx>
            <c:strRef>
              <c:f>Sheet1!$C$1</c:f>
              <c:strCache>
                <c:ptCount val="1"/>
                <c:pt idx="0">
                  <c:v> 国内销售额(￥)</c:v>
                </c:pt>
              </c:strCache>
            </c:strRef>
          </c:tx>
          <c:spPr>
            <a:solidFill>
              <a:srgbClr val="90CFFF"/>
            </a:solidFill>
            <a:ln>
              <a:noFill/>
            </a:ln>
            <a:effectLst/>
          </c:spPr>
          <c:invertIfNegative val="0"/>
          <c:cat>
            <c:strRef>
              <c:f>Sheet1!$B$2:$B$7</c:f>
              <c:strCache>
                <c:ptCount val="6"/>
                <c:pt idx="0">
                  <c:v>2022H1</c:v>
                </c:pt>
                <c:pt idx="1">
                  <c:v>2022H2</c:v>
                </c:pt>
                <c:pt idx="2">
                  <c:v>2023H1</c:v>
                </c:pt>
                <c:pt idx="3">
                  <c:v>2023H2</c:v>
                </c:pt>
                <c:pt idx="4">
                  <c:v>2024H1</c:v>
                </c:pt>
                <c:pt idx="5">
                  <c:v>2024H2</c:v>
                </c:pt>
              </c:strCache>
            </c:strRef>
          </c:cat>
          <c:val>
            <c:numRef>
              <c:f>Sheet1!$C$2:$C$7</c:f>
              <c:numCache>
                <c:formatCode>_ * #,##0_ ;_ * \-#,##0_ ;_ * "-"??_ ;_ @_ </c:formatCode>
                <c:ptCount val="6"/>
                <c:pt idx="0">
                  <c:v>8863921110</c:v>
                </c:pt>
                <c:pt idx="1">
                  <c:v>13331919427</c:v>
                </c:pt>
                <c:pt idx="2">
                  <c:v>19980268986</c:v>
                </c:pt>
                <c:pt idx="3">
                  <c:v>22893661661</c:v>
                </c:pt>
                <c:pt idx="4">
                  <c:v>24053669435</c:v>
                </c:pt>
                <c:pt idx="5">
                  <c:v>28321269875</c:v>
                </c:pt>
              </c:numCache>
            </c:numRef>
          </c:val>
          <c:extLst>
            <c:ext xmlns:c16="http://schemas.microsoft.com/office/drawing/2014/chart" uri="{C3380CC4-5D6E-409C-BE32-E72D297353CC}">
              <c16:uniqueId val="{00000000-5B80-4C7C-8179-88606D1CB868}"/>
            </c:ext>
          </c:extLst>
        </c:ser>
        <c:ser>
          <c:idx val="2"/>
          <c:order val="2"/>
          <c:tx>
            <c:strRef>
              <c:f>Sheet1!$E$1</c:f>
              <c:strCache>
                <c:ptCount val="1"/>
                <c:pt idx="0">
                  <c:v>跨境销售额(￥) </c:v>
                </c:pt>
              </c:strCache>
            </c:strRef>
          </c:tx>
          <c:spPr>
            <a:solidFill>
              <a:srgbClr val="82CF37">
                <a:lumMod val="60000"/>
                <a:lumOff val="40000"/>
              </a:srgbClr>
            </a:solidFill>
            <a:ln>
              <a:noFill/>
            </a:ln>
            <a:effectLst/>
          </c:spPr>
          <c:invertIfNegative val="0"/>
          <c:cat>
            <c:strRef>
              <c:f>Sheet1!$B$2:$B$7</c:f>
              <c:strCache>
                <c:ptCount val="6"/>
                <c:pt idx="0">
                  <c:v>2022H1</c:v>
                </c:pt>
                <c:pt idx="1">
                  <c:v>2022H2</c:v>
                </c:pt>
                <c:pt idx="2">
                  <c:v>2023H1</c:v>
                </c:pt>
                <c:pt idx="3">
                  <c:v>2023H2</c:v>
                </c:pt>
                <c:pt idx="4">
                  <c:v>2024H1</c:v>
                </c:pt>
                <c:pt idx="5">
                  <c:v>2024H2</c:v>
                </c:pt>
              </c:strCache>
            </c:strRef>
          </c:cat>
          <c:val>
            <c:numRef>
              <c:f>Sheet1!$E$2:$E$7</c:f>
              <c:numCache>
                <c:formatCode>_ * #,##0_ ;_ * \-#,##0_ ;_ * "-"??_ ;_ @_ </c:formatCode>
                <c:ptCount val="6"/>
                <c:pt idx="0">
                  <c:v>577085538.01999998</c:v>
                </c:pt>
                <c:pt idx="1">
                  <c:v>646303395</c:v>
                </c:pt>
                <c:pt idx="2">
                  <c:v>629252445.57000005</c:v>
                </c:pt>
                <c:pt idx="3">
                  <c:v>633707987.28999996</c:v>
                </c:pt>
                <c:pt idx="4">
                  <c:v>759092399.57000005</c:v>
                </c:pt>
                <c:pt idx="5">
                  <c:v>876820955.76999998</c:v>
                </c:pt>
              </c:numCache>
            </c:numRef>
          </c:val>
          <c:extLst>
            <c:ext xmlns:c16="http://schemas.microsoft.com/office/drawing/2014/chart" uri="{C3380CC4-5D6E-409C-BE32-E72D297353CC}">
              <c16:uniqueId val="{00000002-5B80-4C7C-8179-88606D1CB868}"/>
            </c:ext>
          </c:extLst>
        </c:ser>
        <c:dLbls>
          <c:showLegendKey val="0"/>
          <c:showVal val="0"/>
          <c:showCatName val="0"/>
          <c:showSerName val="0"/>
          <c:showPercent val="0"/>
          <c:showBubbleSize val="0"/>
        </c:dLbls>
        <c:gapWidth val="150"/>
        <c:axId val="378172576"/>
        <c:axId val="568103256"/>
      </c:barChart>
      <c:lineChart>
        <c:grouping val="standard"/>
        <c:varyColors val="0"/>
        <c:ser>
          <c:idx val="1"/>
          <c:order val="1"/>
          <c:tx>
            <c:strRef>
              <c:f>Sheet1!$D$1</c:f>
              <c:strCache>
                <c:ptCount val="1"/>
                <c:pt idx="0">
                  <c:v>国内YoY% </c:v>
                </c:pt>
              </c:strCache>
            </c:strRef>
          </c:tx>
          <c:spPr>
            <a:ln w="28575" cap="rnd">
              <a:solidFill>
                <a:srgbClr val="004274">
                  <a:lumMod val="60000"/>
                  <a:lumOff val="40000"/>
                </a:srgbClr>
              </a:solidFill>
              <a:round/>
            </a:ln>
            <a:effectLst/>
          </c:spPr>
          <c:marker>
            <c:symbol val="none"/>
          </c:marker>
          <c:dLbls>
            <c:dLbl>
              <c:idx val="0"/>
              <c:layout>
                <c:manualLayout>
                  <c:x val="-2.735651424377698E-2"/>
                  <c:y val="-4.4867584100812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B11-417F-AE76-3ED8DA52BFB3}"/>
                </c:ext>
              </c:extLst>
            </c:dLbl>
            <c:dLbl>
              <c:idx val="1"/>
              <c:delete val="1"/>
              <c:extLst>
                <c:ext xmlns:c15="http://schemas.microsoft.com/office/drawing/2012/chart" uri="{CE6537A1-D6FC-4f65-9D91-7224C49458BB}"/>
                <c:ext xmlns:c16="http://schemas.microsoft.com/office/drawing/2014/chart" uri="{C3380CC4-5D6E-409C-BE32-E72D297353CC}">
                  <c16:uniqueId val="{00000006-8B11-417F-AE76-3ED8DA52BFB3}"/>
                </c:ext>
              </c:extLst>
            </c:dLbl>
            <c:dLbl>
              <c:idx val="2"/>
              <c:layout>
                <c:manualLayout>
                  <c:x val="-2.8422361739441678E-2"/>
                  <c:y val="-3.5894067280649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11-417F-AE76-3ED8DA52BFB3}"/>
                </c:ext>
              </c:extLst>
            </c:dLbl>
            <c:dLbl>
              <c:idx val="3"/>
              <c:delete val="1"/>
              <c:extLst>
                <c:ext xmlns:c15="http://schemas.microsoft.com/office/drawing/2012/chart" uri="{CE6537A1-D6FC-4f65-9D91-7224C49458BB}"/>
                <c:ext xmlns:c16="http://schemas.microsoft.com/office/drawing/2014/chart" uri="{C3380CC4-5D6E-409C-BE32-E72D297353CC}">
                  <c16:uniqueId val="{0000000B-8B11-417F-AE76-3ED8DA52BFB3}"/>
                </c:ext>
              </c:extLst>
            </c:dLbl>
            <c:dLbl>
              <c:idx val="4"/>
              <c:layout>
                <c:manualLayout>
                  <c:x val="-2.1890462491187892E-2"/>
                  <c:y val="3.5894067280649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11-417F-AE76-3ED8DA52BFB3}"/>
                </c:ext>
              </c:extLst>
            </c:dLbl>
            <c:dLbl>
              <c:idx val="5"/>
              <c:delete val="1"/>
              <c:extLst>
                <c:ext xmlns:c15="http://schemas.microsoft.com/office/drawing/2012/chart" uri="{CE6537A1-D6FC-4f65-9D91-7224C49458BB}"/>
                <c:ext xmlns:c16="http://schemas.microsoft.com/office/drawing/2014/chart" uri="{C3380CC4-5D6E-409C-BE32-E72D297353CC}">
                  <c16:uniqueId val="{00000003-8B11-417F-AE76-3ED8DA52BFB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accent1">
                        <a:lumMod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Sheet1!$B$2:$B$7</c:f>
              <c:strCache>
                <c:ptCount val="6"/>
                <c:pt idx="0">
                  <c:v>2022H1</c:v>
                </c:pt>
                <c:pt idx="1">
                  <c:v>2022H2</c:v>
                </c:pt>
                <c:pt idx="2">
                  <c:v>2023H1</c:v>
                </c:pt>
                <c:pt idx="3">
                  <c:v>2023H2</c:v>
                </c:pt>
                <c:pt idx="4">
                  <c:v>2024H1</c:v>
                </c:pt>
                <c:pt idx="5">
                  <c:v>2024H2</c:v>
                </c:pt>
              </c:strCache>
            </c:strRef>
          </c:cat>
          <c:val>
            <c:numRef>
              <c:f>Sheet1!$D$2:$D$7</c:f>
              <c:numCache>
                <c:formatCode>0.0%</c:formatCode>
                <c:ptCount val="6"/>
                <c:pt idx="0">
                  <c:v>-0.10299999999999999</c:v>
                </c:pt>
                <c:pt idx="1">
                  <c:v>-0.108</c:v>
                </c:pt>
                <c:pt idx="2">
                  <c:v>0.189</c:v>
                </c:pt>
                <c:pt idx="3">
                  <c:v>1.9E-2</c:v>
                </c:pt>
                <c:pt idx="4">
                  <c:v>0.20399999999999999</c:v>
                </c:pt>
                <c:pt idx="5">
                  <c:v>0.23699999999999999</c:v>
                </c:pt>
              </c:numCache>
            </c:numRef>
          </c:val>
          <c:smooth val="1"/>
          <c:extLst>
            <c:ext xmlns:c16="http://schemas.microsoft.com/office/drawing/2014/chart" uri="{C3380CC4-5D6E-409C-BE32-E72D297353CC}">
              <c16:uniqueId val="{00000001-5B80-4C7C-8179-88606D1CB868}"/>
            </c:ext>
          </c:extLst>
        </c:ser>
        <c:ser>
          <c:idx val="3"/>
          <c:order val="3"/>
          <c:tx>
            <c:strRef>
              <c:f>Sheet1!$F$1</c:f>
              <c:strCache>
                <c:ptCount val="1"/>
                <c:pt idx="0">
                  <c:v>跨境YoY% </c:v>
                </c:pt>
              </c:strCache>
            </c:strRef>
          </c:tx>
          <c:spPr>
            <a:ln w="28575" cap="rnd">
              <a:solidFill>
                <a:srgbClr val="82CF37"/>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8-8B11-417F-AE76-3ED8DA52BFB3}"/>
                </c:ext>
              </c:extLst>
            </c:dLbl>
            <c:dLbl>
              <c:idx val="1"/>
              <c:layout>
                <c:manualLayout>
                  <c:x val="-1.6014860959368167E-2"/>
                  <c:y val="2.69205504604873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B11-417F-AE76-3ED8DA52BFB3}"/>
                </c:ext>
              </c:extLst>
            </c:dLbl>
            <c:dLbl>
              <c:idx val="2"/>
              <c:delete val="1"/>
              <c:extLst>
                <c:ext xmlns:c15="http://schemas.microsoft.com/office/drawing/2012/chart" uri="{CE6537A1-D6FC-4f65-9D91-7224C49458BB}"/>
                <c:ext xmlns:c16="http://schemas.microsoft.com/office/drawing/2014/chart" uri="{C3380CC4-5D6E-409C-BE32-E72D297353CC}">
                  <c16:uniqueId val="{0000000A-8B11-417F-AE76-3ED8DA52BFB3}"/>
                </c:ext>
              </c:extLst>
            </c:dLbl>
            <c:dLbl>
              <c:idx val="3"/>
              <c:layout>
                <c:manualLayout>
                  <c:x val="-1.7114912023599296E-2"/>
                  <c:y val="1.1964689093549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11-417F-AE76-3ED8DA52BFB3}"/>
                </c:ext>
              </c:extLst>
            </c:dLbl>
            <c:dLbl>
              <c:idx val="4"/>
              <c:delete val="1"/>
              <c:extLst>
                <c:ext xmlns:c15="http://schemas.microsoft.com/office/drawing/2012/chart" uri="{CE6537A1-D6FC-4f65-9D91-7224C49458BB}"/>
                <c:ext xmlns:c16="http://schemas.microsoft.com/office/drawing/2014/chart" uri="{C3380CC4-5D6E-409C-BE32-E72D297353CC}">
                  <c16:uniqueId val="{00000000-8B11-417F-AE76-3ED8DA52BFB3}"/>
                </c:ext>
              </c:extLst>
            </c:dLbl>
            <c:dLbl>
              <c:idx val="5"/>
              <c:layout>
                <c:manualLayout>
                  <c:x val="-2.0619750801551418E-2"/>
                  <c:y val="-4.4867584100812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11-417F-AE76-3ED8DA52BFB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accent6">
                        <a:lumMod val="7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Sheet1!$B$2:$B$7</c:f>
              <c:strCache>
                <c:ptCount val="6"/>
                <c:pt idx="0">
                  <c:v>2022H1</c:v>
                </c:pt>
                <c:pt idx="1">
                  <c:v>2022H2</c:v>
                </c:pt>
                <c:pt idx="2">
                  <c:v>2023H1</c:v>
                </c:pt>
                <c:pt idx="3">
                  <c:v>2023H2</c:v>
                </c:pt>
                <c:pt idx="4">
                  <c:v>2024H1</c:v>
                </c:pt>
                <c:pt idx="5">
                  <c:v>2024H2</c:v>
                </c:pt>
              </c:strCache>
            </c:strRef>
          </c:cat>
          <c:val>
            <c:numRef>
              <c:f>Sheet1!$F$2:$F$7</c:f>
              <c:numCache>
                <c:formatCode>0.0%</c:formatCode>
                <c:ptCount val="6"/>
                <c:pt idx="0">
                  <c:v>-0.216</c:v>
                </c:pt>
                <c:pt idx="1">
                  <c:v>-0.38500000000000001</c:v>
                </c:pt>
                <c:pt idx="2">
                  <c:v>-2.4E-2</c:v>
                </c:pt>
                <c:pt idx="3">
                  <c:v>-0.16800000000000001</c:v>
                </c:pt>
                <c:pt idx="4">
                  <c:v>0.20599999999999999</c:v>
                </c:pt>
                <c:pt idx="5">
                  <c:v>0.38400000000000001</c:v>
                </c:pt>
              </c:numCache>
            </c:numRef>
          </c:val>
          <c:smooth val="1"/>
          <c:extLst>
            <c:ext xmlns:c16="http://schemas.microsoft.com/office/drawing/2014/chart" uri="{C3380CC4-5D6E-409C-BE32-E72D297353CC}">
              <c16:uniqueId val="{00000003-5B80-4C7C-8179-88606D1CB868}"/>
            </c:ext>
          </c:extLst>
        </c:ser>
        <c:dLbls>
          <c:showLegendKey val="0"/>
          <c:showVal val="1"/>
          <c:showCatName val="0"/>
          <c:showSerName val="0"/>
          <c:showPercent val="0"/>
          <c:showBubbleSize val="0"/>
        </c:dLbls>
        <c:marker val="1"/>
        <c:smooth val="0"/>
        <c:axId val="748121984"/>
        <c:axId val="748119584"/>
      </c:line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50000000000"/>
          <c:min val="0"/>
        </c:scaling>
        <c:delete val="0"/>
        <c:axPos val="l"/>
        <c:numFmt formatCode="0&quot;.&quot;00,,&quot;亿&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30000000000"/>
        <c:minorUnit val="2000000000"/>
      </c:valAx>
      <c:valAx>
        <c:axId val="748119584"/>
        <c:scaling>
          <c:orientation val="minMax"/>
          <c:max val="0.60000000000000009"/>
          <c:min val="-1.8"/>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HYQIHEI-50S LIGHT" pitchFamily="18" charset="-122"/>
                <a:ea typeface="HYQIHEI-50S LIGHT" pitchFamily="18" charset="-122"/>
                <a:cs typeface="+mn-cs"/>
                <a:sym typeface="Arial" panose="020B0604020202020204" pitchFamily="34" charset="0"/>
              </a:defRPr>
            </a:pPr>
            <a:endParaRPr lang="en-CN"/>
          </a:p>
        </c:txPr>
        <c:crossAx val="748121984"/>
        <c:crosses val="max"/>
        <c:crossBetween val="between"/>
      </c:valAx>
      <c:catAx>
        <c:axId val="748121984"/>
        <c:scaling>
          <c:orientation val="minMax"/>
        </c:scaling>
        <c:delete val="1"/>
        <c:axPos val="b"/>
        <c:numFmt formatCode="General" sourceLinked="1"/>
        <c:majorTickMark val="out"/>
        <c:minorTickMark val="none"/>
        <c:tickLblPos val="nextTo"/>
        <c:crossAx val="74811958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accent1">
                  <a:lumMod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品牌数</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A49-4DA7-9132-3EC4E26E2E9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A49-4DA7-9132-3EC4E26E2E91}"/>
              </c:ext>
            </c:extLst>
          </c:dPt>
          <c:cat>
            <c:numRef>
              <c:f>Sheet1!$A$2:$A$3</c:f>
              <c:numCache>
                <c:formatCode>General</c:formatCode>
                <c:ptCount val="2"/>
                <c:pt idx="0">
                  <c:v>2023</c:v>
                </c:pt>
                <c:pt idx="1">
                  <c:v>2024</c:v>
                </c:pt>
              </c:numCache>
            </c:numRef>
          </c:cat>
          <c:val>
            <c:numRef>
              <c:f>Sheet1!$B$2:$B$3</c:f>
              <c:numCache>
                <c:formatCode>General</c:formatCode>
                <c:ptCount val="2"/>
                <c:pt idx="0">
                  <c:v>112</c:v>
                </c:pt>
                <c:pt idx="1">
                  <c:v>102</c:v>
                </c:pt>
              </c:numCache>
            </c:numRef>
          </c:val>
          <c:extLst>
            <c:ext xmlns:c16="http://schemas.microsoft.com/office/drawing/2014/chart" uri="{C3380CC4-5D6E-409C-BE32-E72D297353CC}">
              <c16:uniqueId val="{00000004-BA49-4DA7-9132-3EC4E26E2E9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69208625805809298"/>
          <c:y val="0.52225684883303702"/>
          <c:w val="0.21031715398010001"/>
          <c:h val="0.47161443929670999"/>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defRPr>
          </a:pPr>
          <a:endParaRPr lang="en-CN"/>
        </a:p>
      </c:txPr>
    </c:legend>
    <c:plotVisOnly val="1"/>
    <c:dispBlanksAs val="gap"/>
    <c:showDLblsOverMax val="0"/>
    <c:extLst>
      <c:ext uri="{0b15fc19-7d7d-44ad-8c2d-2c3a37ce22c3}">
        <chartProps xmlns="https://web.wps.cn/et/2018/main" chartId="{320937e9-b39f-4394-9dd7-62bc073a64a4}"/>
      </c:ext>
    </c:extLst>
  </c:chart>
  <c:spPr>
    <a:noFill/>
    <a:ln>
      <a:noFill/>
    </a:ln>
    <a:effectLst/>
  </c:spPr>
  <c:txPr>
    <a:bodyPr/>
    <a:lstStyle/>
    <a:p>
      <a:pPr>
        <a:defRPr lang="zh-CN"/>
      </a:pPr>
      <a:endParaRPr lang="en-CN"/>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673080504199377E-2"/>
          <c:y val="0"/>
          <c:w val="0.83281518335495364"/>
          <c:h val="0.9264074682929071"/>
        </c:manualLayout>
      </c:layout>
      <c:barChart>
        <c:barDir val="bar"/>
        <c:grouping val="clustered"/>
        <c:varyColors val="0"/>
        <c:ser>
          <c:idx val="0"/>
          <c:order val="0"/>
          <c:tx>
            <c:strRef>
              <c:f>Sheet1!$B$1</c:f>
              <c:strCache>
                <c:ptCount val="1"/>
                <c:pt idx="0">
                  <c:v>市场份额 %</c:v>
                </c:pt>
              </c:strCache>
            </c:strRef>
          </c:tx>
          <c:spPr>
            <a:solidFill>
              <a:srgbClr val="B2B8BE"/>
            </a:solidFill>
            <a:ln>
              <a:noFill/>
            </a:ln>
            <a:effectLst>
              <a:glow>
                <a:schemeClr val="accent1">
                  <a:alpha val="40000"/>
                </a:schemeClr>
              </a:glow>
            </a:effectLst>
            <a:scene3d>
              <a:camera prst="orthographicFront"/>
              <a:lightRig rig="threePt" dir="t"/>
            </a:scene3d>
            <a:sp3d>
              <a:bevelB h="0"/>
            </a:sp3d>
          </c:spPr>
          <c:invertIfNegative val="0"/>
          <c:dPt>
            <c:idx val="0"/>
            <c:invertIfNegative val="0"/>
            <c:bubble3D val="0"/>
            <c:spPr>
              <a:solidFill>
                <a:srgbClr val="C00000">
                  <a:alpha val="50000"/>
                </a:srgbClr>
              </a:solidFill>
              <a:ln>
                <a:noFill/>
              </a:ln>
              <a:effectLst>
                <a:glow>
                  <a:schemeClr val="accent1">
                    <a:alpha val="40000"/>
                  </a:schemeClr>
                </a:glow>
              </a:effectLst>
              <a:scene3d>
                <a:camera prst="orthographicFront"/>
                <a:lightRig rig="threePt" dir="t"/>
              </a:scene3d>
              <a:sp3d>
                <a:bevelB h="0"/>
              </a:sp3d>
            </c:spPr>
            <c:extLst>
              <c:ext xmlns:c16="http://schemas.microsoft.com/office/drawing/2014/chart" uri="{C3380CC4-5D6E-409C-BE32-E72D297353CC}">
                <c16:uniqueId val="{00000010-84CA-4865-B9BF-3271A4F0980E}"/>
              </c:ext>
            </c:extLst>
          </c:dPt>
          <c:dPt>
            <c:idx val="1"/>
            <c:invertIfNegative val="0"/>
            <c:bubble3D val="0"/>
            <c:spPr>
              <a:solidFill>
                <a:srgbClr val="888D90">
                  <a:alpha val="50000"/>
                </a:srgbClr>
              </a:solidFill>
              <a:ln>
                <a:noFill/>
              </a:ln>
              <a:effectLst>
                <a:glow>
                  <a:schemeClr val="accent1">
                    <a:alpha val="40000"/>
                  </a:schemeClr>
                </a:glow>
              </a:effectLst>
              <a:scene3d>
                <a:camera prst="orthographicFront"/>
                <a:lightRig rig="threePt" dir="t"/>
              </a:scene3d>
              <a:sp3d>
                <a:bevelB h="0"/>
              </a:sp3d>
            </c:spPr>
            <c:extLst>
              <c:ext xmlns:c16="http://schemas.microsoft.com/office/drawing/2014/chart" uri="{C3380CC4-5D6E-409C-BE32-E72D297353CC}">
                <c16:uniqueId val="{0000000A-1BAF-4747-A66C-F7EAD976D780}"/>
              </c:ext>
            </c:extLst>
          </c:dPt>
          <c:dPt>
            <c:idx val="2"/>
            <c:invertIfNegative val="0"/>
            <c:bubble3D val="0"/>
            <c:spPr>
              <a:solidFill>
                <a:srgbClr val="7E8386"/>
              </a:solidFill>
              <a:ln>
                <a:noFill/>
              </a:ln>
              <a:effectLst>
                <a:glow>
                  <a:schemeClr val="accent1">
                    <a:alpha val="40000"/>
                  </a:schemeClr>
                </a:glow>
              </a:effectLst>
              <a:scene3d>
                <a:camera prst="orthographicFront"/>
                <a:lightRig rig="threePt" dir="t"/>
              </a:scene3d>
              <a:sp3d>
                <a:bevelB h="0"/>
              </a:sp3d>
            </c:spPr>
            <c:extLst>
              <c:ext xmlns:c16="http://schemas.microsoft.com/office/drawing/2014/chart" uri="{C3380CC4-5D6E-409C-BE32-E72D297353CC}">
                <c16:uniqueId val="{00000012-BF3F-4E14-8C6A-1902D4F05A94}"/>
              </c:ext>
            </c:extLst>
          </c:dPt>
          <c:dPt>
            <c:idx val="3"/>
            <c:invertIfNegative val="0"/>
            <c:bubble3D val="0"/>
            <c:spPr>
              <a:solidFill>
                <a:srgbClr val="D77C7F"/>
              </a:solidFill>
              <a:ln>
                <a:noFill/>
              </a:ln>
              <a:effectLst>
                <a:glow>
                  <a:schemeClr val="accent1">
                    <a:alpha val="40000"/>
                  </a:schemeClr>
                </a:glow>
              </a:effectLst>
              <a:scene3d>
                <a:camera prst="orthographicFront"/>
                <a:lightRig rig="threePt" dir="t"/>
              </a:scene3d>
              <a:sp3d>
                <a:bevelB h="0"/>
              </a:sp3d>
            </c:spPr>
            <c:extLst>
              <c:ext xmlns:c16="http://schemas.microsoft.com/office/drawing/2014/chart" uri="{C3380CC4-5D6E-409C-BE32-E72D297353CC}">
                <c16:uniqueId val="{00000004-CC8E-4C35-ACB4-2083EA4F294B}"/>
              </c:ext>
            </c:extLst>
          </c:dPt>
          <c:dPt>
            <c:idx val="4"/>
            <c:invertIfNegative val="0"/>
            <c:bubble3D val="0"/>
            <c:spPr>
              <a:solidFill>
                <a:srgbClr val="D77C7F"/>
              </a:solidFill>
              <a:ln>
                <a:noFill/>
              </a:ln>
              <a:effectLst>
                <a:glow>
                  <a:schemeClr val="accent1">
                    <a:alpha val="40000"/>
                  </a:schemeClr>
                </a:glow>
              </a:effectLst>
              <a:scene3d>
                <a:camera prst="orthographicFront"/>
                <a:lightRig rig="threePt" dir="t"/>
              </a:scene3d>
              <a:sp3d>
                <a:bevelB h="0"/>
              </a:sp3d>
            </c:spPr>
            <c:extLst>
              <c:ext xmlns:c16="http://schemas.microsoft.com/office/drawing/2014/chart" uri="{C3380CC4-5D6E-409C-BE32-E72D297353CC}">
                <c16:uniqueId val="{00000003-CC8E-4C35-ACB4-2083EA4F294B}"/>
              </c:ext>
            </c:extLst>
          </c:dPt>
          <c:dPt>
            <c:idx val="5"/>
            <c:invertIfNegative val="0"/>
            <c:bubble3D val="0"/>
            <c:spPr>
              <a:solidFill>
                <a:srgbClr val="D77C7F"/>
              </a:solidFill>
              <a:ln>
                <a:noFill/>
              </a:ln>
              <a:effectLst>
                <a:glow>
                  <a:schemeClr val="accent1">
                    <a:alpha val="40000"/>
                  </a:schemeClr>
                </a:glow>
              </a:effectLst>
              <a:scene3d>
                <a:camera prst="orthographicFront"/>
                <a:lightRig rig="threePt" dir="t"/>
              </a:scene3d>
              <a:sp3d>
                <a:bevelB h="0"/>
              </a:sp3d>
            </c:spPr>
            <c:extLst>
              <c:ext xmlns:c16="http://schemas.microsoft.com/office/drawing/2014/chart" uri="{C3380CC4-5D6E-409C-BE32-E72D297353CC}">
                <c16:uniqueId val="{00000002-CC8E-4C35-ACB4-2083EA4F294B}"/>
              </c:ext>
            </c:extLst>
          </c:dPt>
          <c:dPt>
            <c:idx val="6"/>
            <c:invertIfNegative val="0"/>
            <c:bubble3D val="0"/>
            <c:spPr>
              <a:solidFill>
                <a:srgbClr val="7E8386"/>
              </a:solidFill>
              <a:ln>
                <a:noFill/>
              </a:ln>
              <a:effectLst>
                <a:glow>
                  <a:schemeClr val="accent1">
                    <a:alpha val="40000"/>
                  </a:schemeClr>
                </a:glow>
              </a:effectLst>
              <a:scene3d>
                <a:camera prst="orthographicFront"/>
                <a:lightRig rig="threePt" dir="t"/>
              </a:scene3d>
              <a:sp3d>
                <a:bevelB h="0"/>
              </a:sp3d>
            </c:spPr>
            <c:extLst>
              <c:ext xmlns:c16="http://schemas.microsoft.com/office/drawing/2014/chart" uri="{C3380CC4-5D6E-409C-BE32-E72D297353CC}">
                <c16:uniqueId val="{00000009-1BAF-4747-A66C-F7EAD976D780}"/>
              </c:ext>
            </c:extLst>
          </c:dPt>
          <c:dPt>
            <c:idx val="7"/>
            <c:invertIfNegative val="0"/>
            <c:bubble3D val="0"/>
            <c:spPr>
              <a:solidFill>
                <a:srgbClr val="E48689"/>
              </a:solidFill>
              <a:ln>
                <a:noFill/>
              </a:ln>
              <a:effectLst>
                <a:glow>
                  <a:schemeClr val="accent1">
                    <a:alpha val="40000"/>
                  </a:schemeClr>
                </a:glow>
              </a:effectLst>
              <a:scene3d>
                <a:camera prst="orthographicFront"/>
                <a:lightRig rig="threePt" dir="t"/>
              </a:scene3d>
              <a:sp3d>
                <a:bevelB h="0"/>
              </a:sp3d>
            </c:spPr>
            <c:extLst>
              <c:ext xmlns:c16="http://schemas.microsoft.com/office/drawing/2014/chart" uri="{C3380CC4-5D6E-409C-BE32-E72D297353CC}">
                <c16:uniqueId val="{00000008-1BAF-4747-A66C-F7EAD976D780}"/>
              </c:ext>
            </c:extLst>
          </c:dPt>
          <c:dPt>
            <c:idx val="8"/>
            <c:invertIfNegative val="0"/>
            <c:bubble3D val="0"/>
            <c:spPr>
              <a:solidFill>
                <a:srgbClr val="888D90"/>
              </a:solidFill>
              <a:ln>
                <a:noFill/>
              </a:ln>
              <a:effectLst>
                <a:glow>
                  <a:schemeClr val="accent1">
                    <a:alpha val="40000"/>
                  </a:schemeClr>
                </a:glow>
              </a:effectLst>
              <a:scene3d>
                <a:camera prst="orthographicFront"/>
                <a:lightRig rig="threePt" dir="t"/>
              </a:scene3d>
              <a:sp3d>
                <a:bevelB h="0"/>
              </a:sp3d>
            </c:spPr>
            <c:extLst>
              <c:ext xmlns:c16="http://schemas.microsoft.com/office/drawing/2014/chart" uri="{C3380CC4-5D6E-409C-BE32-E72D297353CC}">
                <c16:uniqueId val="{00000000-D250-6642-BF95-1B0DF5A96CA4}"/>
              </c:ext>
            </c:extLst>
          </c:dPt>
          <c:dPt>
            <c:idx val="9"/>
            <c:invertIfNegative val="0"/>
            <c:bubble3D val="0"/>
            <c:spPr>
              <a:solidFill>
                <a:srgbClr val="888D90"/>
              </a:solidFill>
              <a:ln>
                <a:noFill/>
              </a:ln>
              <a:effectLst>
                <a:glow>
                  <a:schemeClr val="accent1">
                    <a:alpha val="40000"/>
                  </a:schemeClr>
                </a:glow>
              </a:effectLst>
              <a:scene3d>
                <a:camera prst="orthographicFront"/>
                <a:lightRig rig="threePt" dir="t"/>
              </a:scene3d>
              <a:sp3d>
                <a:bevelB h="0"/>
              </a:sp3d>
            </c:spPr>
            <c:extLst>
              <c:ext xmlns:c16="http://schemas.microsoft.com/office/drawing/2014/chart" uri="{C3380CC4-5D6E-409C-BE32-E72D297353CC}">
                <c16:uniqueId val="{00000000-00D5-4571-97AF-F07B02CA3485}"/>
              </c:ext>
            </c:extLst>
          </c:dPt>
          <c:dLbls>
            <c:dLbl>
              <c:idx val="0"/>
              <c:layout>
                <c:manualLayout>
                  <c:x val="-9.5795730043397084E-3"/>
                  <c:y val="6.6797840328663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4CA-4865-B9BF-3271A4F0980E}"/>
                </c:ext>
              </c:extLst>
            </c:dLbl>
            <c:dLbl>
              <c:idx val="2"/>
              <c:layout>
                <c:manualLayout>
                  <c:x val="-9.976001468841576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F3F-4E14-8C6A-1902D4F05A94}"/>
                </c:ext>
              </c:extLst>
            </c:dLbl>
            <c:dLbl>
              <c:idx val="3"/>
              <c:layout>
                <c:manualLayout>
                  <c:x val="-1.6128037376097984E-2"/>
                  <c:y val="-3.10494316731585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8E-4C35-ACB4-2083EA4F294B}"/>
                </c:ext>
              </c:extLst>
            </c:dLbl>
            <c:dLbl>
              <c:idx val="4"/>
              <c:layout>
                <c:manualLayout>
                  <c:x val="-6.4467420542064519E-3"/>
                  <c:y val="-9.314829501947556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8E-4C35-ACB4-2083EA4F294B}"/>
                </c:ext>
              </c:extLst>
            </c:dLbl>
            <c:dLbl>
              <c:idx val="5"/>
              <c:layout>
                <c:manualLayout>
                  <c:x val="-3.6760714119526607E-3"/>
                  <c:y val="-5.692330048463263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8E-4C35-ACB4-2083EA4F294B}"/>
                </c:ext>
              </c:extLst>
            </c:dLbl>
            <c:dLbl>
              <c:idx val="6"/>
              <c:layout>
                <c:manualLayout>
                  <c:x val="-1.650101920712142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BAF-4747-A66C-F7EAD976D780}"/>
                </c:ext>
              </c:extLst>
            </c:dLbl>
            <c:dLbl>
              <c:idx val="7"/>
              <c:layout>
                <c:manualLayout>
                  <c:x val="-1.009648109317583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BAF-4747-A66C-F7EAD976D780}"/>
                </c:ext>
              </c:extLst>
            </c:dLbl>
            <c:dLbl>
              <c:idx val="9"/>
              <c:layout>
                <c:manualLayout>
                  <c:x val="-4.110303063969991E-2"/>
                  <c:y val="1.4074559698511671E-7"/>
                </c:manualLayout>
              </c:layout>
              <c:numFmt formatCode="0.0%" sourceLinked="0"/>
              <c:spPr>
                <a:noFill/>
                <a:ln>
                  <a:noFill/>
                </a:ln>
                <a:effectLst/>
              </c:spPr>
              <c:txPr>
                <a:bodyPr rot="0" spcFirstLastPara="1" vertOverflow="ellipsis" vert="horz" wrap="square" lIns="39600" tIns="19050" rIns="38100" bIns="19050" anchor="ctr" anchorCtr="1">
                  <a:noAutofit/>
                </a:bodyPr>
                <a:lstStyle/>
                <a:p>
                  <a:pPr>
                    <a:defRPr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outEnd"/>
              <c:showLegendKey val="0"/>
              <c:showVal val="1"/>
              <c:showCatName val="0"/>
              <c:showSerName val="0"/>
              <c:showPercent val="0"/>
              <c:showBubbleSize val="0"/>
              <c:extLst>
                <c:ext xmlns:c15="http://schemas.microsoft.com/office/drawing/2012/chart" uri="{CE6537A1-D6FC-4f65-9D91-7224C49458BB}">
                  <c15:layout>
                    <c:manualLayout>
                      <c:w val="0.21946570544231703"/>
                      <c:h val="8.0829262455234543E-2"/>
                    </c:manualLayout>
                  </c15:layout>
                </c:ext>
                <c:ext xmlns:c16="http://schemas.microsoft.com/office/drawing/2014/chart" uri="{C3380CC4-5D6E-409C-BE32-E72D297353CC}">
                  <c16:uniqueId val="{00000000-00D5-4571-97AF-F07B02CA3485}"/>
                </c:ext>
              </c:extLst>
            </c:dLbl>
            <c:numFmt formatCode="0.0%" sourceLinked="0"/>
            <c:spPr>
              <a:noFill/>
              <a:ln>
                <a:noFill/>
              </a:ln>
              <a:effectLst/>
            </c:spPr>
            <c:txPr>
              <a:bodyPr rot="0" spcFirstLastPara="1" vertOverflow="ellipsis" vert="horz" wrap="square" lIns="39600" tIns="19050" rIns="38100" bIns="19050" anchor="ctr" anchorCtr="1">
                <a:spAutoFit/>
              </a:bodyPr>
              <a:lstStyle/>
              <a:p>
                <a:pPr>
                  <a:defRPr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文斯可</c:v>
                </c:pt>
                <c:pt idx="1">
                  <c:v>蜜兰达</c:v>
                </c:pt>
                <c:pt idx="2">
                  <c:v>蜜纽康</c:v>
                </c:pt>
                <c:pt idx="3">
                  <c:v>白兰氏</c:v>
                </c:pt>
                <c:pt idx="4">
                  <c:v>南御品</c:v>
                </c:pt>
                <c:pt idx="5">
                  <c:v>楼上</c:v>
                </c:pt>
                <c:pt idx="6">
                  <c:v>维特健灵</c:v>
                </c:pt>
                <c:pt idx="7">
                  <c:v>康维他</c:v>
                </c:pt>
                <c:pt idx="8">
                  <c:v>双莲</c:v>
                </c:pt>
                <c:pt idx="9">
                  <c:v>正官庄</c:v>
                </c:pt>
              </c:strCache>
            </c:strRef>
          </c:cat>
          <c:val>
            <c:numRef>
              <c:f>Sheet1!$B$2:$B$11</c:f>
              <c:numCache>
                <c:formatCode>0.0%</c:formatCode>
                <c:ptCount val="10"/>
                <c:pt idx="0">
                  <c:v>0</c:v>
                </c:pt>
                <c:pt idx="1">
                  <c:v>2.4814269663017471E-3</c:v>
                </c:pt>
                <c:pt idx="2">
                  <c:v>4.2091508297081848E-4</c:v>
                </c:pt>
                <c:pt idx="3">
                  <c:v>-4.1446135699419913E-3</c:v>
                </c:pt>
                <c:pt idx="4">
                  <c:v>-1.219622373476485E-2</c:v>
                </c:pt>
                <c:pt idx="5">
                  <c:v>-7.5088908304998016E-3</c:v>
                </c:pt>
                <c:pt idx="6">
                  <c:v>2.9241088182222642E-2</c:v>
                </c:pt>
                <c:pt idx="7">
                  <c:v>-9.4498358646603747E-3</c:v>
                </c:pt>
                <c:pt idx="8">
                  <c:v>1.1643787004855331E-2</c:v>
                </c:pt>
                <c:pt idx="9">
                  <c:v>3.5136448111962683E-2</c:v>
                </c:pt>
              </c:numCache>
            </c:numRef>
          </c:val>
          <c:extLst>
            <c:ext xmlns:c16="http://schemas.microsoft.com/office/drawing/2014/chart" uri="{C3380CC4-5D6E-409C-BE32-E72D297353CC}">
              <c16:uniqueId val="{00000001-00D5-4571-97AF-F07B02CA3485}"/>
            </c:ext>
          </c:extLst>
        </c:ser>
        <c:dLbls>
          <c:showLegendKey val="0"/>
          <c:showVal val="0"/>
          <c:showCatName val="0"/>
          <c:showSerName val="0"/>
          <c:showPercent val="0"/>
          <c:showBubbleSize val="0"/>
        </c:dLbls>
        <c:gapWidth val="82"/>
        <c:axId val="1033614303"/>
        <c:axId val="983101695"/>
      </c:barChart>
      <c:catAx>
        <c:axId val="1033614303"/>
        <c:scaling>
          <c:orientation val="minMax"/>
        </c:scaling>
        <c:delete val="1"/>
        <c:axPos val="l"/>
        <c:numFmt formatCode="General" sourceLinked="1"/>
        <c:majorTickMark val="out"/>
        <c:minorTickMark val="none"/>
        <c:tickLblPos val="nextTo"/>
        <c:crossAx val="983101695"/>
        <c:crosses val="autoZero"/>
        <c:auto val="1"/>
        <c:lblAlgn val="ctr"/>
        <c:lblOffset val="1000"/>
        <c:noMultiLvlLbl val="0"/>
      </c:catAx>
      <c:valAx>
        <c:axId val="983101695"/>
        <c:scaling>
          <c:orientation val="minMax"/>
          <c:max val="5.000000000000001E-2"/>
          <c:min val="-5.000000000000001E-2"/>
        </c:scaling>
        <c:delete val="1"/>
        <c:axPos val="b"/>
        <c:numFmt formatCode="0.0%" sourceLinked="1"/>
        <c:majorTickMark val="out"/>
        <c:minorTickMark val="none"/>
        <c:tickLblPos val="nextTo"/>
        <c:crossAx val="1033614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N"/>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511099816647328"/>
          <c:y val="0"/>
          <c:w val="0.56394253029993147"/>
          <c:h val="0.91546501457930596"/>
        </c:manualLayout>
      </c:layout>
      <c:barChart>
        <c:barDir val="bar"/>
        <c:grouping val="clustered"/>
        <c:varyColors val="0"/>
        <c:ser>
          <c:idx val="0"/>
          <c:order val="0"/>
          <c:tx>
            <c:strRef>
              <c:f>Sheet1!$B$1</c:f>
              <c:strCache>
                <c:ptCount val="1"/>
                <c:pt idx="0">
                  <c:v>市场份额 %</c:v>
                </c:pt>
              </c:strCache>
            </c:strRef>
          </c:tx>
          <c:spPr>
            <a:solidFill>
              <a:srgbClr val="E48689"/>
            </a:solidFill>
            <a:ln>
              <a:noFill/>
            </a:ln>
            <a:effectLst/>
          </c:spPr>
          <c:invertIfNegative val="0"/>
          <c:dPt>
            <c:idx val="0"/>
            <c:invertIfNegative val="0"/>
            <c:bubble3D val="0"/>
            <c:spPr>
              <a:solidFill>
                <a:srgbClr val="888D90"/>
              </a:solidFill>
              <a:ln>
                <a:noFill/>
              </a:ln>
              <a:effectLst/>
            </c:spPr>
            <c:extLst>
              <c:ext xmlns:c16="http://schemas.microsoft.com/office/drawing/2014/chart" uri="{C3380CC4-5D6E-409C-BE32-E72D297353CC}">
                <c16:uniqueId val="{0000000A-F40C-410D-9590-2E5D6D551C71}"/>
              </c:ext>
            </c:extLst>
          </c:dPt>
          <c:dPt>
            <c:idx val="1"/>
            <c:invertIfNegative val="0"/>
            <c:bubble3D val="0"/>
            <c:spPr>
              <a:solidFill>
                <a:srgbClr val="888D90"/>
              </a:solidFill>
              <a:ln>
                <a:noFill/>
              </a:ln>
              <a:effectLst/>
            </c:spPr>
            <c:extLst>
              <c:ext xmlns:c16="http://schemas.microsoft.com/office/drawing/2014/chart" uri="{C3380CC4-5D6E-409C-BE32-E72D297353CC}">
                <c16:uniqueId val="{0000000F-8619-434C-A1AA-30915719C6EA}"/>
              </c:ext>
            </c:extLst>
          </c:dPt>
          <c:dPt>
            <c:idx val="2"/>
            <c:invertIfNegative val="0"/>
            <c:bubble3D val="0"/>
            <c:spPr>
              <a:solidFill>
                <a:srgbClr val="888D90"/>
              </a:solidFill>
              <a:ln>
                <a:noFill/>
              </a:ln>
              <a:effectLst/>
            </c:spPr>
            <c:extLst>
              <c:ext xmlns:c16="http://schemas.microsoft.com/office/drawing/2014/chart" uri="{C3380CC4-5D6E-409C-BE32-E72D297353CC}">
                <c16:uniqueId val="{0000000E-8619-434C-A1AA-30915719C6EA}"/>
              </c:ext>
            </c:extLst>
          </c:dPt>
          <c:dPt>
            <c:idx val="3"/>
            <c:invertIfNegative val="0"/>
            <c:bubble3D val="0"/>
            <c:extLst>
              <c:ext xmlns:c16="http://schemas.microsoft.com/office/drawing/2014/chart" uri="{C3380CC4-5D6E-409C-BE32-E72D297353CC}">
                <c16:uniqueId val="{00000001-F40C-410D-9590-2E5D6D551C71}"/>
              </c:ext>
            </c:extLst>
          </c:dPt>
          <c:dPt>
            <c:idx val="4"/>
            <c:invertIfNegative val="0"/>
            <c:bubble3D val="0"/>
            <c:spPr>
              <a:solidFill>
                <a:srgbClr val="888D90"/>
              </a:solidFill>
              <a:ln>
                <a:noFill/>
              </a:ln>
              <a:effectLst/>
            </c:spPr>
            <c:extLst>
              <c:ext xmlns:c16="http://schemas.microsoft.com/office/drawing/2014/chart" uri="{C3380CC4-5D6E-409C-BE32-E72D297353CC}">
                <c16:uniqueId val="{00000003-F40C-410D-9590-2E5D6D551C71}"/>
              </c:ext>
            </c:extLst>
          </c:dPt>
          <c:dPt>
            <c:idx val="5"/>
            <c:invertIfNegative val="0"/>
            <c:bubble3D val="0"/>
            <c:spPr>
              <a:solidFill>
                <a:srgbClr val="888D90"/>
              </a:solidFill>
              <a:ln>
                <a:noFill/>
              </a:ln>
              <a:effectLst/>
            </c:spPr>
            <c:extLst>
              <c:ext xmlns:c16="http://schemas.microsoft.com/office/drawing/2014/chart" uri="{C3380CC4-5D6E-409C-BE32-E72D297353CC}">
                <c16:uniqueId val="{00000005-F40C-410D-9590-2E5D6D551C71}"/>
              </c:ext>
            </c:extLst>
          </c:dPt>
          <c:dPt>
            <c:idx val="6"/>
            <c:invertIfNegative val="0"/>
            <c:bubble3D val="0"/>
            <c:spPr>
              <a:solidFill>
                <a:srgbClr val="888D90"/>
              </a:solidFill>
              <a:ln>
                <a:noFill/>
              </a:ln>
              <a:effectLst/>
            </c:spPr>
            <c:extLst>
              <c:ext xmlns:c16="http://schemas.microsoft.com/office/drawing/2014/chart" uri="{C3380CC4-5D6E-409C-BE32-E72D297353CC}">
                <c16:uniqueId val="{0000000C-F40C-410D-9590-2E5D6D551C71}"/>
              </c:ext>
            </c:extLst>
          </c:dPt>
          <c:dPt>
            <c:idx val="7"/>
            <c:invertIfNegative val="0"/>
            <c:bubble3D val="0"/>
            <c:extLst>
              <c:ext xmlns:c16="http://schemas.microsoft.com/office/drawing/2014/chart" uri="{C3380CC4-5D6E-409C-BE32-E72D297353CC}">
                <c16:uniqueId val="{0000000B-F40C-410D-9590-2E5D6D551C71}"/>
              </c:ext>
            </c:extLst>
          </c:dPt>
          <c:dPt>
            <c:idx val="8"/>
            <c:invertIfNegative val="0"/>
            <c:bubble3D val="0"/>
            <c:spPr>
              <a:solidFill>
                <a:srgbClr val="888D90"/>
              </a:solidFill>
              <a:ln>
                <a:noFill/>
              </a:ln>
              <a:effectLst/>
            </c:spPr>
            <c:extLst>
              <c:ext xmlns:c16="http://schemas.microsoft.com/office/drawing/2014/chart" uri="{C3380CC4-5D6E-409C-BE32-E72D297353CC}">
                <c16:uniqueId val="{00000007-F40C-410D-9590-2E5D6D551C71}"/>
              </c:ext>
            </c:extLst>
          </c:dPt>
          <c:dPt>
            <c:idx val="9"/>
            <c:invertIfNegative val="0"/>
            <c:bubble3D val="0"/>
            <c:extLst>
              <c:ext xmlns:c16="http://schemas.microsoft.com/office/drawing/2014/chart" uri="{C3380CC4-5D6E-409C-BE32-E72D297353CC}">
                <c16:uniqueId val="{00000008-F40C-410D-9590-2E5D6D551C71}"/>
              </c:ext>
            </c:extLst>
          </c:dPt>
          <c:dLbls>
            <c:dLbl>
              <c:idx val="0"/>
              <c:layout>
                <c:manualLayout>
                  <c:x val="-4.5803900293371076E-3"/>
                  <c:y val="9.400398801833075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40C-410D-9590-2E5D6D551C71}"/>
                </c:ext>
              </c:extLst>
            </c:dLbl>
            <c:dLbl>
              <c:idx val="1"/>
              <c:layout>
                <c:manualLayout>
                  <c:x val="-9.16186221098867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619-434C-A1AA-30915719C6EA}"/>
                </c:ext>
              </c:extLst>
            </c:dLbl>
            <c:dLbl>
              <c:idx val="2"/>
              <c:layout>
                <c:manualLayout>
                  <c:x val="-1.374297367520208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619-434C-A1AA-30915719C6EA}"/>
                </c:ext>
              </c:extLst>
            </c:dLbl>
            <c:dLbl>
              <c:idx val="3"/>
              <c:layout>
                <c:manualLayout>
                  <c:x val="-3.6648891713707228E-2"/>
                  <c:y val="-6.553977587498571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0C-410D-9590-2E5D6D551C71}"/>
                </c:ext>
              </c:extLst>
            </c:dLbl>
            <c:dLbl>
              <c:idx val="4"/>
              <c:layout>
                <c:manualLayout>
                  <c:x val="-8.7823874660791171E-3"/>
                  <c:y val="-2.62599957166453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0C-410D-9590-2E5D6D551C71}"/>
                </c:ext>
              </c:extLst>
            </c:dLbl>
            <c:dLbl>
              <c:idx val="5"/>
              <c:layout>
                <c:manualLayout>
                  <c:x val="-8.9100814391760898E-3"/>
                  <c:y val="3.38487701980214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0C-410D-9590-2E5D6D551C71}"/>
                </c:ext>
              </c:extLst>
            </c:dLbl>
            <c:dLbl>
              <c:idx val="6"/>
              <c:layout>
                <c:manualLayout>
                  <c:x val="-1.3742612957763956E-2"/>
                  <c:y val="-4.698976982347867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40C-410D-9590-2E5D6D551C71}"/>
                </c:ext>
              </c:extLst>
            </c:dLbl>
            <c:dLbl>
              <c:idx val="9"/>
              <c:layout>
                <c:manualLayout>
                  <c:x val="-2.7486308067842292E-2"/>
                  <c:y val="-4.4080413627326639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汉仪旗黑-50S" panose="00020600040101010101" pitchFamily="18" charset="-122"/>
                      <a:ea typeface="汉仪旗黑-50S" panose="00020600040101010101" pitchFamily="18" charset="-122"/>
                      <a:cs typeface="+mn-cs"/>
                    </a:defRPr>
                  </a:pPr>
                  <a:endParaRPr lang="en-CN"/>
                </a:p>
              </c:txPr>
              <c:showLegendKey val="0"/>
              <c:showVal val="1"/>
              <c:showCatName val="0"/>
              <c:showSerName val="0"/>
              <c:showPercent val="0"/>
              <c:showBubbleSize val="0"/>
              <c:extLst>
                <c:ext xmlns:c15="http://schemas.microsoft.com/office/drawing/2012/chart" uri="{CE6537A1-D6FC-4f65-9D91-7224C49458BB}">
                  <c15:layout>
                    <c:manualLayout>
                      <c:w val="0.21946570544231703"/>
                      <c:h val="8.0829262455234543E-2"/>
                    </c:manualLayout>
                  </c15:layout>
                </c:ext>
                <c:ext xmlns:c16="http://schemas.microsoft.com/office/drawing/2014/chart" uri="{C3380CC4-5D6E-409C-BE32-E72D297353CC}">
                  <c16:uniqueId val="{00000008-F40C-410D-9590-2E5D6D551C7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defRPr>
                </a:pPr>
                <a:endParaRPr lang="en-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东阿阿胶</c:v>
                </c:pt>
                <c:pt idx="1">
                  <c:v>福东海</c:v>
                </c:pt>
                <c:pt idx="2">
                  <c:v>晓芹</c:v>
                </c:pt>
                <c:pt idx="3">
                  <c:v>官栈</c:v>
                </c:pt>
                <c:pt idx="4">
                  <c:v>青源堂</c:v>
                </c:pt>
                <c:pt idx="5">
                  <c:v>正官庄</c:v>
                </c:pt>
                <c:pt idx="6">
                  <c:v>杞里香</c:v>
                </c:pt>
                <c:pt idx="7">
                  <c:v>燕之屋</c:v>
                </c:pt>
                <c:pt idx="8">
                  <c:v>小仙炖</c:v>
                </c:pt>
                <c:pt idx="9">
                  <c:v>同仁堂</c:v>
                </c:pt>
              </c:strCache>
            </c:strRef>
          </c:cat>
          <c:val>
            <c:numRef>
              <c:f>Sheet1!$B$2:$B$11</c:f>
              <c:numCache>
                <c:formatCode>0.0%</c:formatCode>
                <c:ptCount val="10"/>
                <c:pt idx="0">
                  <c:v>-1.2989083845818539E-4</c:v>
                </c:pt>
                <c:pt idx="1">
                  <c:v>-8.2028420713061226E-5</c:v>
                </c:pt>
                <c:pt idx="2">
                  <c:v>1.406927496428552E-3</c:v>
                </c:pt>
                <c:pt idx="3">
                  <c:v>-1.1052099906761739E-3</c:v>
                </c:pt>
                <c:pt idx="4">
                  <c:v>5.8843970432291212E-5</c:v>
                </c:pt>
                <c:pt idx="5">
                  <c:v>2.5751048572531538E-3</c:v>
                </c:pt>
                <c:pt idx="6">
                  <c:v>4.8589301773971864E-3</c:v>
                </c:pt>
                <c:pt idx="7">
                  <c:v>-1.5888040411510299E-3</c:v>
                </c:pt>
                <c:pt idx="8">
                  <c:v>1.0534066852093739E-2</c:v>
                </c:pt>
                <c:pt idx="9">
                  <c:v>-0.01</c:v>
                </c:pt>
              </c:numCache>
            </c:numRef>
          </c:val>
          <c:extLst>
            <c:ext xmlns:c16="http://schemas.microsoft.com/office/drawing/2014/chart" uri="{C3380CC4-5D6E-409C-BE32-E72D297353CC}">
              <c16:uniqueId val="{00000009-F40C-410D-9590-2E5D6D551C71}"/>
            </c:ext>
          </c:extLst>
        </c:ser>
        <c:dLbls>
          <c:showLegendKey val="0"/>
          <c:showVal val="0"/>
          <c:showCatName val="0"/>
          <c:showSerName val="0"/>
          <c:showPercent val="0"/>
          <c:showBubbleSize val="0"/>
        </c:dLbls>
        <c:gapWidth val="82"/>
        <c:axId val="1033614303"/>
        <c:axId val="983101695"/>
      </c:barChart>
      <c:catAx>
        <c:axId val="1033614303"/>
        <c:scaling>
          <c:orientation val="minMax"/>
        </c:scaling>
        <c:delete val="1"/>
        <c:axPos val="l"/>
        <c:numFmt formatCode="General" sourceLinked="1"/>
        <c:majorTickMark val="none"/>
        <c:minorTickMark val="none"/>
        <c:tickLblPos val="nextTo"/>
        <c:crossAx val="983101695"/>
        <c:crosses val="autoZero"/>
        <c:auto val="1"/>
        <c:lblAlgn val="ctr"/>
        <c:lblOffset val="1000"/>
        <c:noMultiLvlLbl val="0"/>
      </c:catAx>
      <c:valAx>
        <c:axId val="983101695"/>
        <c:scaling>
          <c:orientation val="minMax"/>
          <c:max val="3.0000000000000006E-2"/>
          <c:min val="-1.0000000000000002E-2"/>
        </c:scaling>
        <c:delete val="0"/>
        <c:axPos val="b"/>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F2F8EE"/>
                </a:solidFill>
                <a:latin typeface="+mn-lt"/>
                <a:ea typeface="+mn-ea"/>
                <a:cs typeface="+mn-cs"/>
              </a:defRPr>
            </a:pPr>
            <a:endParaRPr lang="en-CN"/>
          </a:p>
        </c:txPr>
        <c:crossAx val="1033614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N"/>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081501224034527E-2"/>
          <c:y val="0.11879632978302992"/>
          <c:w val="0.84594017391504195"/>
          <c:h val="0.71711426675895695"/>
        </c:manualLayout>
      </c:layout>
      <c:barChart>
        <c:barDir val="col"/>
        <c:grouping val="clustered"/>
        <c:varyColors val="0"/>
        <c:ser>
          <c:idx val="0"/>
          <c:order val="0"/>
          <c:tx>
            <c:strRef>
              <c:f>Sheet1!$C$1</c:f>
              <c:strCache>
                <c:ptCount val="1"/>
                <c:pt idx="0">
                  <c:v>销售额(￥)</c:v>
                </c:pt>
              </c:strCache>
            </c:strRef>
          </c:tx>
          <c:spPr>
            <a:solidFill>
              <a:srgbClr val="0084E8">
                <a:lumMod val="40000"/>
                <a:lumOff val="60000"/>
              </a:srgbClr>
            </a:solidFill>
            <a:ln>
              <a:noFill/>
            </a:ln>
            <a:effectLst/>
          </c:spPr>
          <c:invertIfNegative val="0"/>
          <c:cat>
            <c:strRef>
              <c:f>Sheet1!$B$2:$B$13</c:f>
              <c:strCache>
                <c:ptCount val="12"/>
                <c:pt idx="0">
                  <c:v>202401</c:v>
                </c:pt>
                <c:pt idx="1">
                  <c:v>202402</c:v>
                </c:pt>
                <c:pt idx="2">
                  <c:v>202403</c:v>
                </c:pt>
                <c:pt idx="3">
                  <c:v>202404</c:v>
                </c:pt>
                <c:pt idx="4">
                  <c:v>202405</c:v>
                </c:pt>
                <c:pt idx="5">
                  <c:v>202406</c:v>
                </c:pt>
                <c:pt idx="6">
                  <c:v>202407</c:v>
                </c:pt>
                <c:pt idx="7">
                  <c:v>202408</c:v>
                </c:pt>
                <c:pt idx="8">
                  <c:v>202409</c:v>
                </c:pt>
                <c:pt idx="9">
                  <c:v>202410</c:v>
                </c:pt>
                <c:pt idx="10">
                  <c:v>202411</c:v>
                </c:pt>
                <c:pt idx="11">
                  <c:v>202412</c:v>
                </c:pt>
              </c:strCache>
            </c:strRef>
          </c:cat>
          <c:val>
            <c:numRef>
              <c:f>Sheet1!$C$2:$C$13</c:f>
              <c:numCache>
                <c:formatCode>#,##0.00</c:formatCode>
                <c:ptCount val="12"/>
                <c:pt idx="0">
                  <c:v>34460985</c:v>
                </c:pt>
                <c:pt idx="1">
                  <c:v>20674849</c:v>
                </c:pt>
                <c:pt idx="2">
                  <c:v>37485052</c:v>
                </c:pt>
                <c:pt idx="3">
                  <c:v>89402196</c:v>
                </c:pt>
                <c:pt idx="4">
                  <c:v>110440612</c:v>
                </c:pt>
                <c:pt idx="5">
                  <c:v>47621635</c:v>
                </c:pt>
                <c:pt idx="6">
                  <c:v>44691019</c:v>
                </c:pt>
                <c:pt idx="7">
                  <c:v>47023330</c:v>
                </c:pt>
                <c:pt idx="8">
                  <c:v>44478305</c:v>
                </c:pt>
                <c:pt idx="9">
                  <c:v>55043898</c:v>
                </c:pt>
                <c:pt idx="10">
                  <c:v>30458350</c:v>
                </c:pt>
                <c:pt idx="11">
                  <c:v>52876699</c:v>
                </c:pt>
              </c:numCache>
            </c:numRef>
          </c:val>
          <c:extLst>
            <c:ext xmlns:c16="http://schemas.microsoft.com/office/drawing/2014/chart" uri="{C3380CC4-5D6E-409C-BE32-E72D297353CC}">
              <c16:uniqueId val="{00000000-391E-46BA-94AA-3BB4D79AAAEA}"/>
            </c:ext>
          </c:extLst>
        </c:ser>
        <c:dLbls>
          <c:showLegendKey val="0"/>
          <c:showVal val="0"/>
          <c:showCatName val="0"/>
          <c:showSerName val="0"/>
          <c:showPercent val="0"/>
          <c:showBubbleSize val="0"/>
        </c:dLbls>
        <c:gapWidth val="80"/>
        <c:axId val="378172576"/>
        <c:axId val="568103256"/>
      </c:barChart>
      <c:lineChart>
        <c:grouping val="standard"/>
        <c:varyColors val="0"/>
        <c:ser>
          <c:idx val="1"/>
          <c:order val="1"/>
          <c:tx>
            <c:strRef>
              <c:f>Sheet1!$D$1</c:f>
              <c:strCache>
                <c:ptCount val="1"/>
                <c:pt idx="0">
                  <c:v>YoY%</c:v>
                </c:pt>
              </c:strCache>
            </c:strRef>
          </c:tx>
          <c:spPr>
            <a:ln w="28575" cap="rnd">
              <a:solidFill>
                <a:srgbClr val="82CF37"/>
              </a:solidFill>
              <a:round/>
            </a:ln>
            <a:effectLst/>
          </c:spPr>
          <c:marker>
            <c:symbol val="none"/>
          </c:marker>
          <c:dLbls>
            <c:dLbl>
              <c:idx val="0"/>
              <c:layout>
                <c:manualLayout>
                  <c:x val="-4.4456643115717433E-2"/>
                  <c:y val="-4.5626434683137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1E-46BA-94AA-3BB4D79AAAEA}"/>
                </c:ext>
              </c:extLst>
            </c:dLbl>
            <c:dLbl>
              <c:idx val="1"/>
              <c:layout>
                <c:manualLayout>
                  <c:x val="-4.4023943870200831E-2"/>
                  <c:y val="-3.9565550071452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1E-46BA-94AA-3BB4D79AAAEA}"/>
                </c:ext>
              </c:extLst>
            </c:dLbl>
            <c:dLbl>
              <c:idx val="2"/>
              <c:layout>
                <c:manualLayout>
                  <c:x val="-4.682676538750781E-2"/>
                  <c:y val="-7.26497581518940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1E-46BA-94AA-3BB4D79AAAEA}"/>
                </c:ext>
              </c:extLst>
            </c:dLbl>
            <c:dLbl>
              <c:idx val="3"/>
              <c:layout>
                <c:manualLayout>
                  <c:x val="-4.2917002848345542E-2"/>
                  <c:y val="-4.0548177691757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91E-46BA-94AA-3BB4D79AAAEA}"/>
                </c:ext>
              </c:extLst>
            </c:dLbl>
            <c:dLbl>
              <c:idx val="4"/>
              <c:layout>
                <c:manualLayout>
                  <c:x val="-2.6689786684575782E-2"/>
                  <c:y val="-3.61486955182137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1E-46BA-94AA-3BB4D79AAAEA}"/>
                </c:ext>
              </c:extLst>
            </c:dLbl>
            <c:dLbl>
              <c:idx val="5"/>
              <c:layout>
                <c:manualLayout>
                  <c:x val="-3.6485518608167067E-2"/>
                  <c:y val="-5.9451311631263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91E-46BA-94AA-3BB4D79AAAEA}"/>
                </c:ext>
              </c:extLst>
            </c:dLbl>
            <c:dLbl>
              <c:idx val="6"/>
              <c:layout>
                <c:manualLayout>
                  <c:x val="-3.3680352446249784E-2"/>
                  <c:y val="-3.87353511064061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1E-46BA-94AA-3BB4D79AAAEA}"/>
                </c:ext>
              </c:extLst>
            </c:dLbl>
            <c:dLbl>
              <c:idx val="7"/>
              <c:layout>
                <c:manualLayout>
                  <c:x val="-3.0688330607937443E-2"/>
                  <c:y val="-3.5639473753541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91E-46BA-94AA-3BB4D79AAAEA}"/>
                </c:ext>
              </c:extLst>
            </c:dLbl>
            <c:dLbl>
              <c:idx val="8"/>
              <c:layout>
                <c:manualLayout>
                  <c:x val="-3.9292096962641451E-2"/>
                  <c:y val="-5.4046646937512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91E-46BA-94AA-3BB4D79AAAEA}"/>
                </c:ext>
              </c:extLst>
            </c:dLbl>
            <c:dLbl>
              <c:idx val="9"/>
              <c:layout>
                <c:manualLayout>
                  <c:x val="-3.648551860816697E-2"/>
                  <c:y val="-5.4046646937512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91E-46BA-94AA-3BB4D79AAAEA}"/>
                </c:ext>
              </c:extLst>
            </c:dLbl>
            <c:dLbl>
              <c:idx val="10"/>
              <c:layout>
                <c:manualLayout>
                  <c:x val="-4.2911043459715394E-2"/>
                  <c:y val="-4.3236891985861059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accent6">
                          <a:lumMod val="5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showLegendKey val="0"/>
              <c:showVal val="1"/>
              <c:showCatName val="0"/>
              <c:showSerName val="0"/>
              <c:showPercent val="0"/>
              <c:showBubbleSize val="0"/>
              <c:extLst>
                <c:ext xmlns:c15="http://schemas.microsoft.com/office/drawing/2012/chart" uri="{CE6537A1-D6FC-4f65-9D91-7224C49458BB}">
                  <c15:layout>
                    <c:manualLayout>
                      <c:w val="9.0339851151769304E-2"/>
                      <c:h val="0.12419919466240421"/>
                    </c:manualLayout>
                  </c15:layout>
                </c:ext>
                <c:ext xmlns:c16="http://schemas.microsoft.com/office/drawing/2014/chart" uri="{C3380CC4-5D6E-409C-BE32-E72D297353CC}">
                  <c16:uniqueId val="{0000000C-391E-46BA-94AA-3BB4D79AAAEA}"/>
                </c:ext>
              </c:extLst>
            </c:dLbl>
            <c:dLbl>
              <c:idx val="11"/>
              <c:layout>
                <c:manualLayout>
                  <c:x val="-2.6662494367506527E-2"/>
                  <c:y val="-1.08093293875025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91E-46BA-94AA-3BB4D79AAAE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6">
                        <a:lumMod val="5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202401</c:v>
                </c:pt>
                <c:pt idx="1">
                  <c:v>202402</c:v>
                </c:pt>
                <c:pt idx="2">
                  <c:v>202403</c:v>
                </c:pt>
                <c:pt idx="3">
                  <c:v>202404</c:v>
                </c:pt>
                <c:pt idx="4">
                  <c:v>202405</c:v>
                </c:pt>
                <c:pt idx="5">
                  <c:v>202406</c:v>
                </c:pt>
                <c:pt idx="6">
                  <c:v>202407</c:v>
                </c:pt>
                <c:pt idx="7">
                  <c:v>202408</c:v>
                </c:pt>
                <c:pt idx="8">
                  <c:v>202409</c:v>
                </c:pt>
                <c:pt idx="9">
                  <c:v>202410</c:v>
                </c:pt>
                <c:pt idx="10">
                  <c:v>202411</c:v>
                </c:pt>
                <c:pt idx="11">
                  <c:v>202412</c:v>
                </c:pt>
              </c:strCache>
            </c:strRef>
          </c:cat>
          <c:val>
            <c:numRef>
              <c:f>Sheet1!$D$2:$D$13</c:f>
              <c:numCache>
                <c:formatCode>0.0%</c:formatCode>
                <c:ptCount val="12"/>
                <c:pt idx="0">
                  <c:v>1.175</c:v>
                </c:pt>
                <c:pt idx="1">
                  <c:v>-0.04</c:v>
                </c:pt>
                <c:pt idx="2">
                  <c:v>0.09</c:v>
                </c:pt>
                <c:pt idx="3">
                  <c:v>2.4460000000000002</c:v>
                </c:pt>
                <c:pt idx="4">
                  <c:v>3.8959999999999999</c:v>
                </c:pt>
                <c:pt idx="5">
                  <c:v>0.81299999999999994</c:v>
                </c:pt>
                <c:pt idx="6">
                  <c:v>0.95099999999999996</c:v>
                </c:pt>
                <c:pt idx="7">
                  <c:v>1.212</c:v>
                </c:pt>
                <c:pt idx="8">
                  <c:v>1.1040000000000001</c:v>
                </c:pt>
                <c:pt idx="9">
                  <c:v>1.399</c:v>
                </c:pt>
                <c:pt idx="10">
                  <c:v>-6.2E-2</c:v>
                </c:pt>
                <c:pt idx="11">
                  <c:v>0.91900000000000004</c:v>
                </c:pt>
              </c:numCache>
            </c:numRef>
          </c:val>
          <c:smooth val="1"/>
          <c:extLst>
            <c:ext xmlns:c16="http://schemas.microsoft.com/office/drawing/2014/chart" uri="{C3380CC4-5D6E-409C-BE32-E72D297353CC}">
              <c16:uniqueId val="{00000009-391E-46BA-94AA-3BB4D79AAAEA}"/>
            </c:ext>
          </c:extLst>
        </c:ser>
        <c:dLbls>
          <c:showLegendKey val="0"/>
          <c:showVal val="0"/>
          <c:showCatName val="0"/>
          <c:showSerName val="0"/>
          <c:showPercent val="0"/>
          <c:showBubbleSize val="0"/>
        </c:dLbls>
        <c:marker val="1"/>
        <c:smooth val="0"/>
        <c:axId val="1157612432"/>
        <c:axId val="1172206784"/>
      </c:line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200000000"/>
          <c:min val="0"/>
        </c:scaling>
        <c:delete val="0"/>
        <c:axPos val="l"/>
        <c:numFmt formatCode="0\.00,,&quot;亿&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100000000"/>
      </c:valAx>
      <c:valAx>
        <c:axId val="1172206784"/>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between"/>
      </c:valAx>
      <c:catAx>
        <c:axId val="1157612432"/>
        <c:scaling>
          <c:orientation val="minMax"/>
        </c:scaling>
        <c:delete val="1"/>
        <c:axPos val="b"/>
        <c:numFmt formatCode="General" sourceLinked="1"/>
        <c:majorTickMark val="out"/>
        <c:minorTickMark val="none"/>
        <c:tickLblPos val="nextTo"/>
        <c:crossAx val="1172206784"/>
        <c:crosses val="autoZero"/>
        <c:auto val="1"/>
        <c:lblAlgn val="ctr"/>
        <c:lblOffset val="100"/>
        <c:noMultiLvlLbl val="0"/>
      </c:catAx>
      <c:spPr>
        <a:noFill/>
        <a:ln>
          <a:noFill/>
        </a:ln>
        <a:effectLst/>
      </c:spPr>
    </c:plotArea>
    <c:legend>
      <c:legendPos val="r"/>
      <c:layout>
        <c:manualLayout>
          <c:xMode val="edge"/>
          <c:yMode val="edge"/>
          <c:x val="0.33143778548853797"/>
          <c:y val="8.3111589062159468E-3"/>
          <c:w val="0.26110135045746136"/>
          <c:h val="0.1070714735093148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 达人分布 </c:v>
                </c:pt>
              </c:strCache>
            </c:strRef>
          </c:tx>
          <c:dPt>
            <c:idx val="0"/>
            <c:bubble3D val="0"/>
            <c:spPr>
              <a:solidFill>
                <a:schemeClr val="accent3">
                  <a:shade val="50000"/>
                </a:schemeClr>
              </a:solidFill>
              <a:ln w="19050">
                <a:solidFill>
                  <a:schemeClr val="lt1"/>
                </a:solidFill>
              </a:ln>
              <a:effectLst/>
            </c:spPr>
            <c:extLst>
              <c:ext xmlns:c16="http://schemas.microsoft.com/office/drawing/2014/chart" uri="{C3380CC4-5D6E-409C-BE32-E72D297353CC}">
                <c16:uniqueId val="{00000003-E0BE-45C6-96B3-B9C2F98C1900}"/>
              </c:ext>
            </c:extLst>
          </c:dPt>
          <c:dPt>
            <c:idx val="1"/>
            <c:bubble3D val="0"/>
            <c:spPr>
              <a:solidFill>
                <a:schemeClr val="accent3">
                  <a:shade val="70000"/>
                </a:schemeClr>
              </a:solidFill>
              <a:ln w="19050">
                <a:solidFill>
                  <a:schemeClr val="lt1"/>
                </a:solidFill>
              </a:ln>
              <a:effectLst/>
            </c:spPr>
            <c:extLst>
              <c:ext xmlns:c16="http://schemas.microsoft.com/office/drawing/2014/chart" uri="{C3380CC4-5D6E-409C-BE32-E72D297353CC}">
                <c16:uniqueId val="{00000002-E0BE-45C6-96B3-B9C2F98C1900}"/>
              </c:ext>
            </c:extLst>
          </c:dPt>
          <c:dPt>
            <c:idx val="2"/>
            <c:bubble3D val="0"/>
            <c:spPr>
              <a:solidFill>
                <a:schemeClr val="accent3">
                  <a:shade val="90000"/>
                </a:schemeClr>
              </a:solidFill>
              <a:ln w="19050">
                <a:solidFill>
                  <a:schemeClr val="lt1"/>
                </a:solidFill>
              </a:ln>
              <a:effectLst/>
            </c:spPr>
            <c:extLst>
              <c:ext xmlns:c16="http://schemas.microsoft.com/office/drawing/2014/chart" uri="{C3380CC4-5D6E-409C-BE32-E72D297353CC}">
                <c16:uniqueId val="{00000001-E0BE-45C6-96B3-B9C2F98C1900}"/>
              </c:ext>
            </c:extLst>
          </c:dPt>
          <c:dPt>
            <c:idx val="3"/>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4-E0BE-45C6-96B3-B9C2F98C1900}"/>
              </c:ext>
            </c:extLst>
          </c:dPt>
          <c:dPt>
            <c:idx val="4"/>
            <c:bubble3D val="0"/>
            <c:spPr>
              <a:solidFill>
                <a:schemeClr val="accent5">
                  <a:lumMod val="25000"/>
                  <a:lumOff val="75000"/>
                </a:schemeClr>
              </a:solidFill>
              <a:ln w="19050">
                <a:solidFill>
                  <a:schemeClr val="lt1"/>
                </a:solidFill>
              </a:ln>
              <a:effectLst/>
            </c:spPr>
            <c:extLst>
              <c:ext xmlns:c16="http://schemas.microsoft.com/office/drawing/2014/chart" uri="{C3380CC4-5D6E-409C-BE32-E72D297353CC}">
                <c16:uniqueId val="{00000009-4E65-4422-B122-1C1F79D20C18}"/>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B-4E65-4422-B122-1C1F79D20C18}"/>
              </c:ext>
            </c:extLst>
          </c:dPt>
          <c:dLbls>
            <c:dLbl>
              <c:idx val="0"/>
              <c:layout>
                <c:manualLayout>
                  <c:x val="1.3255488937929173E-2"/>
                  <c:y val="-0.132888395547017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BE-45C6-96B3-B9C2F98C1900}"/>
                </c:ext>
              </c:extLst>
            </c:dLbl>
            <c:dLbl>
              <c:idx val="1"/>
              <c:layout>
                <c:manualLayout>
                  <c:x val="-0.14581037831722091"/>
                  <c:y val="-4.98331483301317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BE-45C6-96B3-B9C2F98C1900}"/>
                </c:ext>
              </c:extLst>
            </c:dLbl>
            <c:dLbl>
              <c:idx val="2"/>
              <c:layout>
                <c:manualLayout>
                  <c:x val="0.15022887462986395"/>
                  <c:y val="-4.98331483301317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BE-45C6-96B3-B9C2F98C1900}"/>
                </c:ext>
              </c:extLst>
            </c:dLbl>
            <c:dLbl>
              <c:idx val="3"/>
              <c:layout>
                <c:manualLayout>
                  <c:x val="-3.1565826038109156E-3"/>
                  <c:y val="3.3222316879529347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showLegendKey val="0"/>
              <c:showVal val="1"/>
              <c:showCatName val="0"/>
              <c:showSerName val="0"/>
              <c:showPercent val="0"/>
              <c:showBubbleSize val="0"/>
              <c:extLst>
                <c:ext xmlns:c15="http://schemas.microsoft.com/office/drawing/2012/chart" uri="{CE6537A1-D6FC-4f65-9D91-7224C49458BB}">
                  <c15:layout>
                    <c:manualLayout>
                      <c:w val="0.19528283596557941"/>
                      <c:h val="0.12247880456250156"/>
                    </c:manualLayout>
                  </c15:layout>
                </c:ext>
                <c:ext xmlns:c16="http://schemas.microsoft.com/office/drawing/2014/chart" uri="{C3380CC4-5D6E-409C-BE32-E72D297353CC}">
                  <c16:uniqueId val="{00000004-E0BE-45C6-96B3-B9C2F98C190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明星</c:v>
                </c:pt>
                <c:pt idx="1">
                  <c:v>头部达人</c:v>
                </c:pt>
                <c:pt idx="2">
                  <c:v>腰部达人</c:v>
                </c:pt>
                <c:pt idx="3">
                  <c:v>初级达人</c:v>
                </c:pt>
                <c:pt idx="4">
                  <c:v>素人</c:v>
                </c:pt>
                <c:pt idx="5">
                  <c:v>路人</c:v>
                </c:pt>
              </c:strCache>
            </c:strRef>
          </c:cat>
          <c:val>
            <c:numRef>
              <c:f>Sheet1!$B$2:$B$7</c:f>
              <c:numCache>
                <c:formatCode>0.0%</c:formatCode>
                <c:ptCount val="6"/>
                <c:pt idx="0">
                  <c:v>0</c:v>
                </c:pt>
                <c:pt idx="1">
                  <c:v>0</c:v>
                </c:pt>
                <c:pt idx="2">
                  <c:v>0</c:v>
                </c:pt>
                <c:pt idx="3">
                  <c:v>0.11899999999999999</c:v>
                </c:pt>
                <c:pt idx="4">
                  <c:v>0.47620000000000001</c:v>
                </c:pt>
                <c:pt idx="5">
                  <c:v>0.40479999999999999</c:v>
                </c:pt>
              </c:numCache>
            </c:numRef>
          </c:val>
          <c:extLst>
            <c:ext xmlns:c16="http://schemas.microsoft.com/office/drawing/2014/chart" uri="{C3380CC4-5D6E-409C-BE32-E72D297353CC}">
              <c16:uniqueId val="{00000000-E0BE-45C6-96B3-B9C2F98C1900}"/>
            </c:ext>
          </c:extLst>
        </c:ser>
        <c:dLbls>
          <c:showLegendKey val="0"/>
          <c:showVal val="0"/>
          <c:showCatName val="0"/>
          <c:showSerName val="0"/>
          <c:showPercent val="0"/>
          <c:showBubbleSize val="0"/>
          <c:showLeaderLines val="1"/>
        </c:dLbls>
        <c:firstSliceAng val="0"/>
        <c:holeSize val="67"/>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kumimoji="0" lang="en-US" sz="1200" b="1" i="0" u="none" strike="noStrike" kern="0" cap="none" spc="0" normalizeH="0" baseline="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N"/>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57479468443973"/>
          <c:y val="0.20036990751895184"/>
          <c:w val="0.84609085663252848"/>
          <c:h val="0.41942317758630598"/>
        </c:manualLayout>
      </c:layout>
      <c:barChart>
        <c:barDir val="col"/>
        <c:grouping val="clustered"/>
        <c:varyColors val="0"/>
        <c:ser>
          <c:idx val="0"/>
          <c:order val="0"/>
          <c:tx>
            <c:strRef>
              <c:f>Sheet1!$C$1</c:f>
              <c:strCache>
                <c:ptCount val="1"/>
                <c:pt idx="0">
                  <c:v>市场份额</c:v>
                </c:pt>
              </c:strCache>
            </c:strRef>
          </c:tx>
          <c:spPr>
            <a:solidFill>
              <a:srgbClr val="0084E8">
                <a:lumMod val="40000"/>
                <a:lumOff val="60000"/>
              </a:srgbClr>
            </a:solidFill>
            <a:ln>
              <a:noFill/>
            </a:ln>
            <a:effectLst/>
          </c:spPr>
          <c:invertIfNegative val="0"/>
          <c:cat>
            <c:strRef>
              <c:f>Sheet1!$B$2:$B$6</c:f>
              <c:strCache>
                <c:ptCount val="5"/>
                <c:pt idx="0">
                  <c:v>正官庄</c:v>
                </c:pt>
                <c:pt idx="1">
                  <c:v>同仁堂</c:v>
                </c:pt>
                <c:pt idx="2">
                  <c:v>老谷头</c:v>
                </c:pt>
                <c:pt idx="3">
                  <c:v>固本堂</c:v>
                </c:pt>
                <c:pt idx="4">
                  <c:v>雷允上</c:v>
                </c:pt>
              </c:strCache>
            </c:strRef>
          </c:cat>
          <c:val>
            <c:numRef>
              <c:f>Sheet1!$C$2:$C$6</c:f>
              <c:numCache>
                <c:formatCode>0.0%</c:formatCode>
                <c:ptCount val="5"/>
                <c:pt idx="0">
                  <c:v>0.13700000000000001</c:v>
                </c:pt>
                <c:pt idx="1">
                  <c:v>7.4999999999999997E-2</c:v>
                </c:pt>
                <c:pt idx="2">
                  <c:v>2.3E-2</c:v>
                </c:pt>
                <c:pt idx="3">
                  <c:v>2.1000000000000001E-2</c:v>
                </c:pt>
                <c:pt idx="4">
                  <c:v>1.7999999999999999E-2</c:v>
                </c:pt>
              </c:numCache>
            </c:numRef>
          </c:val>
          <c:extLst>
            <c:ext xmlns:c16="http://schemas.microsoft.com/office/drawing/2014/chart" uri="{C3380CC4-5D6E-409C-BE32-E72D297353CC}">
              <c16:uniqueId val="{00000000-4B69-488F-8874-F50AF2C4AD67}"/>
            </c:ext>
          </c:extLst>
        </c:ser>
        <c:dLbls>
          <c:showLegendKey val="0"/>
          <c:showVal val="0"/>
          <c:showCatName val="0"/>
          <c:showSerName val="0"/>
          <c:showPercent val="0"/>
          <c:showBubbleSize val="0"/>
        </c:dLbls>
        <c:gapWidth val="80"/>
        <c:axId val="378172576"/>
        <c:axId val="568103256"/>
      </c:barChart>
      <c:scatterChart>
        <c:scatterStyle val="lineMarker"/>
        <c:varyColors val="0"/>
        <c:ser>
          <c:idx val="1"/>
          <c:order val="1"/>
          <c:tx>
            <c:strRef>
              <c:f>Sheet1!$D$1</c:f>
              <c:strCache>
                <c:ptCount val="1"/>
                <c:pt idx="0">
                  <c:v>YoY%</c:v>
                </c:pt>
              </c:strCache>
            </c:strRef>
          </c:tx>
          <c:spPr>
            <a:ln w="25400" cap="rnd">
              <a:noFill/>
              <a:round/>
            </a:ln>
            <a:effectLst/>
          </c:spPr>
          <c:marker>
            <c:symbol val="triangle"/>
            <c:size val="10"/>
            <c:spPr>
              <a:solidFill>
                <a:srgbClr val="82CF37"/>
              </a:solidFill>
              <a:ln w="9525">
                <a:noFill/>
              </a:ln>
              <a:effectLst/>
            </c:spPr>
          </c:marker>
          <c:dLbls>
            <c:dLbl>
              <c:idx val="0"/>
              <c:layout>
                <c:manualLayout>
                  <c:x val="-0.105803122133257"/>
                  <c:y val="-9.06490434226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69-488F-8874-F50AF2C4AD67}"/>
                </c:ext>
              </c:extLst>
            </c:dLbl>
            <c:dLbl>
              <c:idx val="1"/>
              <c:layout>
                <c:manualLayout>
                  <c:x val="-7.3140136605201522E-2"/>
                  <c:y val="-5.81801917316457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31-413B-80E3-CC3A9AC8FC73}"/>
                </c:ext>
              </c:extLst>
            </c:dLbl>
            <c:dLbl>
              <c:idx val="4"/>
              <c:layout>
                <c:manualLayout>
                  <c:x val="-1.8244451322153001E-2"/>
                  <c:y val="-5.519765122043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69-488F-8874-F50AF2C4AD67}"/>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Sheet1!$B$2:$B$6</c:f>
              <c:strCache>
                <c:ptCount val="5"/>
                <c:pt idx="0">
                  <c:v>正官庄</c:v>
                </c:pt>
                <c:pt idx="1">
                  <c:v>同仁堂</c:v>
                </c:pt>
                <c:pt idx="2">
                  <c:v>老谷头</c:v>
                </c:pt>
                <c:pt idx="3">
                  <c:v>固本堂</c:v>
                </c:pt>
                <c:pt idx="4">
                  <c:v>雷允上</c:v>
                </c:pt>
              </c:strCache>
            </c:strRef>
          </c:xVal>
          <c:yVal>
            <c:numRef>
              <c:f>Sheet1!$D$2:$D$6</c:f>
              <c:numCache>
                <c:formatCode>0.0%</c:formatCode>
                <c:ptCount val="5"/>
                <c:pt idx="0">
                  <c:v>0.52700000000000002</c:v>
                </c:pt>
                <c:pt idx="1">
                  <c:v>9.2999999999999999E-2</c:v>
                </c:pt>
                <c:pt idx="2">
                  <c:v>0.35899999999999999</c:v>
                </c:pt>
                <c:pt idx="3">
                  <c:v>0.308</c:v>
                </c:pt>
                <c:pt idx="4">
                  <c:v>0.64</c:v>
                </c:pt>
              </c:numCache>
            </c:numRef>
          </c:yVal>
          <c:smooth val="0"/>
          <c:extLst>
            <c:ext xmlns:c16="http://schemas.microsoft.com/office/drawing/2014/chart" uri="{C3380CC4-5D6E-409C-BE32-E72D297353CC}">
              <c16:uniqueId val="{00000003-4B69-488F-8874-F50AF2C4AD67}"/>
            </c:ext>
          </c:extLst>
        </c:ser>
        <c:dLbls>
          <c:showLegendKey val="0"/>
          <c:showVal val="0"/>
          <c:showCatName val="0"/>
          <c:showSerName val="0"/>
          <c:showPercent val="0"/>
          <c:showBubbleSize val="0"/>
        </c:dLbls>
        <c:axId val="1157612432"/>
        <c:axId val="1172206784"/>
      </c:scatter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lang="zh-CN"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0.16000000000000003"/>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8.0000000000000016E-2"/>
      </c:valAx>
      <c:valAx>
        <c:axId val="1157612432"/>
        <c:scaling>
          <c:orientation val="minMax"/>
        </c:scaling>
        <c:delete val="1"/>
        <c:axPos val="b"/>
        <c:numFmt formatCode="General" sourceLinked="1"/>
        <c:majorTickMark val="out"/>
        <c:minorTickMark val="none"/>
        <c:tickLblPos val="nextTo"/>
        <c:crossAx val="1172206784"/>
        <c:crosses val="autoZero"/>
        <c:crossBetween val="midCat"/>
      </c:valAx>
      <c:valAx>
        <c:axId val="1172206784"/>
        <c:scaling>
          <c:orientation val="minMax"/>
          <c:min val="-5.000000000000001E-2"/>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lang="zh-CN"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midCat"/>
      </c:valAx>
      <c:spPr>
        <a:noFill/>
        <a:ln>
          <a:noFill/>
        </a:ln>
        <a:effectLst/>
      </c:spPr>
    </c:plotArea>
    <c:legend>
      <c:legendPos val="t"/>
      <c:layout>
        <c:manualLayout>
          <c:xMode val="edge"/>
          <c:yMode val="edge"/>
          <c:x val="0.272614703105656"/>
          <c:y val="3.5917948698610702E-2"/>
          <c:w val="0.52193002475975003"/>
          <c:h val="0.12244391002223901"/>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showDLblsOverMax val="0"/>
    <c:extLst>
      <c:ext uri="{0b15fc19-7d7d-44ad-8c2d-2c3a37ce22c3}">
        <chartProps xmlns="https://web.wps.cn/et/2018/main" chartId="{718b9e8b-d72a-4e56-b7b4-e282f87120b0}"/>
      </c:ext>
    </c:extLst>
  </c:chart>
  <c:spPr>
    <a:noFill/>
    <a:ln>
      <a:noFill/>
    </a:ln>
    <a:effectLst/>
  </c:spPr>
  <c:txPr>
    <a:bodyPr/>
    <a:lstStyle/>
    <a:p>
      <a:pPr>
        <a:defRPr lang="zh-CN"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9934058222088"/>
          <c:y val="4.4271064406951499E-2"/>
          <c:w val="0.75600659417779126"/>
          <c:h val="0.92544936556427404"/>
        </c:manualLayout>
      </c:layout>
      <c:barChart>
        <c:barDir val="bar"/>
        <c:grouping val="clustered"/>
        <c:varyColors val="0"/>
        <c:ser>
          <c:idx val="0"/>
          <c:order val="0"/>
          <c:tx>
            <c:strRef>
              <c:f>Sheet1!$B$1</c:f>
              <c:strCache>
                <c:ptCount val="1"/>
                <c:pt idx="0">
                  <c:v>市场份额</c:v>
                </c:pt>
              </c:strCache>
            </c:strRef>
          </c:tx>
          <c:spPr>
            <a:solidFill>
              <a:schemeClr val="accent6">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抖音</c:v>
                </c:pt>
                <c:pt idx="1">
                  <c:v>唯品会</c:v>
                </c:pt>
                <c:pt idx="2">
                  <c:v>其他</c:v>
                </c:pt>
                <c:pt idx="3">
                  <c:v>京东</c:v>
                </c:pt>
                <c:pt idx="4">
                  <c:v>拼多多</c:v>
                </c:pt>
                <c:pt idx="5">
                  <c:v>阿里</c:v>
                </c:pt>
              </c:strCache>
            </c:strRef>
          </c:cat>
          <c:val>
            <c:numRef>
              <c:f>Sheet1!$B$2:$B$7</c:f>
              <c:numCache>
                <c:formatCode>General</c:formatCode>
                <c:ptCount val="6"/>
                <c:pt idx="0">
                  <c:v>6.8571168314393745E-4</c:v>
                </c:pt>
                <c:pt idx="1">
                  <c:v>2.6805128656591279E-2</c:v>
                </c:pt>
                <c:pt idx="2">
                  <c:v>0.12275187256707419</c:v>
                </c:pt>
                <c:pt idx="3">
                  <c:v>0.24457484862216106</c:v>
                </c:pt>
                <c:pt idx="4">
                  <c:v>0.25363695324790225</c:v>
                </c:pt>
                <c:pt idx="5">
                  <c:v>0.35154548522312734</c:v>
                </c:pt>
              </c:numCache>
            </c:numRef>
          </c:val>
          <c:extLst>
            <c:ext xmlns:c16="http://schemas.microsoft.com/office/drawing/2014/chart" uri="{C3380CC4-5D6E-409C-BE32-E72D297353CC}">
              <c16:uniqueId val="{00000000-70A2-4FAD-89F5-EB57CF872233}"/>
            </c:ext>
          </c:extLst>
        </c:ser>
        <c:dLbls>
          <c:showLegendKey val="0"/>
          <c:showVal val="1"/>
          <c:showCatName val="0"/>
          <c:showSerName val="0"/>
          <c:showPercent val="0"/>
          <c:showBubbleSize val="0"/>
        </c:dLbls>
        <c:gapWidth val="72"/>
        <c:axId val="2009998016"/>
        <c:axId val="2009985056"/>
      </c:barChart>
      <c:catAx>
        <c:axId val="2009998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0" baseline="0">
                <a:solidFill>
                  <a:srgbClr val="E5F2FD">
                    <a:lumMod val="10000"/>
                  </a:srgbClr>
                </a:solidFill>
                <a:latin typeface="汉仪旗黑-50S" panose="00020600040101010101" pitchFamily="18" charset="-122"/>
                <a:ea typeface="汉仪旗黑-50S" panose="00020600040101010101" pitchFamily="18" charset="-122"/>
                <a:cs typeface="+mn-cs"/>
              </a:defRPr>
            </a:pPr>
            <a:endParaRPr lang="en-CN"/>
          </a:p>
        </c:txPr>
        <c:crossAx val="2009985056"/>
        <c:crosses val="autoZero"/>
        <c:auto val="1"/>
        <c:lblAlgn val="ctr"/>
        <c:lblOffset val="100"/>
        <c:noMultiLvlLbl val="0"/>
      </c:catAx>
      <c:valAx>
        <c:axId val="2009985056"/>
        <c:scaling>
          <c:orientation val="minMax"/>
        </c:scaling>
        <c:delete val="1"/>
        <c:axPos val="b"/>
        <c:numFmt formatCode="General" sourceLinked="1"/>
        <c:majorTickMark val="none"/>
        <c:minorTickMark val="none"/>
        <c:tickLblPos val="nextTo"/>
        <c:crossAx val="2009998016"/>
        <c:crosses val="autoZero"/>
        <c:crossBetween val="between"/>
      </c:valAx>
      <c:spPr>
        <a:noFill/>
        <a:ln>
          <a:noFill/>
        </a:ln>
        <a:effectLst/>
      </c:spPr>
    </c:plotArea>
    <c:plotVisOnly val="1"/>
    <c:dispBlanksAs val="gap"/>
    <c:showDLblsOverMax val="0"/>
    <c:extLst>
      <c:ext uri="{0b15fc19-7d7d-44ad-8c2d-2c3a37ce22c3}">
        <chartProps xmlns="https://web.wps.cn/et/2018/main" chartId="{b6f0bb2f-f132-4cc9-a54d-205321d73e68}"/>
      </c:ext>
    </c:extLst>
  </c:chart>
  <c:spPr>
    <a:noFill/>
    <a:ln>
      <a:noFill/>
    </a:ln>
    <a:effectLst/>
  </c:spPr>
  <c:txPr>
    <a:bodyPr/>
    <a:lstStyle/>
    <a:p>
      <a:pPr>
        <a:defRPr lang="zh-CN"/>
      </a:pPr>
      <a:endParaRPr lang="en-CN"/>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95494427244301"/>
          <c:y val="0.200369868247285"/>
          <c:w val="0.82174539915745559"/>
          <c:h val="0.41942317758630598"/>
        </c:manualLayout>
      </c:layout>
      <c:barChart>
        <c:barDir val="col"/>
        <c:grouping val="clustered"/>
        <c:varyColors val="0"/>
        <c:ser>
          <c:idx val="0"/>
          <c:order val="0"/>
          <c:tx>
            <c:strRef>
              <c:f>Sheet1!$C$1</c:f>
              <c:strCache>
                <c:ptCount val="1"/>
                <c:pt idx="0">
                  <c:v>市场份额</c:v>
                </c:pt>
              </c:strCache>
            </c:strRef>
          </c:tx>
          <c:spPr>
            <a:solidFill>
              <a:srgbClr val="0084E8">
                <a:lumMod val="40000"/>
                <a:lumOff val="60000"/>
              </a:srgbClr>
            </a:solidFill>
            <a:ln>
              <a:noFill/>
            </a:ln>
            <a:effectLst/>
          </c:spPr>
          <c:invertIfNegative val="0"/>
          <c:cat>
            <c:strRef>
              <c:f>Sheet1!$B$2:$B$6</c:f>
              <c:strCache>
                <c:ptCount val="5"/>
                <c:pt idx="0">
                  <c:v>同仁堂</c:v>
                </c:pt>
                <c:pt idx="1">
                  <c:v>聚和泰</c:v>
                </c:pt>
                <c:pt idx="2">
                  <c:v>草晶华</c:v>
                </c:pt>
                <c:pt idx="3">
                  <c:v>岷农人</c:v>
                </c:pt>
                <c:pt idx="4">
                  <c:v>福东海</c:v>
                </c:pt>
              </c:strCache>
            </c:strRef>
          </c:cat>
          <c:val>
            <c:numRef>
              <c:f>Sheet1!$C$2:$C$6</c:f>
              <c:numCache>
                <c:formatCode>0.0%</c:formatCode>
                <c:ptCount val="5"/>
                <c:pt idx="0">
                  <c:v>5.8000000000000003E-2</c:v>
                </c:pt>
                <c:pt idx="1">
                  <c:v>3.3000000000000002E-2</c:v>
                </c:pt>
                <c:pt idx="2">
                  <c:v>2.4E-2</c:v>
                </c:pt>
                <c:pt idx="3">
                  <c:v>2.3E-2</c:v>
                </c:pt>
                <c:pt idx="4">
                  <c:v>1.4E-2</c:v>
                </c:pt>
              </c:numCache>
            </c:numRef>
          </c:val>
          <c:extLst>
            <c:ext xmlns:c16="http://schemas.microsoft.com/office/drawing/2014/chart" uri="{C3380CC4-5D6E-409C-BE32-E72D297353CC}">
              <c16:uniqueId val="{00000000-FDE7-48CD-85DE-3BD91C8471D8}"/>
            </c:ext>
          </c:extLst>
        </c:ser>
        <c:dLbls>
          <c:showLegendKey val="0"/>
          <c:showVal val="0"/>
          <c:showCatName val="0"/>
          <c:showSerName val="0"/>
          <c:showPercent val="0"/>
          <c:showBubbleSize val="0"/>
        </c:dLbls>
        <c:gapWidth val="80"/>
        <c:axId val="378172576"/>
        <c:axId val="568103256"/>
      </c:barChart>
      <c:scatterChart>
        <c:scatterStyle val="lineMarker"/>
        <c:varyColors val="0"/>
        <c:ser>
          <c:idx val="1"/>
          <c:order val="1"/>
          <c:tx>
            <c:strRef>
              <c:f>Sheet1!$D$1</c:f>
              <c:strCache>
                <c:ptCount val="1"/>
                <c:pt idx="0">
                  <c:v>YoY%</c:v>
                </c:pt>
              </c:strCache>
            </c:strRef>
          </c:tx>
          <c:spPr>
            <a:ln w="25400" cap="rnd">
              <a:noFill/>
              <a:round/>
            </a:ln>
            <a:effectLst/>
          </c:spPr>
          <c:marker>
            <c:symbol val="triangle"/>
            <c:size val="10"/>
            <c:spPr>
              <a:solidFill>
                <a:srgbClr val="82CF37"/>
              </a:solidFill>
              <a:ln w="9525">
                <a:noFill/>
              </a:ln>
              <a:effectLst/>
            </c:spPr>
          </c:marker>
          <c:dLbls>
            <c:dLbl>
              <c:idx val="0"/>
              <c:layout>
                <c:manualLayout>
                  <c:x val="-0.105803122133257"/>
                  <c:y val="-9.06490434226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E7-48CD-85DE-3BD91C8471D8}"/>
                </c:ext>
              </c:extLst>
            </c:dLbl>
            <c:dLbl>
              <c:idx val="2"/>
              <c:layout>
                <c:manualLayout>
                  <c:x val="-0.11315980448440652"/>
                  <c:y val="-7.88576551705772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E5-4E2B-9544-5E4DE956FDA7}"/>
                </c:ext>
              </c:extLst>
            </c:dLbl>
            <c:dLbl>
              <c:idx val="4"/>
              <c:layout>
                <c:manualLayout>
                  <c:x val="-1.8244451322153001E-2"/>
                  <c:y val="-5.519765122043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DE7-48CD-85DE-3BD91C8471D8}"/>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Sheet1!$B$2:$B$6</c:f>
              <c:strCache>
                <c:ptCount val="5"/>
                <c:pt idx="0">
                  <c:v>同仁堂</c:v>
                </c:pt>
                <c:pt idx="1">
                  <c:v>聚和泰</c:v>
                </c:pt>
                <c:pt idx="2">
                  <c:v>草晶华</c:v>
                </c:pt>
                <c:pt idx="3">
                  <c:v>岷农人</c:v>
                </c:pt>
                <c:pt idx="4">
                  <c:v>福东海</c:v>
                </c:pt>
              </c:strCache>
            </c:strRef>
          </c:xVal>
          <c:yVal>
            <c:numRef>
              <c:f>Sheet1!$D$2:$D$6</c:f>
              <c:numCache>
                <c:formatCode>0.0%</c:formatCode>
                <c:ptCount val="5"/>
                <c:pt idx="0">
                  <c:v>0.39300000000000002</c:v>
                </c:pt>
                <c:pt idx="1">
                  <c:v>-0.14399999999999999</c:v>
                </c:pt>
                <c:pt idx="2">
                  <c:v>12.23</c:v>
                </c:pt>
                <c:pt idx="3">
                  <c:v>7.3999999999999996E-2</c:v>
                </c:pt>
                <c:pt idx="4">
                  <c:v>8.1000000000000003E-2</c:v>
                </c:pt>
              </c:numCache>
            </c:numRef>
          </c:yVal>
          <c:smooth val="0"/>
          <c:extLst>
            <c:ext xmlns:c16="http://schemas.microsoft.com/office/drawing/2014/chart" uri="{C3380CC4-5D6E-409C-BE32-E72D297353CC}">
              <c16:uniqueId val="{00000003-FDE7-48CD-85DE-3BD91C8471D8}"/>
            </c:ext>
          </c:extLst>
        </c:ser>
        <c:dLbls>
          <c:showLegendKey val="0"/>
          <c:showVal val="0"/>
          <c:showCatName val="0"/>
          <c:showSerName val="0"/>
          <c:showPercent val="0"/>
          <c:showBubbleSize val="0"/>
        </c:dLbls>
        <c:axId val="1157612432"/>
        <c:axId val="1172206784"/>
      </c:scatter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lang="zh-CN"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0.06"/>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0.03"/>
      </c:valAx>
      <c:valAx>
        <c:axId val="1157612432"/>
        <c:scaling>
          <c:orientation val="minMax"/>
        </c:scaling>
        <c:delete val="1"/>
        <c:axPos val="b"/>
        <c:numFmt formatCode="General" sourceLinked="1"/>
        <c:majorTickMark val="out"/>
        <c:minorTickMark val="none"/>
        <c:tickLblPos val="nextTo"/>
        <c:crossAx val="1172206784"/>
        <c:crosses val="autoZero"/>
        <c:crossBetween val="midCat"/>
      </c:valAx>
      <c:valAx>
        <c:axId val="1172206784"/>
        <c:scaling>
          <c:orientation val="minMax"/>
          <c:min val="-1"/>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lang="zh-CN"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midCat"/>
      </c:valAx>
      <c:spPr>
        <a:noFill/>
        <a:ln>
          <a:noFill/>
        </a:ln>
        <a:effectLst/>
      </c:spPr>
    </c:plotArea>
    <c:legend>
      <c:legendPos val="t"/>
      <c:layout>
        <c:manualLayout>
          <c:xMode val="edge"/>
          <c:yMode val="edge"/>
          <c:x val="0.272614703105656"/>
          <c:y val="3.5917948698610702E-2"/>
          <c:w val="0.52193002475975003"/>
          <c:h val="0.12244391002223901"/>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showDLblsOverMax val="0"/>
    <c:extLst>
      <c:ext uri="{0b15fc19-7d7d-44ad-8c2d-2c3a37ce22c3}">
        <chartProps xmlns="https://web.wps.cn/et/2018/main" chartId="{7b45fbd2-d5ec-47c4-afe7-f0a4578ef779}"/>
      </c:ext>
    </c:extLst>
  </c:chart>
  <c:spPr>
    <a:noFill/>
    <a:ln>
      <a:noFill/>
    </a:ln>
    <a:effectLst/>
  </c:spPr>
  <c:txPr>
    <a:bodyPr/>
    <a:lstStyle/>
    <a:p>
      <a:pPr>
        <a:defRPr lang="zh-CN"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163399333315497E-2"/>
          <c:y val="0.19241786299772051"/>
          <c:w val="0.81298313672619771"/>
          <c:h val="0.66775418259619579"/>
        </c:manualLayout>
      </c:layout>
      <c:barChart>
        <c:barDir val="col"/>
        <c:grouping val="clustered"/>
        <c:varyColors val="0"/>
        <c:ser>
          <c:idx val="0"/>
          <c:order val="0"/>
          <c:tx>
            <c:strRef>
              <c:f>Sheet1!$B$1</c:f>
              <c:strCache>
                <c:ptCount val="1"/>
                <c:pt idx="0">
                  <c:v>销售额</c:v>
                </c:pt>
              </c:strCache>
            </c:strRef>
          </c:tx>
          <c:spPr>
            <a:solidFill>
              <a:schemeClr val="accent5">
                <a:lumMod val="25000"/>
                <a:lumOff val="75000"/>
              </a:schemeClr>
            </a:solidFill>
            <a:ln>
              <a:noFill/>
            </a:ln>
            <a:effectLst/>
          </c:spPr>
          <c:invertIfNegative val="0"/>
          <c:dLbls>
            <c:delete val="1"/>
          </c:dLbls>
          <c:cat>
            <c:strRef>
              <c:f>Sheet1!$A$2:$A$5</c:f>
              <c:strCache>
                <c:ptCount val="4"/>
                <c:pt idx="0">
                  <c:v>2023H1</c:v>
                </c:pt>
                <c:pt idx="1">
                  <c:v>2023H2</c:v>
                </c:pt>
                <c:pt idx="2">
                  <c:v>2024H1</c:v>
                </c:pt>
                <c:pt idx="3">
                  <c:v>2024H2</c:v>
                </c:pt>
              </c:strCache>
            </c:strRef>
          </c:cat>
          <c:val>
            <c:numRef>
              <c:f>Sheet1!$B$2:$B$5</c:f>
              <c:numCache>
                <c:formatCode>General</c:formatCode>
                <c:ptCount val="4"/>
                <c:pt idx="0">
                  <c:v>1064506424.53</c:v>
                </c:pt>
                <c:pt idx="1">
                  <c:v>1304672386.71</c:v>
                </c:pt>
                <c:pt idx="2">
                  <c:v>1182104259.1199999</c:v>
                </c:pt>
                <c:pt idx="3">
                  <c:v>1556493611.9300001</c:v>
                </c:pt>
              </c:numCache>
            </c:numRef>
          </c:val>
          <c:extLst>
            <c:ext xmlns:c16="http://schemas.microsoft.com/office/drawing/2014/chart" uri="{C3380CC4-5D6E-409C-BE32-E72D297353CC}">
              <c16:uniqueId val="{00000000-3BA2-4B08-BCB8-7DEFBF76074E}"/>
            </c:ext>
          </c:extLst>
        </c:ser>
        <c:dLbls>
          <c:showLegendKey val="0"/>
          <c:showVal val="1"/>
          <c:showCatName val="0"/>
          <c:showSerName val="0"/>
          <c:showPercent val="0"/>
          <c:showBubbleSize val="0"/>
        </c:dLbls>
        <c:gapWidth val="100"/>
        <c:axId val="2009998016"/>
        <c:axId val="2009985056"/>
      </c:barChart>
      <c:lineChart>
        <c:grouping val="standard"/>
        <c:varyColors val="0"/>
        <c:ser>
          <c:idx val="1"/>
          <c:order val="1"/>
          <c:tx>
            <c:strRef>
              <c:f>Sheet1!$C$1</c:f>
              <c:strCache>
                <c:ptCount val="1"/>
                <c:pt idx="0">
                  <c:v>YOY</c:v>
                </c:pt>
              </c:strCache>
            </c:strRef>
          </c:tx>
          <c:spPr>
            <a:ln w="28575" cap="rnd">
              <a:solidFill>
                <a:schemeClr val="accent6"/>
              </a:solidFill>
              <a:round/>
            </a:ln>
            <a:effectLst/>
          </c:spPr>
          <c:marker>
            <c:symbol val="none"/>
          </c:marker>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extLst>
                <c:ext xmlns:c16="http://schemas.microsoft.com/office/drawing/2014/chart" uri="{C3380CC4-5D6E-409C-BE32-E72D297353CC}">
                  <c16:uniqueId val="{00000001-3BA2-4B08-BCB8-7DEFBF76074E}"/>
                </c:ext>
              </c:extLst>
            </c:dLbl>
            <c:dLbl>
              <c:idx val="1"/>
              <c:layout>
                <c:manualLayout>
                  <c:x val="-0.10034314602567161"/>
                  <c:y val="-4.2075473623899746E-2"/>
                </c:manualLayout>
              </c:layout>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A2-4B08-BCB8-7DEFBF76074E}"/>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extLst>
                <c:ext xmlns:c16="http://schemas.microsoft.com/office/drawing/2014/chart" uri="{C3380CC4-5D6E-409C-BE32-E72D297353CC}">
                  <c16:uniqueId val="{00000003-3BA2-4B08-BCB8-7DEFBF76074E}"/>
                </c:ext>
              </c:extLst>
            </c:dLbl>
            <c:dLbl>
              <c:idx val="3"/>
              <c:layout>
                <c:manualLayout>
                  <c:x val="-5.5604610316889798E-2"/>
                  <c:y val="5.19086770006911E-2"/>
                </c:manualLayout>
              </c:layout>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A2-4B08-BCB8-7DEFBF76074E}"/>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2023H1</c:v>
                </c:pt>
                <c:pt idx="1">
                  <c:v>2023H2</c:v>
                </c:pt>
                <c:pt idx="2">
                  <c:v>2024H1</c:v>
                </c:pt>
                <c:pt idx="3">
                  <c:v>2024H2</c:v>
                </c:pt>
              </c:strCache>
            </c:strRef>
          </c:cat>
          <c:val>
            <c:numRef>
              <c:f>Sheet1!$C$2:$C$5</c:f>
              <c:numCache>
                <c:formatCode>0.0%</c:formatCode>
                <c:ptCount val="4"/>
                <c:pt idx="0">
                  <c:v>1.2906357697526201</c:v>
                </c:pt>
                <c:pt idx="1">
                  <c:v>1.8539279886921101</c:v>
                </c:pt>
                <c:pt idx="2">
                  <c:v>0.110471700198448</c:v>
                </c:pt>
                <c:pt idx="3">
                  <c:v>0.19301491147139199</c:v>
                </c:pt>
              </c:numCache>
            </c:numRef>
          </c:val>
          <c:smooth val="1"/>
          <c:extLst>
            <c:ext xmlns:c16="http://schemas.microsoft.com/office/drawing/2014/chart" uri="{C3380CC4-5D6E-409C-BE32-E72D297353CC}">
              <c16:uniqueId val="{0000000A-3BA2-4B08-BCB8-7DEFBF76074E}"/>
            </c:ext>
          </c:extLst>
        </c:ser>
        <c:dLbls>
          <c:showLegendKey val="0"/>
          <c:showVal val="0"/>
          <c:showCatName val="0"/>
          <c:showSerName val="0"/>
          <c:showPercent val="0"/>
          <c:showBubbleSize val="0"/>
        </c:dLbls>
        <c:marker val="1"/>
        <c:smooth val="0"/>
        <c:axId val="326265424"/>
        <c:axId val="326273584"/>
      </c:lineChart>
      <c:catAx>
        <c:axId val="20099980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0" baseline="0">
                <a:solidFill>
                  <a:srgbClr val="E5F2FD">
                    <a:lumMod val="10000"/>
                  </a:srgbClr>
                </a:solidFill>
                <a:latin typeface="汉仪旗黑-50S" panose="00020600040101010101" pitchFamily="18" charset="-122"/>
                <a:ea typeface="汉仪旗黑-50S" panose="00020600040101010101" pitchFamily="18" charset="-122"/>
                <a:cs typeface="+mn-cs"/>
              </a:defRPr>
            </a:pPr>
            <a:endParaRPr lang="en-CN"/>
          </a:p>
        </c:txPr>
        <c:crossAx val="2009985056"/>
        <c:crosses val="autoZero"/>
        <c:auto val="1"/>
        <c:lblAlgn val="ctr"/>
        <c:lblOffset val="100"/>
        <c:noMultiLvlLbl val="0"/>
      </c:catAx>
      <c:valAx>
        <c:axId val="2009985056"/>
        <c:scaling>
          <c:orientation val="minMax"/>
          <c:max val="2000000000"/>
        </c:scaling>
        <c:delete val="0"/>
        <c:axPos val="l"/>
        <c:numFmt formatCode="0&quot;.&quot;00,,&quot;亿&quot;" sourceLinked="0"/>
        <c:majorTickMark val="out"/>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defRPr>
            </a:pPr>
            <a:endParaRPr lang="en-CN"/>
          </a:p>
        </c:txPr>
        <c:crossAx val="2009998016"/>
        <c:crosses val="autoZero"/>
        <c:crossBetween val="between"/>
        <c:majorUnit val="1000000000"/>
      </c:valAx>
      <c:catAx>
        <c:axId val="326265424"/>
        <c:scaling>
          <c:orientation val="minMax"/>
        </c:scaling>
        <c:delete val="1"/>
        <c:axPos val="b"/>
        <c:numFmt formatCode="General" sourceLinked="1"/>
        <c:majorTickMark val="out"/>
        <c:minorTickMark val="none"/>
        <c:tickLblPos val="nextTo"/>
        <c:crossAx val="326273584"/>
        <c:crosses val="autoZero"/>
        <c:auto val="1"/>
        <c:lblAlgn val="ctr"/>
        <c:lblOffset val="100"/>
        <c:noMultiLvlLbl val="0"/>
      </c:catAx>
      <c:valAx>
        <c:axId val="326273584"/>
        <c:scaling>
          <c:orientation val="minMax"/>
          <c:min val="-1"/>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en-CN"/>
          </a:p>
        </c:txPr>
        <c:crossAx val="326265424"/>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lgn="ctr">
            <a:defRPr lang="en-US" sz="1200" b="0" i="0" u="none" strike="noStrike" kern="1200" baseline="0">
              <a:solidFill>
                <a:srgbClr val="000000">
                  <a:lumMod val="75000"/>
                  <a:lumOff val="25000"/>
                </a:srgbClr>
              </a:solidFill>
              <a:latin typeface="汉仪旗黑-50S" panose="00020600040101010101" pitchFamily="18" charset="-122"/>
              <a:ea typeface="汉仪旗黑-50S" panose="00020600040101010101" pitchFamily="18" charset="-122"/>
              <a:cs typeface="+mn-cs"/>
            </a:defRPr>
          </a:pPr>
          <a:endParaRPr lang="en-CN"/>
        </a:p>
      </c:txPr>
    </c:legend>
    <c:plotVisOnly val="1"/>
    <c:dispBlanksAs val="gap"/>
    <c:showDLblsOverMax val="0"/>
    <c:extLst>
      <c:ext uri="{0b15fc19-7d7d-44ad-8c2d-2c3a37ce22c3}">
        <chartProps xmlns="https://web.wps.cn/et/2018/main" chartId="{9b718a76-bbec-4a00-8746-f84879c459d0}"/>
      </c:ext>
    </c:extLst>
  </c:chart>
  <c:spPr>
    <a:noFill/>
    <a:ln>
      <a:noFill/>
    </a:ln>
    <a:effectLst/>
  </c:spPr>
  <c:txPr>
    <a:bodyPr/>
    <a:lstStyle/>
    <a:p>
      <a:pPr>
        <a:defRPr lang="zh-CN"/>
      </a:pPr>
      <a:endParaRPr lang="en-CN"/>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9934058222088"/>
          <c:y val="4.4271064406951499E-2"/>
          <c:w val="0.75600659417779126"/>
          <c:h val="0.92544936556427404"/>
        </c:manualLayout>
      </c:layout>
      <c:barChart>
        <c:barDir val="bar"/>
        <c:grouping val="clustered"/>
        <c:varyColors val="0"/>
        <c:ser>
          <c:idx val="0"/>
          <c:order val="0"/>
          <c:tx>
            <c:strRef>
              <c:f>Sheet1!$B$1</c:f>
              <c:strCache>
                <c:ptCount val="1"/>
                <c:pt idx="0">
                  <c:v>市场份额</c:v>
                </c:pt>
              </c:strCache>
            </c:strRef>
          </c:tx>
          <c:spPr>
            <a:solidFill>
              <a:schemeClr val="accent6">
                <a:lumMod val="60000"/>
                <a:lumOff val="40000"/>
              </a:schemeClr>
            </a:solidFill>
            <a:ln>
              <a:noFill/>
            </a:ln>
            <a:effectLst/>
          </c:spPr>
          <c:invertIfNegative val="0"/>
          <c:dLbls>
            <c:numFmt formatCode="0\.00,,&quot;亿&quot;" sourceLinked="0"/>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燕窝</c:v>
                </c:pt>
                <c:pt idx="1">
                  <c:v>沙棘茶</c:v>
                </c:pt>
                <c:pt idx="2">
                  <c:v>三七</c:v>
                </c:pt>
                <c:pt idx="3">
                  <c:v>石斛</c:v>
                </c:pt>
                <c:pt idx="4">
                  <c:v>人参</c:v>
                </c:pt>
                <c:pt idx="5">
                  <c:v>阿胶</c:v>
                </c:pt>
                <c:pt idx="6">
                  <c:v>枸杞</c:v>
                </c:pt>
              </c:strCache>
            </c:strRef>
          </c:cat>
          <c:val>
            <c:numRef>
              <c:f>Sheet1!$B$2:$B$8</c:f>
              <c:numCache>
                <c:formatCode>#,##0_ </c:formatCode>
                <c:ptCount val="7"/>
                <c:pt idx="0">
                  <c:v>18944971.710000001</c:v>
                </c:pt>
                <c:pt idx="1">
                  <c:v>28965526.609999999</c:v>
                </c:pt>
                <c:pt idx="2">
                  <c:v>31244047.640000001</c:v>
                </c:pt>
                <c:pt idx="3">
                  <c:v>178615929.21000001</c:v>
                </c:pt>
                <c:pt idx="4">
                  <c:v>192987995.52000001</c:v>
                </c:pt>
                <c:pt idx="5">
                  <c:v>208488267.43000001</c:v>
                </c:pt>
                <c:pt idx="6">
                  <c:v>849589456.15999997</c:v>
                </c:pt>
              </c:numCache>
            </c:numRef>
          </c:val>
          <c:extLst>
            <c:ext xmlns:c16="http://schemas.microsoft.com/office/drawing/2014/chart" uri="{C3380CC4-5D6E-409C-BE32-E72D297353CC}">
              <c16:uniqueId val="{00000000-0E16-44BF-B457-DF792E82263C}"/>
            </c:ext>
          </c:extLst>
        </c:ser>
        <c:dLbls>
          <c:showLegendKey val="0"/>
          <c:showVal val="1"/>
          <c:showCatName val="0"/>
          <c:showSerName val="0"/>
          <c:showPercent val="0"/>
          <c:showBubbleSize val="0"/>
        </c:dLbls>
        <c:gapWidth val="72"/>
        <c:axId val="2009998016"/>
        <c:axId val="2009985056"/>
      </c:barChart>
      <c:catAx>
        <c:axId val="2009998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0" baseline="0">
                <a:solidFill>
                  <a:srgbClr val="E5F2FD">
                    <a:lumMod val="10000"/>
                  </a:srgbClr>
                </a:solidFill>
                <a:latin typeface="汉仪旗黑-50S" panose="00020600040101010101" pitchFamily="18" charset="-122"/>
                <a:ea typeface="汉仪旗黑-50S" panose="00020600040101010101" pitchFamily="18" charset="-122"/>
                <a:cs typeface="+mn-cs"/>
              </a:defRPr>
            </a:pPr>
            <a:endParaRPr lang="en-CN"/>
          </a:p>
        </c:txPr>
        <c:crossAx val="2009985056"/>
        <c:crosses val="autoZero"/>
        <c:auto val="1"/>
        <c:lblAlgn val="ctr"/>
        <c:lblOffset val="100"/>
        <c:noMultiLvlLbl val="0"/>
      </c:catAx>
      <c:valAx>
        <c:axId val="2009985056"/>
        <c:scaling>
          <c:orientation val="minMax"/>
        </c:scaling>
        <c:delete val="1"/>
        <c:axPos val="b"/>
        <c:numFmt formatCode="#,##0_ " sourceLinked="1"/>
        <c:majorTickMark val="none"/>
        <c:minorTickMark val="none"/>
        <c:tickLblPos val="nextTo"/>
        <c:crossAx val="2009998016"/>
        <c:crosses val="autoZero"/>
        <c:crossBetween val="between"/>
      </c:valAx>
      <c:spPr>
        <a:noFill/>
        <a:ln>
          <a:noFill/>
        </a:ln>
        <a:effectLst/>
      </c:spPr>
    </c:plotArea>
    <c:plotVisOnly val="1"/>
    <c:dispBlanksAs val="gap"/>
    <c:showDLblsOverMax val="0"/>
    <c:extLst>
      <c:ext uri="{0b15fc19-7d7d-44ad-8c2d-2c3a37ce22c3}">
        <chartProps xmlns="https://web.wps.cn/et/2018/main" chartId="{b6f0bb2f-f132-4cc9-a54d-205321d73e68}"/>
      </c:ext>
    </c:extLst>
  </c:chart>
  <c:spPr>
    <a:noFill/>
    <a:ln>
      <a:noFill/>
    </a:ln>
    <a:effectLst/>
  </c:spPr>
  <c:txPr>
    <a:bodyPr/>
    <a:lstStyle/>
    <a:p>
      <a:pPr>
        <a:defRPr lang="zh-CN"/>
      </a:pPr>
      <a:endParaRPr lang="en-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09374620124246E-2"/>
          <c:y val="0.13231206762281114"/>
          <c:w val="0.97703240737955122"/>
          <c:h val="0.72947133313252088"/>
        </c:manualLayout>
      </c:layout>
      <c:barChart>
        <c:barDir val="col"/>
        <c:grouping val="clustered"/>
        <c:varyColors val="0"/>
        <c:ser>
          <c:idx val="0"/>
          <c:order val="0"/>
          <c:tx>
            <c:strRef>
              <c:f>Sheet1!$B$1</c:f>
              <c:strCache>
                <c:ptCount val="1"/>
                <c:pt idx="0">
                  <c:v>2022年</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汉仪旗黑-50S" panose="02010600030101010101" charset="-122"/>
                    <a:ea typeface="汉仪旗黑-50S" panose="02010600030101010101" charset="-122"/>
                    <a:cs typeface="+mn-cs"/>
                  </a:defRPr>
                </a:pPr>
                <a:endParaRPr lang="en-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阿里</c:v>
                </c:pt>
                <c:pt idx="1">
                  <c:v>京东</c:v>
                </c:pt>
                <c:pt idx="2">
                  <c:v>抖音</c:v>
                </c:pt>
                <c:pt idx="3">
                  <c:v>拼多多</c:v>
                </c:pt>
                <c:pt idx="4">
                  <c:v>唯品会</c:v>
                </c:pt>
              </c:strCache>
            </c:strRef>
          </c:cat>
          <c:val>
            <c:numRef>
              <c:f>Sheet1!$B$2:$B$6</c:f>
              <c:numCache>
                <c:formatCode>0%</c:formatCode>
                <c:ptCount val="5"/>
                <c:pt idx="0">
                  <c:v>0.6</c:v>
                </c:pt>
                <c:pt idx="1">
                  <c:v>0.26</c:v>
                </c:pt>
                <c:pt idx="2">
                  <c:v>0.25</c:v>
                </c:pt>
                <c:pt idx="3">
                  <c:v>0.04</c:v>
                </c:pt>
                <c:pt idx="4">
                  <c:v>0.03</c:v>
                </c:pt>
              </c:numCache>
            </c:numRef>
          </c:val>
          <c:extLst>
            <c:ext xmlns:c16="http://schemas.microsoft.com/office/drawing/2014/chart" uri="{C3380CC4-5D6E-409C-BE32-E72D297353CC}">
              <c16:uniqueId val="{00000000-638E-4A39-9FF8-79D7B09806D1}"/>
            </c:ext>
          </c:extLst>
        </c:ser>
        <c:ser>
          <c:idx val="1"/>
          <c:order val="1"/>
          <c:tx>
            <c:strRef>
              <c:f>Sheet1!$C$1</c:f>
              <c:strCache>
                <c:ptCount val="1"/>
                <c:pt idx="0">
                  <c:v>2023年</c:v>
                </c:pt>
              </c:strCache>
            </c:strRef>
          </c:tx>
          <c:spPr>
            <a:solidFill>
              <a:schemeClr val="accent5">
                <a:lumMod val="10000"/>
                <a:lumOff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汉仪旗黑-50S" panose="02010600030101010101" charset="-122"/>
                    <a:ea typeface="汉仪旗黑-50S" panose="02010600030101010101" charset="-122"/>
                    <a:cs typeface="+mn-cs"/>
                  </a:defRPr>
                </a:pPr>
                <a:endParaRPr lang="en-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阿里</c:v>
                </c:pt>
                <c:pt idx="1">
                  <c:v>京东</c:v>
                </c:pt>
                <c:pt idx="2">
                  <c:v>抖音</c:v>
                </c:pt>
                <c:pt idx="3">
                  <c:v>拼多多</c:v>
                </c:pt>
                <c:pt idx="4">
                  <c:v>唯品会</c:v>
                </c:pt>
              </c:strCache>
            </c:strRef>
          </c:cat>
          <c:val>
            <c:numRef>
              <c:f>Sheet1!$C$2:$C$6</c:f>
              <c:numCache>
                <c:formatCode>0%</c:formatCode>
                <c:ptCount val="5"/>
                <c:pt idx="0">
                  <c:v>0.31</c:v>
                </c:pt>
                <c:pt idx="1">
                  <c:v>0.18</c:v>
                </c:pt>
                <c:pt idx="2">
                  <c:v>0.24</c:v>
                </c:pt>
                <c:pt idx="3">
                  <c:v>0.14000000000000001</c:v>
                </c:pt>
                <c:pt idx="4">
                  <c:v>3.0283862889981673E-2</c:v>
                </c:pt>
              </c:numCache>
            </c:numRef>
          </c:val>
          <c:extLst>
            <c:ext xmlns:c16="http://schemas.microsoft.com/office/drawing/2014/chart" uri="{C3380CC4-5D6E-409C-BE32-E72D297353CC}">
              <c16:uniqueId val="{00000001-638E-4A39-9FF8-79D7B09806D1}"/>
            </c:ext>
          </c:extLst>
        </c:ser>
        <c:ser>
          <c:idx val="2"/>
          <c:order val="2"/>
          <c:tx>
            <c:strRef>
              <c:f>Sheet1!$D$1</c:f>
              <c:strCache>
                <c:ptCount val="1"/>
                <c:pt idx="0">
                  <c:v>2024年</c:v>
                </c:pt>
              </c:strCache>
            </c:strRef>
          </c:tx>
          <c:spPr>
            <a:solidFill>
              <a:srgbClr val="90CF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汉仪旗黑-50S" panose="02010600030101010101" charset="-122"/>
                    <a:ea typeface="汉仪旗黑-50S" panose="02010600030101010101" charset="-122"/>
                    <a:cs typeface="+mn-cs"/>
                  </a:defRPr>
                </a:pPr>
                <a:endParaRPr lang="en-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阿里</c:v>
                </c:pt>
                <c:pt idx="1">
                  <c:v>京东</c:v>
                </c:pt>
                <c:pt idx="2">
                  <c:v>抖音</c:v>
                </c:pt>
                <c:pt idx="3">
                  <c:v>拼多多</c:v>
                </c:pt>
                <c:pt idx="4">
                  <c:v>唯品会</c:v>
                </c:pt>
              </c:strCache>
            </c:strRef>
          </c:cat>
          <c:val>
            <c:numRef>
              <c:f>Sheet1!$D$2:$D$6</c:f>
              <c:numCache>
                <c:formatCode>0%</c:formatCode>
                <c:ptCount val="5"/>
                <c:pt idx="0">
                  <c:v>0.27</c:v>
                </c:pt>
                <c:pt idx="1">
                  <c:v>0.24</c:v>
                </c:pt>
                <c:pt idx="2">
                  <c:v>0.2</c:v>
                </c:pt>
                <c:pt idx="3">
                  <c:v>0.2</c:v>
                </c:pt>
                <c:pt idx="4">
                  <c:v>0.03</c:v>
                </c:pt>
              </c:numCache>
            </c:numRef>
          </c:val>
          <c:extLst>
            <c:ext xmlns:c16="http://schemas.microsoft.com/office/drawing/2014/chart" uri="{C3380CC4-5D6E-409C-BE32-E72D297353CC}">
              <c16:uniqueId val="{00000002-638E-4A39-9FF8-79D7B09806D1}"/>
            </c:ext>
          </c:extLst>
        </c:ser>
        <c:dLbls>
          <c:dLblPos val="outEnd"/>
          <c:showLegendKey val="0"/>
          <c:showVal val="1"/>
          <c:showCatName val="0"/>
          <c:showSerName val="0"/>
          <c:showPercent val="0"/>
          <c:showBubbleSize val="0"/>
        </c:dLbls>
        <c:gapWidth val="90"/>
        <c:axId val="459357807"/>
        <c:axId val="459365007"/>
      </c:barChart>
      <c:catAx>
        <c:axId val="45935780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汉仪旗黑-50S" panose="02010600030101010101" charset="-122"/>
                <a:ea typeface="汉仪旗黑-50S" panose="02010600030101010101" charset="-122"/>
                <a:cs typeface="+mn-cs"/>
              </a:defRPr>
            </a:pPr>
            <a:endParaRPr lang="en-CN"/>
          </a:p>
        </c:txPr>
        <c:crossAx val="459365007"/>
        <c:crosses val="autoZero"/>
        <c:auto val="1"/>
        <c:lblAlgn val="ctr"/>
        <c:lblOffset val="100"/>
        <c:noMultiLvlLbl val="0"/>
      </c:catAx>
      <c:valAx>
        <c:axId val="459365007"/>
        <c:scaling>
          <c:orientation val="minMax"/>
        </c:scaling>
        <c:delete val="1"/>
        <c:axPos val="l"/>
        <c:numFmt formatCode="0%" sourceLinked="1"/>
        <c:majorTickMark val="out"/>
        <c:minorTickMark val="none"/>
        <c:tickLblPos val="nextTo"/>
        <c:crossAx val="459357807"/>
        <c:crosses val="autoZero"/>
        <c:crossBetween val="between"/>
      </c:valAx>
      <c:spPr>
        <a:noFill/>
        <a:ln>
          <a:noFill/>
        </a:ln>
        <a:effectLst/>
      </c:spPr>
    </c:plotArea>
    <c:legend>
      <c:legendPos val="t"/>
      <c:layout>
        <c:manualLayout>
          <c:xMode val="edge"/>
          <c:yMode val="edge"/>
          <c:x val="0.24263231763024568"/>
          <c:y val="2.0438877964609626E-2"/>
          <c:w val="0.51720026808334962"/>
          <c:h val="6.957506714385992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汉仪旗黑-50S" panose="02010600030101010101" charset="-122"/>
              <a:ea typeface="汉仪旗黑-50S" panose="02010600030101010101" charset="-122"/>
              <a:cs typeface="+mn-cs"/>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汉仪旗黑-50S" panose="02010600030101010101" charset="-122"/>
          <a:ea typeface="汉仪旗黑-50S" panose="02010600030101010101" charset="-122"/>
        </a:defRPr>
      </a:pPr>
      <a:endParaRPr lang="en-CN"/>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163399333315497E-2"/>
          <c:y val="0.19241786299772051"/>
          <c:w val="0.85399128319240103"/>
          <c:h val="0.66114671161576111"/>
        </c:manualLayout>
      </c:layout>
      <c:barChart>
        <c:barDir val="col"/>
        <c:grouping val="clustered"/>
        <c:varyColors val="0"/>
        <c:ser>
          <c:idx val="0"/>
          <c:order val="0"/>
          <c:tx>
            <c:strRef>
              <c:f>Sheet1!$B$1</c:f>
              <c:strCache>
                <c:ptCount val="1"/>
                <c:pt idx="0">
                  <c:v>市场份额</c:v>
                </c:pt>
              </c:strCache>
            </c:strRef>
          </c:tx>
          <c:spPr>
            <a:solidFill>
              <a:schemeClr val="accent5">
                <a:lumMod val="25000"/>
                <a:lumOff val="75000"/>
              </a:schemeClr>
            </a:solidFill>
            <a:ln>
              <a:noFill/>
            </a:ln>
            <a:effectLst/>
          </c:spPr>
          <c:invertIfNegative val="0"/>
          <c:dLbls>
            <c:delete val="1"/>
          </c:dLbls>
          <c:cat>
            <c:strRef>
              <c:f>Sheet1!$A$2:$A$10</c:f>
              <c:strCache>
                <c:ptCount val="9"/>
                <c:pt idx="0">
                  <c:v>礼盒装</c:v>
                </c:pt>
                <c:pt idx="1">
                  <c:v>盒装</c:v>
                </c:pt>
                <c:pt idx="2">
                  <c:v>瓶装</c:v>
                </c:pt>
                <c:pt idx="3">
                  <c:v>多包装</c:v>
                </c:pt>
                <c:pt idx="4">
                  <c:v>罐装</c:v>
                </c:pt>
                <c:pt idx="5">
                  <c:v>组合装</c:v>
                </c:pt>
                <c:pt idx="6">
                  <c:v>袋装</c:v>
                </c:pt>
                <c:pt idx="7">
                  <c:v>条装</c:v>
                </c:pt>
                <c:pt idx="8">
                  <c:v>散装</c:v>
                </c:pt>
              </c:strCache>
            </c:strRef>
          </c:cat>
          <c:val>
            <c:numRef>
              <c:f>Sheet1!$B$2:$B$10</c:f>
              <c:numCache>
                <c:formatCode>0.0%</c:formatCode>
                <c:ptCount val="9"/>
                <c:pt idx="0">
                  <c:v>0.26500000000000001</c:v>
                </c:pt>
                <c:pt idx="1">
                  <c:v>0.18</c:v>
                </c:pt>
                <c:pt idx="2">
                  <c:v>0.158</c:v>
                </c:pt>
                <c:pt idx="3">
                  <c:v>0.14499999999999999</c:v>
                </c:pt>
                <c:pt idx="4">
                  <c:v>6.0999999999999999E-2</c:v>
                </c:pt>
                <c:pt idx="5">
                  <c:v>5.6000000000000001E-2</c:v>
                </c:pt>
                <c:pt idx="6">
                  <c:v>4.8000000000000001E-2</c:v>
                </c:pt>
                <c:pt idx="7">
                  <c:v>1.6E-2</c:v>
                </c:pt>
                <c:pt idx="8">
                  <c:v>8.0000000000000002E-3</c:v>
                </c:pt>
              </c:numCache>
            </c:numRef>
          </c:val>
          <c:extLst>
            <c:ext xmlns:c16="http://schemas.microsoft.com/office/drawing/2014/chart" uri="{C3380CC4-5D6E-409C-BE32-E72D297353CC}">
              <c16:uniqueId val="{00000000-0EAB-49BA-8AEA-BB4A743EA453}"/>
            </c:ext>
          </c:extLst>
        </c:ser>
        <c:dLbls>
          <c:showLegendKey val="0"/>
          <c:showVal val="1"/>
          <c:showCatName val="0"/>
          <c:showSerName val="0"/>
          <c:showPercent val="0"/>
          <c:showBubbleSize val="0"/>
        </c:dLbls>
        <c:gapWidth val="82"/>
        <c:axId val="2009998016"/>
        <c:axId val="2009985056"/>
      </c:barChart>
      <c:scatterChart>
        <c:scatterStyle val="lineMarker"/>
        <c:varyColors val="0"/>
        <c:ser>
          <c:idx val="1"/>
          <c:order val="1"/>
          <c:tx>
            <c:strRef>
              <c:f>Sheet1!$C$1</c:f>
              <c:strCache>
                <c:ptCount val="1"/>
                <c:pt idx="0">
                  <c:v>YOY</c:v>
                </c:pt>
              </c:strCache>
            </c:strRef>
          </c:tx>
          <c:spPr>
            <a:ln w="25400" cap="rnd">
              <a:noFill/>
              <a:round/>
            </a:ln>
            <a:effectLst/>
          </c:spPr>
          <c:marker>
            <c:symbol val="triangle"/>
            <c:size val="10"/>
            <c:spPr>
              <a:solidFill>
                <a:schemeClr val="accent6"/>
              </a:solidFill>
              <a:ln w="9525">
                <a:solidFill>
                  <a:schemeClr val="accent6"/>
                </a:solidFill>
              </a:ln>
              <a:effectLst/>
            </c:spPr>
          </c:marker>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extLst>
                <c:ext xmlns:c16="http://schemas.microsoft.com/office/drawing/2014/chart" uri="{C3380CC4-5D6E-409C-BE32-E72D297353CC}">
                  <c16:uniqueId val="{00000001-0EAB-49BA-8AEA-BB4A743EA453}"/>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extLst>
                <c:ext xmlns:c16="http://schemas.microsoft.com/office/drawing/2014/chart" uri="{C3380CC4-5D6E-409C-BE32-E72D297353CC}">
                  <c16:uniqueId val="{00000002-0EAB-49BA-8AEA-BB4A743EA453}"/>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extLst>
                <c:ext xmlns:c16="http://schemas.microsoft.com/office/drawing/2014/chart" uri="{C3380CC4-5D6E-409C-BE32-E72D297353CC}">
                  <c16:uniqueId val="{00000003-0EAB-49BA-8AEA-BB4A743EA453}"/>
                </c:ext>
              </c:extLst>
            </c:dLbl>
            <c:dLbl>
              <c:idx val="3"/>
              <c:layout>
                <c:manualLayout>
                  <c:x val="-5.5604610316889798E-2"/>
                  <c:y val="5.19086770006911E-2"/>
                </c:manualLayout>
              </c:layout>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AB-49BA-8AEA-BB4A743EA453}"/>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extLst>
                <c:ext xmlns:c16="http://schemas.microsoft.com/office/drawing/2014/chart" uri="{C3380CC4-5D6E-409C-BE32-E72D297353CC}">
                  <c16:uniqueId val="{00000005-0EAB-49BA-8AEA-BB4A743EA453}"/>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extLst>
                <c:ext xmlns:c16="http://schemas.microsoft.com/office/drawing/2014/chart" uri="{C3380CC4-5D6E-409C-BE32-E72D297353CC}">
                  <c16:uniqueId val="{00000006-0EAB-49BA-8AEA-BB4A743EA453}"/>
                </c:ext>
              </c:extLst>
            </c:dLbl>
            <c:dLbl>
              <c:idx val="6"/>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extLst>
                <c:ext xmlns:c16="http://schemas.microsoft.com/office/drawing/2014/chart" uri="{C3380CC4-5D6E-409C-BE32-E72D297353CC}">
                  <c16:uniqueId val="{00000007-0EAB-49BA-8AEA-BB4A743EA453}"/>
                </c:ext>
              </c:extLst>
            </c:dLbl>
            <c:dLbl>
              <c:idx val="7"/>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extLst>
                <c:ext xmlns:c16="http://schemas.microsoft.com/office/drawing/2014/chart" uri="{C3380CC4-5D6E-409C-BE32-E72D297353CC}">
                  <c16:uniqueId val="{00000008-0EAB-49BA-8AEA-BB4A743EA453}"/>
                </c:ext>
              </c:extLst>
            </c:dLbl>
            <c:dLbl>
              <c:idx val="8"/>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extLst>
                <c:ext xmlns:c16="http://schemas.microsoft.com/office/drawing/2014/chart" uri="{C3380CC4-5D6E-409C-BE32-E72D297353CC}">
                  <c16:uniqueId val="{00000009-0EAB-49BA-8AEA-BB4A743EA453}"/>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defRPr>
                </a:pPr>
                <a:endParaRPr lang="en-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Sheet1!$A$2:$A$10</c:f>
              <c:strCache>
                <c:ptCount val="9"/>
                <c:pt idx="0">
                  <c:v>礼盒装</c:v>
                </c:pt>
                <c:pt idx="1">
                  <c:v>盒装</c:v>
                </c:pt>
                <c:pt idx="2">
                  <c:v>瓶装</c:v>
                </c:pt>
                <c:pt idx="3">
                  <c:v>多包装</c:v>
                </c:pt>
                <c:pt idx="4">
                  <c:v>罐装</c:v>
                </c:pt>
                <c:pt idx="5">
                  <c:v>组合装</c:v>
                </c:pt>
                <c:pt idx="6">
                  <c:v>袋装</c:v>
                </c:pt>
                <c:pt idx="7">
                  <c:v>条装</c:v>
                </c:pt>
                <c:pt idx="8">
                  <c:v>散装</c:v>
                </c:pt>
              </c:strCache>
            </c:strRef>
          </c:xVal>
          <c:yVal>
            <c:numRef>
              <c:f>Sheet1!$C$2:$C$10</c:f>
              <c:numCache>
                <c:formatCode>0.0%</c:formatCode>
                <c:ptCount val="9"/>
                <c:pt idx="0">
                  <c:v>0.29753455571787901</c:v>
                </c:pt>
                <c:pt idx="1">
                  <c:v>7.2256679262113321E-2</c:v>
                </c:pt>
                <c:pt idx="2">
                  <c:v>0.18867742542836921</c:v>
                </c:pt>
                <c:pt idx="3">
                  <c:v>0.170106109215201</c:v>
                </c:pt>
                <c:pt idx="4">
                  <c:v>3.9367955538613497E-2</c:v>
                </c:pt>
                <c:pt idx="5">
                  <c:v>0.20351573894373301</c:v>
                </c:pt>
                <c:pt idx="6">
                  <c:v>7.4987145976348035E-2</c:v>
                </c:pt>
                <c:pt idx="7">
                  <c:v>0.39906077999568018</c:v>
                </c:pt>
                <c:pt idx="8">
                  <c:v>0.19511945863115909</c:v>
                </c:pt>
              </c:numCache>
            </c:numRef>
          </c:yVal>
          <c:smooth val="0"/>
          <c:extLst>
            <c:ext xmlns:c16="http://schemas.microsoft.com/office/drawing/2014/chart" uri="{C3380CC4-5D6E-409C-BE32-E72D297353CC}">
              <c16:uniqueId val="{0000000A-0EAB-49BA-8AEA-BB4A743EA453}"/>
            </c:ext>
          </c:extLst>
        </c:ser>
        <c:dLbls>
          <c:showLegendKey val="0"/>
          <c:showVal val="0"/>
          <c:showCatName val="0"/>
          <c:showSerName val="0"/>
          <c:showPercent val="0"/>
          <c:showBubbleSize val="0"/>
        </c:dLbls>
        <c:axId val="326265424"/>
        <c:axId val="326273584"/>
      </c:scatterChart>
      <c:catAx>
        <c:axId val="20099980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0" baseline="0">
                <a:solidFill>
                  <a:srgbClr val="E5F2FD">
                    <a:lumMod val="10000"/>
                  </a:srgbClr>
                </a:solidFill>
                <a:latin typeface="汉仪旗黑-50S" panose="00020600040101010101" pitchFamily="18" charset="-122"/>
                <a:ea typeface="汉仪旗黑-50S" panose="00020600040101010101" pitchFamily="18" charset="-122"/>
                <a:cs typeface="+mn-cs"/>
              </a:defRPr>
            </a:pPr>
            <a:endParaRPr lang="en-CN"/>
          </a:p>
        </c:txPr>
        <c:crossAx val="2009985056"/>
        <c:crosses val="autoZero"/>
        <c:auto val="1"/>
        <c:lblAlgn val="ctr"/>
        <c:lblOffset val="100"/>
        <c:noMultiLvlLbl val="0"/>
      </c:catAx>
      <c:valAx>
        <c:axId val="200998505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defRPr>
            </a:pPr>
            <a:endParaRPr lang="en-CN"/>
          </a:p>
        </c:txPr>
        <c:crossAx val="2009998016"/>
        <c:crosses val="autoZero"/>
        <c:crossBetween val="between"/>
        <c:majorUnit val="0.15000000000000002"/>
      </c:valAx>
      <c:valAx>
        <c:axId val="326265424"/>
        <c:scaling>
          <c:orientation val="minMax"/>
        </c:scaling>
        <c:delete val="1"/>
        <c:axPos val="b"/>
        <c:majorTickMark val="out"/>
        <c:minorTickMark val="none"/>
        <c:tickLblPos val="nextTo"/>
        <c:crossAx val="326273584"/>
        <c:crosses val="autoZero"/>
        <c:crossBetween val="midCat"/>
      </c:valAx>
      <c:valAx>
        <c:axId val="326273584"/>
        <c:scaling>
          <c:orientation val="minMax"/>
          <c:min val="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en-CN"/>
          </a:p>
        </c:txPr>
        <c:crossAx val="326265424"/>
        <c:crosses val="max"/>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lgn="ctr">
            <a:defRPr lang="en-US" sz="1200" b="0" i="0" u="none" strike="noStrike" kern="1200" baseline="0">
              <a:solidFill>
                <a:srgbClr val="000000">
                  <a:lumMod val="75000"/>
                  <a:lumOff val="25000"/>
                </a:srgbClr>
              </a:solidFill>
              <a:latin typeface="汉仪旗黑-50S" panose="00020600040101010101" pitchFamily="18" charset="-122"/>
              <a:ea typeface="汉仪旗黑-50S" panose="00020600040101010101" pitchFamily="18" charset="-122"/>
              <a:cs typeface="+mn-cs"/>
            </a:defRPr>
          </a:pPr>
          <a:endParaRPr lang="en-CN"/>
        </a:p>
      </c:txPr>
    </c:legend>
    <c:plotVisOnly val="1"/>
    <c:dispBlanksAs val="gap"/>
    <c:showDLblsOverMax val="0"/>
    <c:extLst>
      <c:ext uri="{0b15fc19-7d7d-44ad-8c2d-2c3a37ce22c3}">
        <chartProps xmlns="https://web.wps.cn/et/2018/main" chartId="{9b718a76-bbec-4a00-8746-f84879c459d0}"/>
      </c:ext>
    </c:extLst>
  </c:chart>
  <c:spPr>
    <a:noFill/>
    <a:ln>
      <a:noFill/>
    </a:ln>
    <a:effectLst/>
  </c:spPr>
  <c:txPr>
    <a:bodyPr/>
    <a:lstStyle/>
    <a:p>
      <a:pPr>
        <a:defRPr lang="zh-CN"/>
      </a:pPr>
      <a:endParaRPr lang="en-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395693520446515E-2"/>
          <c:y val="2.070470366081311E-2"/>
          <c:w val="0.90362139914895501"/>
          <c:h val="0.95294246190624798"/>
        </c:manualLayout>
      </c:layout>
      <c:bubbleChart>
        <c:varyColors val="0"/>
        <c:ser>
          <c:idx val="0"/>
          <c:order val="0"/>
          <c:spPr>
            <a:solidFill>
              <a:schemeClr val="accent1">
                <a:lumMod val="40000"/>
                <a:lumOff val="60000"/>
              </a:schemeClr>
            </a:solidFill>
            <a:ln>
              <a:noFill/>
            </a:ln>
            <a:effectLst/>
          </c:spPr>
          <c:invertIfNegative val="0"/>
          <c:dPt>
            <c:idx val="0"/>
            <c:invertIfNegative val="1"/>
            <c:bubble3D val="0"/>
            <c:spPr>
              <a:solidFill>
                <a:schemeClr val="accent2">
                  <a:lumMod val="40000"/>
                  <a:lumOff val="60000"/>
                </a:schemeClr>
              </a:solidFill>
              <a:ln>
                <a:noFill/>
              </a:ln>
              <a:effectLst/>
            </c:spPr>
            <c:extLst>
              <c:ext xmlns:c16="http://schemas.microsoft.com/office/drawing/2014/chart" uri="{C3380CC4-5D6E-409C-BE32-E72D297353CC}">
                <c16:uniqueId val="{00000001-7AF8-455B-9F6D-5E8A1E9F3C65}"/>
              </c:ext>
            </c:extLst>
          </c:dPt>
          <c:dPt>
            <c:idx val="1"/>
            <c:invertIfNegative val="1"/>
            <c:bubble3D val="0"/>
            <c:spPr>
              <a:solidFill>
                <a:schemeClr val="accent5">
                  <a:lumMod val="40000"/>
                  <a:lumOff val="60000"/>
                </a:schemeClr>
              </a:solidFill>
              <a:ln>
                <a:noFill/>
              </a:ln>
              <a:effectLst/>
            </c:spPr>
            <c:extLst>
              <c:ext xmlns:c16="http://schemas.microsoft.com/office/drawing/2014/chart" uri="{C3380CC4-5D6E-409C-BE32-E72D297353CC}">
                <c16:uniqueId val="{00000003-7AF8-455B-9F6D-5E8A1E9F3C65}"/>
              </c:ext>
            </c:extLst>
          </c:dPt>
          <c:dPt>
            <c:idx val="2"/>
            <c:invertIfNegative val="0"/>
            <c:bubble3D val="0"/>
            <c:spPr>
              <a:solidFill>
                <a:srgbClr val="00192D">
                  <a:lumMod val="50000"/>
                  <a:lumOff val="50000"/>
                </a:srgbClr>
              </a:solidFill>
              <a:ln>
                <a:noFill/>
              </a:ln>
              <a:effectLst/>
            </c:spPr>
            <c:extLst>
              <c:ext xmlns:c16="http://schemas.microsoft.com/office/drawing/2014/chart" uri="{C3380CC4-5D6E-409C-BE32-E72D297353CC}">
                <c16:uniqueId val="{00000005-7AF8-455B-9F6D-5E8A1E9F3C65}"/>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7AF8-455B-9F6D-5E8A1E9F3C65}"/>
              </c:ext>
            </c:extLst>
          </c:dPt>
          <c:dPt>
            <c:idx val="5"/>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1A-7AF8-455B-9F6D-5E8A1E9F3C65}"/>
              </c:ext>
            </c:extLst>
          </c:dPt>
          <c:dPt>
            <c:idx val="6"/>
            <c:invertIfNegative val="0"/>
            <c:bubble3D val="0"/>
            <c:spPr>
              <a:solidFill>
                <a:srgbClr val="82CF37"/>
              </a:solidFill>
              <a:ln>
                <a:noFill/>
              </a:ln>
              <a:effectLst/>
            </c:spPr>
            <c:extLst>
              <c:ext xmlns:c16="http://schemas.microsoft.com/office/drawing/2014/chart" uri="{C3380CC4-5D6E-409C-BE32-E72D297353CC}">
                <c16:uniqueId val="{0000000B-7AF8-455B-9F6D-5E8A1E9F3C65}"/>
              </c:ext>
            </c:extLst>
          </c:dPt>
          <c:dPt>
            <c:idx val="8"/>
            <c:invertIfNegative val="1"/>
            <c:bubble3D val="0"/>
            <c:spPr>
              <a:solidFill>
                <a:schemeClr val="accent6">
                  <a:lumMod val="40000"/>
                  <a:lumOff val="60000"/>
                </a:schemeClr>
              </a:solidFill>
              <a:ln>
                <a:noFill/>
              </a:ln>
              <a:effectLst/>
            </c:spPr>
            <c:extLst>
              <c:ext xmlns:c16="http://schemas.microsoft.com/office/drawing/2014/chart" uri="{C3380CC4-5D6E-409C-BE32-E72D297353CC}">
                <c16:uniqueId val="{0000001C-7AF8-455B-9F6D-5E8A1E9F3C65}"/>
              </c:ext>
            </c:extLst>
          </c:dPt>
          <c:dPt>
            <c:idx val="10"/>
            <c:invertIfNegative val="0"/>
            <c:bubble3D val="0"/>
            <c:spPr>
              <a:solidFill>
                <a:srgbClr val="82CF37">
                  <a:lumMod val="50000"/>
                </a:srgbClr>
              </a:solidFill>
              <a:ln>
                <a:noFill/>
              </a:ln>
              <a:effectLst/>
            </c:spPr>
            <c:extLst>
              <c:ext xmlns:c16="http://schemas.microsoft.com/office/drawing/2014/chart" uri="{C3380CC4-5D6E-409C-BE32-E72D297353CC}">
                <c16:uniqueId val="{0000001D-7AF8-455B-9F6D-5E8A1E9F3C65}"/>
              </c:ext>
            </c:extLst>
          </c:dPt>
          <c:dPt>
            <c:idx val="11"/>
            <c:invertIfNegative val="0"/>
            <c:bubble3D val="0"/>
            <c:spPr>
              <a:solidFill>
                <a:srgbClr val="00192D">
                  <a:lumMod val="50000"/>
                  <a:lumOff val="50000"/>
                </a:srgbClr>
              </a:solidFill>
              <a:ln>
                <a:noFill/>
              </a:ln>
              <a:effectLst/>
            </c:spPr>
            <c:extLst>
              <c:ext xmlns:c16="http://schemas.microsoft.com/office/drawing/2014/chart" uri="{C3380CC4-5D6E-409C-BE32-E72D297353CC}">
                <c16:uniqueId val="{0000000F-7AF8-455B-9F6D-5E8A1E9F3C65}"/>
              </c:ext>
            </c:extLst>
          </c:dPt>
          <c:dPt>
            <c:idx val="1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13-7AF8-455B-9F6D-5E8A1E9F3C65}"/>
              </c:ext>
            </c:extLst>
          </c:dPt>
          <c:dPt>
            <c:idx val="15"/>
            <c:invertIfNegative val="0"/>
            <c:bubble3D val="0"/>
            <c:spPr>
              <a:solidFill>
                <a:srgbClr val="82CF37">
                  <a:lumMod val="75000"/>
                </a:srgbClr>
              </a:solidFill>
              <a:ln>
                <a:noFill/>
              </a:ln>
              <a:effectLst/>
            </c:spPr>
            <c:extLst>
              <c:ext xmlns:c16="http://schemas.microsoft.com/office/drawing/2014/chart" uri="{C3380CC4-5D6E-409C-BE32-E72D297353CC}">
                <c16:uniqueId val="{00000015-7AF8-455B-9F6D-5E8A1E9F3C65}"/>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1F-7AF8-455B-9F6D-5E8A1E9F3C65}"/>
              </c:ext>
            </c:extLst>
          </c:dPt>
          <c:dPt>
            <c:idx val="17"/>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20-7AF8-455B-9F6D-5E8A1E9F3C65}"/>
              </c:ext>
            </c:extLst>
          </c:dPt>
          <c:dPt>
            <c:idx val="18"/>
            <c:invertIfNegative val="0"/>
            <c:bubble3D val="0"/>
            <c:spPr>
              <a:solidFill>
                <a:srgbClr val="82CF37"/>
              </a:solidFill>
              <a:ln>
                <a:noFill/>
              </a:ln>
              <a:effectLst/>
            </c:spPr>
            <c:extLst>
              <c:ext xmlns:c16="http://schemas.microsoft.com/office/drawing/2014/chart" uri="{C3380CC4-5D6E-409C-BE32-E72D297353CC}">
                <c16:uniqueId val="{00000017-7AF8-455B-9F6D-5E8A1E9F3C65}"/>
              </c:ext>
            </c:extLst>
          </c:dPt>
          <c:dPt>
            <c:idx val="24"/>
            <c:invertIfNegative val="0"/>
            <c:bubble3D val="0"/>
            <c:spPr>
              <a:solidFill>
                <a:srgbClr val="82CF37"/>
              </a:solidFill>
              <a:ln>
                <a:noFill/>
              </a:ln>
              <a:effectLst/>
            </c:spPr>
            <c:extLst>
              <c:ext xmlns:c16="http://schemas.microsoft.com/office/drawing/2014/chart" uri="{C3380CC4-5D6E-409C-BE32-E72D297353CC}">
                <c16:uniqueId val="{00000024-7AF8-455B-9F6D-5E8A1E9F3C65}"/>
              </c:ext>
            </c:extLst>
          </c:dPt>
          <c:dLbls>
            <c:dLbl>
              <c:idx val="0"/>
              <c:tx>
                <c:rich>
                  <a:bodyPr/>
                  <a:lstStyle/>
                  <a:p>
                    <a:fld id="{FCA074CA-CA17-4455-9FFB-381EEB7BE7B4}" type="CELLRANGE">
                      <a:rPr lang="zh-CN" altLang="en-US"/>
                      <a:pPr/>
                      <a:t>[CELLRANGE]</a:t>
                    </a:fld>
                    <a:r>
                      <a:rPr lang="en-US" altLang="zh-CN" baseline="0"/>
                      <a:t>, </a:t>
                    </a:r>
                    <a:fld id="{9A0B6CEB-145C-469B-BDCF-68D78BFD591F}" type="YVALUE">
                      <a:rPr lang="en-US" altLang="zh-CN" baseline="0"/>
                      <a:pPr/>
                      <a:t>[Y 值]</a:t>
                    </a:fld>
                    <a:endParaRPr lang="en-US" altLang="zh-CN"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AF8-455B-9F6D-5E8A1E9F3C65}"/>
                </c:ext>
              </c:extLst>
            </c:dLbl>
            <c:dLbl>
              <c:idx val="1"/>
              <c:tx>
                <c:rich>
                  <a:bodyPr/>
                  <a:lstStyle/>
                  <a:p>
                    <a:fld id="{09B45B90-28AA-4D99-9741-2A079574C3E6}" type="CELLRANGE">
                      <a:rPr lang="zh-CN" altLang="en-US"/>
                      <a:pPr/>
                      <a:t>[CELLRANGE]</a:t>
                    </a:fld>
                    <a:r>
                      <a:rPr lang="en-US" altLang="zh-CN" baseline="0"/>
                      <a:t>, </a:t>
                    </a:r>
                    <a:fld id="{BE4524FF-8EF3-4976-B7BE-6EA65B306714}" type="YVALUE">
                      <a:rPr lang="en-US" altLang="zh-CN" baseline="0"/>
                      <a:pPr/>
                      <a:t>[Y 值]</a:t>
                    </a:fld>
                    <a:endParaRPr lang="en-US" altLang="zh-CN"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AF8-455B-9F6D-5E8A1E9F3C65}"/>
                </c:ext>
              </c:extLst>
            </c:dLbl>
            <c:dLbl>
              <c:idx val="2"/>
              <c:layout>
                <c:manualLayout>
                  <c:x val="-8.0836079940501016E-2"/>
                  <c:y val="-3.4222650679029937E-2"/>
                </c:manualLayout>
              </c:layout>
              <c:tx>
                <c:rich>
                  <a:bodyPr/>
                  <a:lstStyle/>
                  <a:p>
                    <a:fld id="{DE3623E3-7423-43F5-BC02-E116834C59E2}" type="CELLRANGE">
                      <a:rPr lang="zh-CN" altLang="en-US"/>
                      <a:pPr/>
                      <a:t>[CELLRANGE]</a:t>
                    </a:fld>
                    <a:r>
                      <a:rPr lang="en-US" altLang="zh-CN" baseline="0"/>
                      <a:t>, </a:t>
                    </a:r>
                    <a:fld id="{A3F334E3-9DFA-4A9E-81D6-DB9F6061564E}" type="YVALUE">
                      <a:rPr lang="en-US" altLang="zh-CN" baseline="0"/>
                      <a:pPr/>
                      <a:t>[Y 值]</a:t>
                    </a:fld>
                    <a:endParaRPr lang="en-US" altLang="zh-CN" baseline="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7AF8-455B-9F6D-5E8A1E9F3C65}"/>
                </c:ext>
              </c:extLst>
            </c:dLbl>
            <c:dLbl>
              <c:idx val="3"/>
              <c:tx>
                <c:rich>
                  <a:bodyPr/>
                  <a:lstStyle/>
                  <a:p>
                    <a:fld id="{CFA0A237-19F0-42D4-A2BF-24BA23263665}" type="CELLRANGE">
                      <a:rPr lang="zh-CN" altLang="en-US"/>
                      <a:pPr/>
                      <a:t>[CELLRANGE]</a:t>
                    </a:fld>
                    <a:r>
                      <a:rPr lang="en-US" altLang="zh-CN" baseline="0"/>
                      <a:t>, </a:t>
                    </a:r>
                    <a:fld id="{77A8FE21-5CD9-4F59-92CF-4C7276C94D42}" type="YVALUE">
                      <a:rPr lang="en-US" altLang="zh-CN" baseline="0"/>
                      <a:pPr/>
                      <a:t>[Y 值]</a:t>
                    </a:fld>
                    <a:endParaRPr lang="en-US" altLang="zh-CN"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AF8-455B-9F6D-5E8A1E9F3C65}"/>
                </c:ext>
              </c:extLst>
            </c:dLbl>
            <c:dLbl>
              <c:idx val="4"/>
              <c:layout>
                <c:manualLayout>
                  <c:x val="-7.1483346916801818E-2"/>
                  <c:y val="4.2778313348787317E-2"/>
                </c:manualLayout>
              </c:layout>
              <c:tx>
                <c:rich>
                  <a:bodyPr/>
                  <a:lstStyle/>
                  <a:p>
                    <a:fld id="{B0F04180-8F48-48E0-A3F0-BBD7450A9B40}" type="CELLRANGE">
                      <a:rPr lang="en-US" altLang="zh-CN" baseline="0"/>
                      <a:pPr/>
                      <a:t>[CELLRANGE]</a:t>
                    </a:fld>
                    <a:r>
                      <a:rPr lang="en-US" altLang="zh-CN" baseline="0"/>
                      <a:t>, </a:t>
                    </a:r>
                    <a:fld id="{77FE35C4-8D13-4C9B-8878-61C96763603E}" type="YVALUE">
                      <a:rPr lang="en-US" altLang="zh-CN" baseline="0"/>
                      <a:pPr/>
                      <a:t>[Y 值]</a:t>
                    </a:fld>
                    <a:endParaRPr lang="en-US" altLang="zh-CN" baseline="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AF8-455B-9F6D-5E8A1E9F3C65}"/>
                </c:ext>
              </c:extLst>
            </c:dLbl>
            <c:dLbl>
              <c:idx val="5"/>
              <c:tx>
                <c:rich>
                  <a:bodyPr/>
                  <a:lstStyle/>
                  <a:p>
                    <a:fld id="{9FF6DD30-C38C-4865-83B4-0357A1B9CBCB}" type="CELLRANGE">
                      <a:rPr lang="zh-CN" altLang="en-US"/>
                      <a:pPr/>
                      <a:t>[CELLRANGE]</a:t>
                    </a:fld>
                    <a:r>
                      <a:rPr lang="en-US" altLang="zh-CN" baseline="0"/>
                      <a:t>, </a:t>
                    </a:r>
                    <a:fld id="{472CC203-9515-4AE2-9344-6B184BA57C15}" type="YVALUE">
                      <a:rPr lang="en-US" altLang="zh-CN" baseline="0"/>
                      <a:pPr/>
                      <a:t>[Y 值]</a:t>
                    </a:fld>
                    <a:endParaRPr lang="en-US" altLang="zh-CN"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7AF8-455B-9F6D-5E8A1E9F3C65}"/>
                </c:ext>
              </c:extLst>
            </c:dLbl>
            <c:dLbl>
              <c:idx val="6"/>
              <c:layout>
                <c:manualLayout>
                  <c:x val="-6.9423880441604538E-2"/>
                  <c:y val="-7.9852851584403181E-2"/>
                </c:manualLayout>
              </c:layout>
              <c:tx>
                <c:rich>
                  <a:bodyPr rot="0" spcFirstLastPara="1" vertOverflow="ellipsis" vert="horz" wrap="square" lIns="38100" tIns="19050" rIns="38100" bIns="19050" anchor="ctr" anchorCtr="0">
                    <a:spAutoFit/>
                  </a:bodyPr>
                  <a:lstStyle/>
                  <a:p>
                    <a:pPr algn="ctr" rtl="0">
                      <a:defRPr lang="en-US" sz="1197" b="1" i="0" u="none" strike="noStrike" kern="1200" baseline="0">
                        <a:solidFill>
                          <a:schemeClr val="tx1"/>
                        </a:solidFill>
                        <a:latin typeface="汉仪旗黑-50S" panose="02010600030101010101" charset="-122"/>
                        <a:ea typeface="汉仪旗黑-50S" panose="02010600030101010101" charset="-122"/>
                        <a:cs typeface="+mn-cs"/>
                      </a:defRPr>
                    </a:pPr>
                    <a:fld id="{9910B1EB-62D0-4803-A312-69BAE8C137AA}" type="CELLRANGE">
                      <a:rPr lang="en-US" altLang="zh-CN" sz="1197" b="1" i="0" u="none" strike="noStrike" kern="1200" baseline="0">
                        <a:solidFill>
                          <a:srgbClr val="415364"/>
                        </a:solidFill>
                        <a:latin typeface="汉仪旗黑-50S" panose="02010600030101010101" charset="-122"/>
                        <a:ea typeface="汉仪旗黑-50S" panose="02010600030101010101" charset="-122"/>
                        <a:cs typeface="+mn-cs"/>
                      </a:rPr>
                      <a:pPr algn="ctr" rtl="0">
                        <a:defRPr lang="en-US" sz="1197" b="1">
                          <a:solidFill>
                            <a:schemeClr val="tx1"/>
                          </a:solidFill>
                          <a:latin typeface="汉仪旗黑-50S" panose="02010600030101010101" charset="-122"/>
                          <a:ea typeface="汉仪旗黑-50S" panose="02010600030101010101" charset="-122"/>
                        </a:defRPr>
                      </a:pPr>
                      <a:t>[CELLRANGE]</a:t>
                    </a:fld>
                    <a:r>
                      <a:rPr lang="en-US" altLang="zh-CN" sz="1197" b="1" i="0" u="none" strike="noStrike" kern="1200" baseline="0">
                        <a:solidFill>
                          <a:srgbClr val="415364"/>
                        </a:solidFill>
                        <a:latin typeface="汉仪旗黑-50S" panose="02010600030101010101" charset="-122"/>
                        <a:ea typeface="汉仪旗黑-50S" panose="02010600030101010101" charset="-122"/>
                        <a:cs typeface="+mn-cs"/>
                      </a:rPr>
                      <a:t>, </a:t>
                    </a:r>
                    <a:fld id="{130CB13A-DB68-479D-8CB5-E8744BA5F2E3}" type="YVALUE">
                      <a:rPr lang="en-US" altLang="zh-CN" sz="1197" b="1" i="0" u="none" strike="noStrike" kern="1200" baseline="0">
                        <a:solidFill>
                          <a:srgbClr val="415364"/>
                        </a:solidFill>
                        <a:latin typeface="汉仪旗黑-50S" panose="02010600030101010101" charset="-122"/>
                        <a:ea typeface="汉仪旗黑-50S" panose="02010600030101010101" charset="-122"/>
                        <a:cs typeface="+mn-cs"/>
                      </a:rPr>
                      <a:pPr algn="ctr" rtl="0">
                        <a:defRPr lang="en-US" sz="1197" b="1">
                          <a:solidFill>
                            <a:schemeClr val="tx1"/>
                          </a:solidFill>
                          <a:latin typeface="汉仪旗黑-50S" panose="02010600030101010101" charset="-122"/>
                          <a:ea typeface="汉仪旗黑-50S" panose="02010600030101010101" charset="-122"/>
                        </a:defRPr>
                      </a:pPr>
                      <a:t>[Y 值]</a:t>
                    </a:fld>
                    <a:endParaRPr lang="en-US" altLang="zh-CN" sz="1197" b="1" i="0" u="none" strike="noStrike" kern="1200" baseline="0">
                      <a:solidFill>
                        <a:srgbClr val="415364"/>
                      </a:solidFill>
                      <a:latin typeface="汉仪旗黑-50S" panose="02010600030101010101" charset="-122"/>
                      <a:ea typeface="汉仪旗黑-50S" panose="02010600030101010101" charset="-122"/>
                      <a:cs typeface="+mn-cs"/>
                    </a:endParaRPr>
                  </a:p>
                </c:rich>
              </c:tx>
              <c:spPr>
                <a:noFill/>
                <a:ln>
                  <a:noFill/>
                </a:ln>
                <a:effectLst/>
              </c:spPr>
              <c:txPr>
                <a:bodyPr rot="0" spcFirstLastPara="1" vertOverflow="ellipsis" vert="horz" wrap="square" lIns="38100" tIns="19050" rIns="38100" bIns="19050" anchor="ctr" anchorCtr="0">
                  <a:spAutoFit/>
                </a:bodyPr>
                <a:lstStyle/>
                <a:p>
                  <a:pPr algn="ctr" rtl="0">
                    <a:defRPr lang="en-US" sz="1197" b="1" i="0" u="none" strike="noStrike" kern="1200" baseline="0">
                      <a:solidFill>
                        <a:schemeClr val="tx1"/>
                      </a:solidFill>
                      <a:latin typeface="汉仪旗黑-50S" panose="02010600030101010101" charset="-122"/>
                      <a:ea typeface="汉仪旗黑-50S" panose="02010600030101010101" charset="-122"/>
                      <a:cs typeface="+mn-cs"/>
                    </a:defRPr>
                  </a:pPr>
                  <a:endParaRPr lang="en-US" altLang="zh-CN"/>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AF8-455B-9F6D-5E8A1E9F3C65}"/>
                </c:ext>
              </c:extLst>
            </c:dLbl>
            <c:dLbl>
              <c:idx val="7"/>
              <c:tx>
                <c:rich>
                  <a:bodyPr/>
                  <a:lstStyle/>
                  <a:p>
                    <a:fld id="{A5217059-439C-48C7-980E-FB8D1750A990}" type="CELLRANGE">
                      <a:rPr lang="zh-CN" altLang="en-US"/>
                      <a:pPr/>
                      <a:t>[CELLRANGE]</a:t>
                    </a:fld>
                    <a:r>
                      <a:rPr lang="en-US" altLang="zh-CN" baseline="0"/>
                      <a:t>, </a:t>
                    </a:r>
                    <a:fld id="{BBFB83B5-4680-4D92-AD74-79C210A63718}" type="YVALUE">
                      <a:rPr lang="en-US" altLang="zh-CN" baseline="0"/>
                      <a:pPr/>
                      <a:t>[Y 值]</a:t>
                    </a:fld>
                    <a:endParaRPr lang="en-US" altLang="zh-CN"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7AF8-455B-9F6D-5E8A1E9F3C65}"/>
                </c:ext>
              </c:extLst>
            </c:dLbl>
            <c:dLbl>
              <c:idx val="8"/>
              <c:layout>
                <c:manualLayout>
                  <c:x val="-4.8682154399231597E-2"/>
                  <c:y val="-5.7037751131716564E-3"/>
                </c:manualLayout>
              </c:layout>
              <c:tx>
                <c:rich>
                  <a:bodyPr/>
                  <a:lstStyle/>
                  <a:p>
                    <a:fld id="{DDA5590E-56CA-4513-8FD0-BAB733357D20}"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38C69EDA-C874-46CC-9B1B-8C130400A100}"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7AF8-455B-9F6D-5E8A1E9F3C65}"/>
                </c:ext>
              </c:extLst>
            </c:dLbl>
            <c:dLbl>
              <c:idx val="9"/>
              <c:tx>
                <c:rich>
                  <a:bodyPr/>
                  <a:lstStyle/>
                  <a:p>
                    <a:fld id="{E294E1B0-A4E9-4C5F-8C0D-9A53F611A8BD}" type="CELLRANGE">
                      <a:rPr lang="zh-CN" altLang="en-US"/>
                      <a:pPr/>
                      <a:t>[CELLRANGE]</a:t>
                    </a:fld>
                    <a:r>
                      <a:rPr lang="en-US" altLang="zh-CN" baseline="0"/>
                      <a:t>, </a:t>
                    </a:r>
                    <a:fld id="{FFDBB699-CD2E-4801-AE92-D4F2D90828C0}" type="YVALUE">
                      <a:rPr lang="en-US" altLang="zh-CN" baseline="0"/>
                      <a:pPr/>
                      <a:t>[Y 值]</a:t>
                    </a:fld>
                    <a:endParaRPr lang="en-US" altLang="zh-CN"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7AF8-455B-9F6D-5E8A1E9F3C65}"/>
                </c:ext>
              </c:extLst>
            </c:dLbl>
            <c:dLbl>
              <c:idx val="10"/>
              <c:layout>
                <c:manualLayout>
                  <c:x val="-5.5659830199835621E-2"/>
                  <c:y val="-5.7037751131717605E-3"/>
                </c:manualLayout>
              </c:layout>
              <c:tx>
                <c:rich>
                  <a:bodyPr/>
                  <a:lstStyle/>
                  <a:p>
                    <a:fld id="{83E921C2-EFEA-4748-9A72-BEAD0EB3768C}" type="CELLRANGE">
                      <a:rPr lang="zh-CN" altLang="en-US"/>
                      <a:pPr/>
                      <a:t>[CELLRANGE]</a:t>
                    </a:fld>
                    <a:r>
                      <a:rPr lang="en-US" altLang="zh-CN" baseline="0"/>
                      <a:t>, </a:t>
                    </a:r>
                    <a:fld id="{1EDDC17D-FE5C-4A28-977F-B7246D1E7BDD}" type="YVALUE">
                      <a:rPr lang="en-US" altLang="zh-CN" baseline="0"/>
                      <a:pPr/>
                      <a:t>[Y 值]</a:t>
                    </a:fld>
                    <a:endParaRPr lang="en-US" altLang="zh-CN" baseline="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7AF8-455B-9F6D-5E8A1E9F3C65}"/>
                </c:ext>
              </c:extLst>
            </c:dLbl>
            <c:dLbl>
              <c:idx val="11"/>
              <c:layout>
                <c:manualLayout>
                  <c:x val="-6.2050129995401292E-2"/>
                  <c:y val="8.5556626697574321E-3"/>
                </c:manualLayout>
              </c:layout>
              <c:tx>
                <c:rich>
                  <a:bodyPr/>
                  <a:lstStyle/>
                  <a:p>
                    <a:fld id="{FEC04FE9-02ED-47BD-A379-B2BE2736497E}"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4764EEC8-DDB4-4BD0-B98A-2D004F7454F6}"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7AF8-455B-9F6D-5E8A1E9F3C65}"/>
                </c:ext>
              </c:extLst>
            </c:dLbl>
            <c:dLbl>
              <c:idx val="12"/>
              <c:layout>
                <c:manualLayout>
                  <c:x val="-4.4829270272663972E-2"/>
                  <c:y val="8.5556626697573801E-3"/>
                </c:manualLayout>
              </c:layout>
              <c:tx>
                <c:rich>
                  <a:bodyPr/>
                  <a:lstStyle/>
                  <a:p>
                    <a:fld id="{A5319AF1-AB9F-4B15-BCC0-DF56FD55C13E}"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30795746-2683-49D6-9E24-8FCB8D38B7CB}"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7AF8-455B-9F6D-5E8A1E9F3C65}"/>
                </c:ext>
              </c:extLst>
            </c:dLbl>
            <c:dLbl>
              <c:idx val="13"/>
              <c:layout>
                <c:manualLayout>
                  <c:x val="-6.4210331716209615E-2"/>
                  <c:y val="8.5556626697574842E-3"/>
                </c:manualLayout>
              </c:layout>
              <c:tx>
                <c:rich>
                  <a:bodyPr/>
                  <a:lstStyle/>
                  <a:p>
                    <a:fld id="{24BF194E-C928-4844-943E-2AA4C196AE2E}"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007FC6A0-FE05-4CF9-B707-C8E35B444864}"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7AF8-455B-9F6D-5E8A1E9F3C65}"/>
                </c:ext>
              </c:extLst>
            </c:dLbl>
            <c:dLbl>
              <c:idx val="14"/>
              <c:layout>
                <c:manualLayout>
                  <c:x val="-1.3786909059366609E-2"/>
                  <c:y val="3.1370763122444002E-2"/>
                </c:manualLayout>
              </c:layout>
              <c:tx>
                <c:rich>
                  <a:bodyPr rot="0" spcFirstLastPara="1" vertOverflow="ellipsis" vert="horz" wrap="square" lIns="38100" tIns="19050" rIns="38100" bIns="19050" anchor="ctr" anchorCtr="0">
                    <a:noAutofit/>
                  </a:bodyPr>
                  <a:lstStyle/>
                  <a:p>
                    <a:pPr algn="ctr" rtl="0">
                      <a:defRPr lang="en-US" sz="1197" b="0" i="0" u="none" strike="noStrike" kern="1200" baseline="0">
                        <a:solidFill>
                          <a:schemeClr val="tx1"/>
                        </a:solidFill>
                        <a:latin typeface="汉仪旗黑-50S" panose="02010600030101010101" charset="-122"/>
                        <a:ea typeface="汉仪旗黑-50S" panose="02010600030101010101" charset="-122"/>
                        <a:cs typeface="+mn-cs"/>
                      </a:defRPr>
                    </a:pPr>
                    <a:fld id="{3852674F-916F-4987-B043-EE85BEC03C19}" type="CELLRANGE">
                      <a:rPr lang="en-US" altLang="zh-CN" sz="1197" b="0" i="0" u="none" strike="noStrike" kern="1200" baseline="0">
                        <a:solidFill>
                          <a:schemeClr val="tx1"/>
                        </a:solidFill>
                        <a:latin typeface="汉仪旗黑-50S" panose="02010600030101010101" charset="-122"/>
                        <a:ea typeface="汉仪旗黑-50S" panose="02010600030101010101" charset="-122"/>
                        <a:cs typeface="+mn-cs"/>
                      </a:rPr>
                      <a:pPr algn="ctr" rtl="0">
                        <a:defRPr lang="en-US" sz="1197">
                          <a:solidFill>
                            <a:schemeClr val="tx1"/>
                          </a:solidFill>
                          <a:latin typeface="汉仪旗黑-50S" panose="02010600030101010101" charset="-122"/>
                          <a:ea typeface="汉仪旗黑-50S" panose="02010600030101010101" charset="-122"/>
                        </a:defRPr>
                      </a:pPr>
                      <a:t>[CELLRANGE]</a:t>
                    </a:fld>
                    <a:r>
                      <a:rPr lang="en-US" altLang="zh-CN" sz="1197" b="0" i="0" u="none" strike="noStrike" kern="1200" baseline="0">
                        <a:solidFill>
                          <a:schemeClr val="tx1"/>
                        </a:solidFill>
                        <a:latin typeface="汉仪旗黑-50S" panose="02010600030101010101" charset="-122"/>
                        <a:ea typeface="汉仪旗黑-50S" panose="02010600030101010101" charset="-122"/>
                        <a:cs typeface="+mn-cs"/>
                      </a:rPr>
                      <a:t>, </a:t>
                    </a:r>
                    <a:fld id="{8DD64B70-73E9-494A-AC56-D29FF8C5B3D4}" type="YVALUE">
                      <a:rPr lang="en-US" altLang="zh-CN" sz="1197" b="0" i="0" u="none" strike="noStrike" kern="1200" baseline="0">
                        <a:solidFill>
                          <a:schemeClr val="tx1"/>
                        </a:solidFill>
                        <a:latin typeface="汉仪旗黑-50S" panose="02010600030101010101" charset="-122"/>
                        <a:ea typeface="汉仪旗黑-50S" panose="02010600030101010101" charset="-122"/>
                        <a:cs typeface="+mn-cs"/>
                      </a:rPr>
                      <a:pPr algn="ctr" rtl="0">
                        <a:defRPr lang="en-US" sz="1197">
                          <a:solidFill>
                            <a:schemeClr val="tx1"/>
                          </a:solidFill>
                          <a:latin typeface="汉仪旗黑-50S" panose="02010600030101010101" charset="-122"/>
                          <a:ea typeface="汉仪旗黑-50S" panose="02010600030101010101" charset="-122"/>
                        </a:defRPr>
                      </a:pPr>
                      <a:t>[Y 值]</a:t>
                    </a:fld>
                    <a:endParaRPr lang="en-US" altLang="zh-CN" sz="1197" b="0" i="0" u="none" strike="noStrike" kern="1200" baseline="0">
                      <a:solidFill>
                        <a:schemeClr val="tx1"/>
                      </a:solidFill>
                      <a:latin typeface="汉仪旗黑-50S" panose="02010600030101010101" charset="-122"/>
                      <a:ea typeface="汉仪旗黑-50S" panose="02010600030101010101" charset="-122"/>
                      <a:cs typeface="+mn-cs"/>
                    </a:endParaRPr>
                  </a:p>
                </c:rich>
              </c:tx>
              <c:spPr>
                <a:noFill/>
                <a:ln>
                  <a:noFill/>
                </a:ln>
                <a:effectLst/>
              </c:spPr>
              <c:txPr>
                <a:bodyPr rot="0" spcFirstLastPara="1" vertOverflow="ellipsis" vert="horz" wrap="square" lIns="38100" tIns="19050" rIns="38100" bIns="19050" anchor="ctr" anchorCtr="0">
                  <a:noAutofit/>
                </a:bodyPr>
                <a:lstStyle/>
                <a:p>
                  <a:pPr algn="ctr" rtl="0">
                    <a:defRPr lang="en-US" sz="1197" b="0" i="0" u="none" strike="noStrike" kern="1200" baseline="0">
                      <a:solidFill>
                        <a:schemeClr val="tx1"/>
                      </a:solidFill>
                      <a:latin typeface="汉仪旗黑-50S" panose="02010600030101010101" charset="-122"/>
                      <a:ea typeface="汉仪旗黑-50S" panose="02010600030101010101" charset="-122"/>
                      <a:cs typeface="+mn-cs"/>
                    </a:defRPr>
                  </a:pPr>
                  <a:endParaRPr lang="en-US" altLang="zh-CN"/>
                </a:p>
              </c:txPr>
              <c:dLblPos val="r"/>
              <c:showLegendKey val="0"/>
              <c:showVal val="1"/>
              <c:showCatName val="0"/>
              <c:showSerName val="0"/>
              <c:showPercent val="0"/>
              <c:showBubbleSize val="0"/>
              <c:extLst>
                <c:ext xmlns:c15="http://schemas.microsoft.com/office/drawing/2012/chart" uri="{CE6537A1-D6FC-4f65-9D91-7224C49458BB}">
                  <c15:layout>
                    <c:manualLayout>
                      <c:w val="9.5337696441334066E-2"/>
                      <c:h val="6.7133433082030389E-2"/>
                    </c:manualLayout>
                  </c15:layout>
                  <c15:dlblFieldTable/>
                  <c15:showDataLabelsRange val="1"/>
                </c:ext>
                <c:ext xmlns:c16="http://schemas.microsoft.com/office/drawing/2014/chart" uri="{C3380CC4-5D6E-409C-BE32-E72D297353CC}">
                  <c16:uniqueId val="{0000001E-7AF8-455B-9F6D-5E8A1E9F3C65}"/>
                </c:ext>
              </c:extLst>
            </c:dLbl>
            <c:dLbl>
              <c:idx val="15"/>
              <c:layout>
                <c:manualLayout>
                  <c:x val="-7.5795493371073275E-2"/>
                  <c:y val="-1.4259437782929192E-2"/>
                </c:manualLayout>
              </c:layout>
              <c:tx>
                <c:rich>
                  <a:bodyPr/>
                  <a:lstStyle/>
                  <a:p>
                    <a:fld id="{D468EE60-8991-4EE0-8730-992DD6963308}"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356B8D4F-04C4-4778-873D-7962D030681B}"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7AF8-455B-9F6D-5E8A1E9F3C65}"/>
                </c:ext>
              </c:extLst>
            </c:dLbl>
            <c:dLbl>
              <c:idx val="16"/>
              <c:layout>
                <c:manualLayout>
                  <c:x val="-7.5467560599985731E-2"/>
                  <c:y val="1.9963212896100795E-2"/>
                </c:manualLayout>
              </c:layout>
              <c:tx>
                <c:rich>
                  <a:bodyPr/>
                  <a:lstStyle/>
                  <a:p>
                    <a:fld id="{47F769BE-3F1C-4CFC-8DCF-CC08C2D2305A}"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4C80DDD3-4181-4344-94C8-51434BAEB138}"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7AF8-455B-9F6D-5E8A1E9F3C65}"/>
                </c:ext>
              </c:extLst>
            </c:dLbl>
            <c:dLbl>
              <c:idx val="17"/>
              <c:layout>
                <c:manualLayout>
                  <c:x val="-3.5515823125596514E-2"/>
                  <c:y val="1.425943778292914E-2"/>
                </c:manualLayout>
              </c:layout>
              <c:tx>
                <c:rich>
                  <a:bodyPr/>
                  <a:lstStyle/>
                  <a:p>
                    <a:fld id="{B0864FAC-DD05-4109-A30E-6920EBBE98F4}"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340CABB4-CC8F-4D6A-B58B-88E2DF703F6C}"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7AF8-455B-9F6D-5E8A1E9F3C65}"/>
                </c:ext>
              </c:extLst>
            </c:dLbl>
            <c:dLbl>
              <c:idx val="18"/>
              <c:tx>
                <c:rich>
                  <a:bodyPr/>
                  <a:lstStyle/>
                  <a:p>
                    <a:fld id="{44D8F9FD-F018-4D6E-83B1-F43D5A374AA6}" type="CELLRANGE">
                      <a:rPr lang="zh-CN" altLang="en-US"/>
                      <a:pPr/>
                      <a:t>[CELLRANGE]</a:t>
                    </a:fld>
                    <a:r>
                      <a:rPr lang="en-US" altLang="zh-CN" baseline="0"/>
                      <a:t>, </a:t>
                    </a:r>
                    <a:fld id="{CACBC341-3B59-45DB-9F55-5626BDDA5BC3}" type="YVALUE">
                      <a:rPr lang="en-US" altLang="zh-CN" baseline="0"/>
                      <a:pPr/>
                      <a:t>[Y 值]</a:t>
                    </a:fld>
                    <a:endParaRPr lang="en-US" altLang="zh-CN"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7AF8-455B-9F6D-5E8A1E9F3C65}"/>
                </c:ext>
              </c:extLst>
            </c:dLbl>
            <c:dLbl>
              <c:idx val="19"/>
              <c:tx>
                <c:rich>
                  <a:bodyPr rot="0" spcFirstLastPara="1" vertOverflow="ellipsis" vert="horz" wrap="square" lIns="38100" tIns="19050" rIns="38100" bIns="19050" anchor="ctr" anchorCtr="0">
                    <a:spAutoFit/>
                  </a:bodyPr>
                  <a:lstStyle/>
                  <a:p>
                    <a:pPr algn="ctr" rtl="0">
                      <a:defRPr lang="en-US" sz="1197" b="1" i="0" u="none" strike="noStrike" kern="1200" baseline="0">
                        <a:solidFill>
                          <a:schemeClr val="tx1"/>
                        </a:solidFill>
                        <a:latin typeface="汉仪旗黑-50S" panose="02010600030101010101" charset="-122"/>
                        <a:ea typeface="汉仪旗黑-50S" panose="02010600030101010101" charset="-122"/>
                        <a:cs typeface="+mn-cs"/>
                      </a:defRPr>
                    </a:pPr>
                    <a:fld id="{EDAC3141-1613-437F-B575-712A49DC199D}" type="CELLRANGE">
                      <a:rPr lang="zh-CN" altLang="en-US" b="1"/>
                      <a:pPr algn="ctr" rtl="0">
                        <a:defRPr lang="en-US" sz="1197" b="1">
                          <a:solidFill>
                            <a:schemeClr val="tx1"/>
                          </a:solidFill>
                          <a:latin typeface="汉仪旗黑-50S" panose="02010600030101010101" charset="-122"/>
                          <a:ea typeface="汉仪旗黑-50S" panose="02010600030101010101" charset="-122"/>
                        </a:defRPr>
                      </a:pPr>
                      <a:t>[CELLRANGE]</a:t>
                    </a:fld>
                    <a:r>
                      <a:rPr lang="en-US" altLang="zh-CN" b="1" baseline="0"/>
                      <a:t>, </a:t>
                    </a:r>
                    <a:fld id="{8B56AF08-9182-4AC8-90ED-AAE534B2CAF2}" type="YVALUE">
                      <a:rPr lang="en-US" altLang="zh-CN" b="1" baseline="0"/>
                      <a:pPr algn="ctr" rtl="0">
                        <a:defRPr lang="en-US" sz="1197" b="1">
                          <a:solidFill>
                            <a:schemeClr val="tx1"/>
                          </a:solidFill>
                          <a:latin typeface="汉仪旗黑-50S" panose="02010600030101010101" charset="-122"/>
                          <a:ea typeface="汉仪旗黑-50S" panose="02010600030101010101" charset="-122"/>
                        </a:defRPr>
                      </a:pPr>
                      <a:t>[Y 值]</a:t>
                    </a:fld>
                    <a:endParaRPr lang="en-US" altLang="zh-CN" b="1" baseline="0"/>
                  </a:p>
                </c:rich>
              </c:tx>
              <c:spPr>
                <a:noFill/>
                <a:ln>
                  <a:noFill/>
                </a:ln>
                <a:effectLst/>
              </c:spPr>
              <c:txPr>
                <a:bodyPr rot="0" spcFirstLastPara="1" vertOverflow="ellipsis" vert="horz" wrap="square" lIns="38100" tIns="19050" rIns="38100" bIns="19050" anchor="ctr" anchorCtr="0">
                  <a:spAutoFit/>
                </a:bodyPr>
                <a:lstStyle/>
                <a:p>
                  <a:pPr algn="ctr" rtl="0">
                    <a:defRPr lang="en-US" sz="1197" b="1" i="0" u="none" strike="noStrike" kern="1200" baseline="0">
                      <a:solidFill>
                        <a:schemeClr val="tx1"/>
                      </a:solidFill>
                      <a:latin typeface="汉仪旗黑-50S" panose="02010600030101010101" charset="-122"/>
                      <a:ea typeface="汉仪旗黑-50S" panose="02010600030101010101" charset="-122"/>
                      <a:cs typeface="+mn-cs"/>
                    </a:defRPr>
                  </a:pPr>
                  <a:endParaRPr lang="en-US" altLang="zh-CN"/>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7AF8-455B-9F6D-5E8A1E9F3C65}"/>
                </c:ext>
              </c:extLst>
            </c:dLbl>
            <c:dLbl>
              <c:idx val="20"/>
              <c:tx>
                <c:rich>
                  <a:bodyPr/>
                  <a:lstStyle/>
                  <a:p>
                    <a:fld id="{2F89F7A1-EDB4-4299-BEF1-DE3C01CBFBC6}" type="CELLRANGE">
                      <a:rPr lang="zh-CN" altLang="en-US"/>
                      <a:pPr/>
                      <a:t>[CELLRANGE]</a:t>
                    </a:fld>
                    <a:r>
                      <a:rPr lang="en-US" altLang="zh-CN" baseline="0"/>
                      <a:t>, </a:t>
                    </a:r>
                    <a:fld id="{CF7E739C-EA62-4AF6-943F-D1522EBE4257}" type="YVALUE">
                      <a:rPr lang="en-US" altLang="zh-CN" baseline="0"/>
                      <a:pPr/>
                      <a:t>[Y 值]</a:t>
                    </a:fld>
                    <a:endParaRPr lang="en-US" altLang="zh-CN"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7AF8-455B-9F6D-5E8A1E9F3C65}"/>
                </c:ext>
              </c:extLst>
            </c:dLbl>
            <c:dLbl>
              <c:idx val="21"/>
              <c:layout>
                <c:manualLayout>
                  <c:x val="-1.6513366280740873E-2"/>
                  <c:y val="-2.2815100452686626E-2"/>
                </c:manualLayout>
              </c:layout>
              <c:tx>
                <c:rich>
                  <a:bodyPr/>
                  <a:lstStyle/>
                  <a:p>
                    <a:fld id="{1247DE01-667E-4008-B7B4-6D8BAC3B0831}"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8C4990B7-BB59-44FF-8F81-FC2996E0A90D}"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7AF8-455B-9F6D-5E8A1E9F3C65}"/>
                </c:ext>
              </c:extLst>
            </c:dLbl>
            <c:dLbl>
              <c:idx val="22"/>
              <c:layout>
                <c:manualLayout>
                  <c:x val="-6.466542209241273E-2"/>
                  <c:y val="2.8518875565858282E-3"/>
                </c:manualLayout>
              </c:layout>
              <c:tx>
                <c:rich>
                  <a:bodyPr/>
                  <a:lstStyle/>
                  <a:p>
                    <a:fld id="{74665EBC-A5F9-4878-8964-62F7ED3A3532}"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0D61DF62-6AF6-4D10-9020-28A504263D39}"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7AF8-455B-9F6D-5E8A1E9F3C65}"/>
                </c:ext>
              </c:extLst>
            </c:dLbl>
            <c:dLbl>
              <c:idx val="23"/>
              <c:layout>
                <c:manualLayout>
                  <c:x val="-5.5742313157631028E-2"/>
                  <c:y val="-0.10837172715026147"/>
                </c:manualLayout>
              </c:layout>
              <c:tx>
                <c:rich>
                  <a:bodyPr/>
                  <a:lstStyle/>
                  <a:p>
                    <a:fld id="{2C8320B9-7F1C-497B-99F0-EE9F578709A0}"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E71FDD10-1E89-4CA5-A5D1-0C4DA8B07FD4}"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90B4-4575-AC6C-56A7807978F0}"/>
                </c:ext>
              </c:extLst>
            </c:dLbl>
            <c:dLbl>
              <c:idx val="24"/>
              <c:layout>
                <c:manualLayout>
                  <c:x val="-7.3658845793112757E-2"/>
                  <c:y val="-6.274152624488824E-2"/>
                </c:manualLayout>
              </c:layout>
              <c:tx>
                <c:rich>
                  <a:bodyPr/>
                  <a:lstStyle/>
                  <a:p>
                    <a:fld id="{09D9DD89-6C64-4D6E-A559-D9863BC95C9D}" type="CELLRANG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[CELLRANGE]</a:t>
                    </a:fld>
                    <a:r>
                      <a:rPr lang="en-US" altLang="zh-CN" sz="1197" b="0" i="0" u="none" strike="noStrike" kern="1200" baseline="0">
                        <a:solidFill>
                          <a:srgbClr val="415364"/>
                        </a:solidFill>
                        <a:latin typeface="汉仪旗黑-50S" panose="02010600030101010101" charset="-122"/>
                        <a:ea typeface="汉仪旗黑-50S" panose="02010600030101010101" charset="-122"/>
                        <a:cs typeface="+mn-cs"/>
                      </a:rPr>
                      <a:t>, </a:t>
                    </a:r>
                    <a:fld id="{BE0AB11B-78EE-4B51-9D47-0BCE06B263CC}" type="YVALUE">
                      <a:rPr lang="en-US" altLang="zh-CN" sz="1197" b="0" i="0" u="none" strike="noStrike" kern="1200" baseline="0">
                        <a:solidFill>
                          <a:srgbClr val="415364"/>
                        </a:solidFill>
                        <a:latin typeface="汉仪旗黑-50S" panose="02010600030101010101" charset="-122"/>
                        <a:ea typeface="汉仪旗黑-50S" panose="02010600030101010101" charset="-122"/>
                        <a:cs typeface="+mn-cs"/>
                      </a:rPr>
                      <a:pPr/>
                      <a:t>[Y 值]</a:t>
                    </a:fld>
                    <a:endParaRPr lang="en-US" altLang="zh-CN" sz="1197" b="0" i="0" u="none" strike="noStrike" kern="1200" baseline="0">
                      <a:solidFill>
                        <a:srgbClr val="415364"/>
                      </a:solidFill>
                      <a:latin typeface="汉仪旗黑-50S" panose="02010600030101010101" charset="-122"/>
                      <a:ea typeface="汉仪旗黑-50S" panose="02010600030101010101" charset="-122"/>
                      <a:cs typeface="+mn-cs"/>
                    </a:endParaRP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7AF8-455B-9F6D-5E8A1E9F3C65}"/>
                </c:ext>
              </c:extLst>
            </c:dLbl>
            <c:dLbl>
              <c:idx val="25"/>
              <c:tx>
                <c:rich>
                  <a:bodyPr/>
                  <a:lstStyle/>
                  <a:p>
                    <a:fld id="{A6261530-C0BC-4C74-8CED-BEABC7DCB6FC}" type="CELLRANGE">
                      <a:rPr lang="zh-CN" altLang="en-US"/>
                      <a:pPr/>
                      <a:t>[CELLRANGE]</a:t>
                    </a:fld>
                    <a:r>
                      <a:rPr lang="en-US" altLang="zh-CN" baseline="0"/>
                      <a:t>, </a:t>
                    </a:r>
                    <a:fld id="{7D0E31E2-9D40-4E8F-8DF4-6282422A44B6}" type="YVALUE">
                      <a:rPr lang="en-US" altLang="zh-CN" baseline="0"/>
                      <a:pPr/>
                      <a:t>[Y 值]</a:t>
                    </a:fld>
                    <a:endParaRPr lang="en-US" altLang="zh-CN"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7AF8-455B-9F6D-5E8A1E9F3C65}"/>
                </c:ext>
              </c:extLst>
            </c:dLbl>
            <c:spPr>
              <a:noFill/>
              <a:ln>
                <a:noFill/>
              </a:ln>
              <a:effectLst/>
            </c:spPr>
            <c:txPr>
              <a:bodyPr rot="0" spcFirstLastPara="1" vertOverflow="ellipsis" vert="horz" wrap="square" lIns="38100" tIns="19050" rIns="38100" bIns="19050" anchor="ctr" anchorCtr="0">
                <a:spAutoFit/>
              </a:bodyPr>
              <a:lstStyle/>
              <a:p>
                <a:pPr algn="ctr" rtl="0">
                  <a:defRPr lang="en-US" sz="1197" b="0" i="0" u="none" strike="noStrike" kern="1200" baseline="0">
                    <a:solidFill>
                      <a:schemeClr val="tx1"/>
                    </a:solidFill>
                    <a:latin typeface="汉仪旗黑-50S" panose="02010600030101010101" charset="-122"/>
                    <a:ea typeface="汉仪旗黑-50S" panose="02010600030101010101" charset="-122"/>
                    <a:cs typeface="+mn-cs"/>
                  </a:defRPr>
                </a:pPr>
                <a:endParaRPr lang="en-CN"/>
              </a:p>
            </c:txPr>
            <c:dLblPos val="ct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bg2">
                          <a:lumMod val="50000"/>
                        </a:schemeClr>
                      </a:solidFill>
                    </a:ln>
                    <a:effectLst/>
                  </c:spPr>
                </c15:leaderLines>
              </c:ext>
            </c:extLst>
          </c:dLbls>
          <c:xVal>
            <c:numRef>
              <c:f>'P5 HN sub category '!$H$4:$H$29</c:f>
              <c:numCache>
                <c:formatCode>#,##0</c:formatCode>
                <c:ptCount val="26"/>
                <c:pt idx="0">
                  <c:v>7538772903.1799955</c:v>
                </c:pt>
                <c:pt idx="1">
                  <c:v>3719563471.0199509</c:v>
                </c:pt>
                <c:pt idx="2">
                  <c:v>3206296410.1900191</c:v>
                </c:pt>
                <c:pt idx="3">
                  <c:v>3295395095.420002</c:v>
                </c:pt>
                <c:pt idx="4">
                  <c:v>2889186608.0599971</c:v>
                </c:pt>
                <c:pt idx="5">
                  <c:v>2283392057.6199808</c:v>
                </c:pt>
                <c:pt idx="6">
                  <c:v>1785550412.570003</c:v>
                </c:pt>
                <c:pt idx="7">
                  <c:v>893879272.48000026</c:v>
                </c:pt>
                <c:pt idx="8">
                  <c:v>582107661.91999876</c:v>
                </c:pt>
                <c:pt idx="9">
                  <c:v>550935045.07000256</c:v>
                </c:pt>
                <c:pt idx="10">
                  <c:v>538078491.04000258</c:v>
                </c:pt>
                <c:pt idx="11">
                  <c:v>494766133.35999972</c:v>
                </c:pt>
                <c:pt idx="12">
                  <c:v>461785764.42999989</c:v>
                </c:pt>
                <c:pt idx="13">
                  <c:v>404355288.72000062</c:v>
                </c:pt>
                <c:pt idx="14">
                  <c:v>273195320.59000021</c:v>
                </c:pt>
                <c:pt idx="15">
                  <c:v>160422525.40999961</c:v>
                </c:pt>
                <c:pt idx="16">
                  <c:v>143610753.13999969</c:v>
                </c:pt>
                <c:pt idx="17">
                  <c:v>86949289.460000038</c:v>
                </c:pt>
                <c:pt idx="18">
                  <c:v>5679343235.6500187</c:v>
                </c:pt>
                <c:pt idx="19">
                  <c:v>4665830599.2899847</c:v>
                </c:pt>
                <c:pt idx="20">
                  <c:v>1773398451.490001</c:v>
                </c:pt>
                <c:pt idx="21">
                  <c:v>748960216.18999982</c:v>
                </c:pt>
                <c:pt idx="22">
                  <c:v>420196989.1099996</c:v>
                </c:pt>
                <c:pt idx="23">
                  <c:v>242557692.94999969</c:v>
                </c:pt>
                <c:pt idx="24">
                  <c:v>231703698.56000021</c:v>
                </c:pt>
                <c:pt idx="25">
                  <c:v>2194102.35</c:v>
                </c:pt>
              </c:numCache>
            </c:numRef>
          </c:xVal>
          <c:yVal>
            <c:numRef>
              <c:f>'P5 HN sub category '!$J$4:$J$29</c:f>
              <c:numCache>
                <c:formatCode>0.0%</c:formatCode>
                <c:ptCount val="26"/>
                <c:pt idx="0">
                  <c:v>0.32200000000000001</c:v>
                </c:pt>
                <c:pt idx="1">
                  <c:v>0.16500000000000001</c:v>
                </c:pt>
                <c:pt idx="2">
                  <c:v>7.0000000000000007E-2</c:v>
                </c:pt>
                <c:pt idx="3">
                  <c:v>1.6E-2</c:v>
                </c:pt>
                <c:pt idx="4">
                  <c:v>-8.9999999999999993E-3</c:v>
                </c:pt>
                <c:pt idx="5">
                  <c:v>-1.4E-2</c:v>
                </c:pt>
                <c:pt idx="6">
                  <c:v>0.26200000000000001</c:v>
                </c:pt>
                <c:pt idx="7">
                  <c:v>0.251</c:v>
                </c:pt>
                <c:pt idx="8">
                  <c:v>0.33100000000000002</c:v>
                </c:pt>
                <c:pt idx="9">
                  <c:v>1.097</c:v>
                </c:pt>
                <c:pt idx="10">
                  <c:v>1.2E-2</c:v>
                </c:pt>
                <c:pt idx="11">
                  <c:v>0.312</c:v>
                </c:pt>
                <c:pt idx="12">
                  <c:v>8.4000000000000005E-2</c:v>
                </c:pt>
                <c:pt idx="13">
                  <c:v>-0.123</c:v>
                </c:pt>
                <c:pt idx="14">
                  <c:v>0.20599999999999999</c:v>
                </c:pt>
                <c:pt idx="15">
                  <c:v>0.26400000000000001</c:v>
                </c:pt>
                <c:pt idx="16">
                  <c:v>0.252</c:v>
                </c:pt>
                <c:pt idx="17">
                  <c:v>0.40300000000000002</c:v>
                </c:pt>
                <c:pt idx="18">
                  <c:v>0.32900000000000001</c:v>
                </c:pt>
                <c:pt idx="19">
                  <c:v>0.46</c:v>
                </c:pt>
                <c:pt idx="20">
                  <c:v>0.192</c:v>
                </c:pt>
                <c:pt idx="21">
                  <c:v>0.41699999999999998</c:v>
                </c:pt>
                <c:pt idx="22">
                  <c:v>-7.0999999999999994E-2</c:v>
                </c:pt>
                <c:pt idx="23">
                  <c:v>0.436</c:v>
                </c:pt>
                <c:pt idx="24">
                  <c:v>0.42299999999999999</c:v>
                </c:pt>
                <c:pt idx="25">
                  <c:v>4.4779999999999998</c:v>
                </c:pt>
              </c:numCache>
            </c:numRef>
          </c:yVal>
          <c:bubbleSize>
            <c:numRef>
              <c:f>'P5 HN sub category '!$I$4:$I$29</c:f>
              <c:numCache>
                <c:formatCode>0.0%</c:formatCode>
                <c:ptCount val="26"/>
                <c:pt idx="0">
                  <c:v>0.13957885371482531</c:v>
                </c:pt>
                <c:pt idx="1">
                  <c:v>6.8866964461219551E-2</c:v>
                </c:pt>
                <c:pt idx="2">
                  <c:v>5.9363928765582677E-2</c:v>
                </c:pt>
                <c:pt idx="3">
                  <c:v>6.1057543742522605E-2</c:v>
                </c:pt>
                <c:pt idx="4">
                  <c:v>5.3531255766199541E-2</c:v>
                </c:pt>
                <c:pt idx="5">
                  <c:v>4.2307009145746935E-2</c:v>
                </c:pt>
                <c:pt idx="6">
                  <c:v>3.3082929137245629E-2</c:v>
                </c:pt>
                <c:pt idx="7">
                  <c:v>1.6561920862343135E-2</c:v>
                </c:pt>
                <c:pt idx="8">
                  <c:v>1.078537261898342E-2</c:v>
                </c:pt>
                <c:pt idx="9">
                  <c:v>1.0207801990335318E-2</c:v>
                </c:pt>
                <c:pt idx="10">
                  <c:v>9.9695939493136872E-3</c:v>
                </c:pt>
                <c:pt idx="11">
                  <c:v>9.167096495415342E-3</c:v>
                </c:pt>
                <c:pt idx="12">
                  <c:v>8.5560315820136755E-3</c:v>
                </c:pt>
                <c:pt idx="13">
                  <c:v>7.491951651894241E-3</c:v>
                </c:pt>
                <c:pt idx="14">
                  <c:v>5.0618013180021241E-3</c:v>
                </c:pt>
                <c:pt idx="15">
                  <c:v>2.9723311102250556E-3</c:v>
                </c:pt>
                <c:pt idx="16">
                  <c:v>2.660840229449876E-3</c:v>
                </c:pt>
                <c:pt idx="17">
                  <c:v>1.6110086623646446E-3</c:v>
                </c:pt>
                <c:pt idx="18">
                  <c:v>0.10504606767532784</c:v>
                </c:pt>
                <c:pt idx="19">
                  <c:v>8.6299971063209496E-2</c:v>
                </c:pt>
                <c:pt idx="20">
                  <c:v>3.2801069775318645E-2</c:v>
                </c:pt>
                <c:pt idx="21">
                  <c:v>1.3852891486143513E-2</c:v>
                </c:pt>
                <c:pt idx="22">
                  <c:v>7.9605899889303999E-3</c:v>
                </c:pt>
                <c:pt idx="23">
                  <c:v>4.595231265996402E-3</c:v>
                </c:pt>
                <c:pt idx="24">
                  <c:v>4.3896034263873037E-3</c:v>
                </c:pt>
                <c:pt idx="25">
                  <c:v>4.156704987128379E-5</c:v>
                </c:pt>
              </c:numCache>
            </c:numRef>
          </c:bubbleSize>
          <c:bubble3D val="0"/>
          <c:extLst>
            <c:ext xmlns:c15="http://schemas.microsoft.com/office/drawing/2012/chart" uri="{02D57815-91ED-43cb-92C2-25804820EDAC}">
              <c15:datalabelsRange>
                <c15:f>'P5 HN sub category '!$G$4:$G$29</c15:f>
                <c15:dlblRangeCache>
                  <c:ptCount val="26"/>
                  <c:pt idx="0">
                    <c:v>燕窝</c:v>
                  </c:pt>
                  <c:pt idx="1">
                    <c:v>养生茶</c:v>
                  </c:pt>
                  <c:pt idx="2">
                    <c:v>蜂产品</c:v>
                  </c:pt>
                  <c:pt idx="3">
                    <c:v>冬虫夏草</c:v>
                  </c:pt>
                  <c:pt idx="4">
                    <c:v>阿胶</c:v>
                  </c:pt>
                  <c:pt idx="5">
                    <c:v>枸杞</c:v>
                  </c:pt>
                  <c:pt idx="6">
                    <c:v>灵芝 &amp; 孢子粉</c:v>
                  </c:pt>
                  <c:pt idx="7">
                    <c:v>石斛 &amp; 枫斗</c:v>
                  </c:pt>
                  <c:pt idx="8">
                    <c:v>三七</c:v>
                  </c:pt>
                  <c:pt idx="9">
                    <c:v>当归</c:v>
                  </c:pt>
                  <c:pt idx="10">
                    <c:v>山药</c:v>
                  </c:pt>
                  <c:pt idx="11">
                    <c:v>黄芪</c:v>
                  </c:pt>
                  <c:pt idx="12">
                    <c:v>茯苓</c:v>
                  </c:pt>
                  <c:pt idx="13">
                    <c:v>藏红花</c:v>
                  </c:pt>
                  <c:pt idx="14">
                    <c:v>黑芝麻</c:v>
                  </c:pt>
                  <c:pt idx="15">
                    <c:v>红景天</c:v>
                  </c:pt>
                  <c:pt idx="16">
                    <c:v>芡实</c:v>
                  </c:pt>
                  <c:pt idx="17">
                    <c:v>肉苁蓉</c:v>
                  </c:pt>
                  <c:pt idx="18">
                    <c:v>人参</c:v>
                  </c:pt>
                  <c:pt idx="19">
                    <c:v>海参</c:v>
                  </c:pt>
                  <c:pt idx="20">
                    <c:v>花胶 &amp; 鱼胶</c:v>
                  </c:pt>
                  <c:pt idx="21">
                    <c:v>鹿茸</c:v>
                  </c:pt>
                  <c:pt idx="22">
                    <c:v>养生膏方</c:v>
                  </c:pt>
                  <c:pt idx="23">
                    <c:v>养生汤料包</c:v>
                  </c:pt>
                  <c:pt idx="24">
                    <c:v>组合泡酒药材</c:v>
                  </c:pt>
                  <c:pt idx="25">
                    <c:v>养生滋补丸</c:v>
                  </c:pt>
                </c15:dlblRangeCache>
              </c15:datalabelsRange>
            </c:ext>
            <c:ext xmlns:c16="http://schemas.microsoft.com/office/drawing/2014/chart" uri="{C3380CC4-5D6E-409C-BE32-E72D297353CC}">
              <c16:uniqueId val="{00000026-7AF8-455B-9F6D-5E8A1E9F3C65}"/>
            </c:ext>
          </c:extLst>
        </c:ser>
        <c:dLbls>
          <c:dLblPos val="ctr"/>
          <c:showLegendKey val="0"/>
          <c:showVal val="1"/>
          <c:showCatName val="0"/>
          <c:showSerName val="0"/>
          <c:showPercent val="0"/>
          <c:showBubbleSize val="0"/>
        </c:dLbls>
        <c:bubbleScale val="110"/>
        <c:showNegBubbles val="0"/>
        <c:axId val="960205448"/>
        <c:axId val="960194288"/>
      </c:bubbleChart>
      <c:valAx>
        <c:axId val="960205448"/>
        <c:scaling>
          <c:orientation val="minMax"/>
          <c:max val="8000000000"/>
          <c:min val="0"/>
        </c:scaling>
        <c:delete val="0"/>
        <c:axPos val="b"/>
        <c:numFmt formatCode="0&quot;.&quot;00,,&quot;亿&quot;" sourceLinked="0"/>
        <c:majorTickMark val="none"/>
        <c:minorTickMark val="none"/>
        <c:tickLblPos val="nextTo"/>
        <c:spPr>
          <a:noFill/>
          <a:ln w="3175">
            <a:solidFill>
              <a:schemeClr val="bg1">
                <a:lumMod val="75000"/>
              </a:schemeClr>
            </a:solidFill>
          </a:ln>
          <a:effectLst/>
        </c:spPr>
        <c:txPr>
          <a:bodyPr rot="-60000000" spcFirstLastPara="1" vertOverflow="ellipsis" vert="horz" wrap="square" anchor="ctr" anchorCtr="1"/>
          <a:lstStyle/>
          <a:p>
            <a:pPr>
              <a:defRPr lang="zh-CN" sz="1200" b="0" i="0" u="none" strike="noStrike" kern="1200" baseline="0">
                <a:solidFill>
                  <a:schemeClr val="tx2"/>
                </a:solidFill>
                <a:latin typeface="汉仪旗黑-50S" panose="00020600040101010101" pitchFamily="18" charset="-122"/>
                <a:ea typeface="汉仪旗黑-50S" panose="00020600040101010101" pitchFamily="18" charset="-122"/>
                <a:cs typeface="+mn-cs"/>
              </a:defRPr>
            </a:pPr>
            <a:endParaRPr lang="en-CN"/>
          </a:p>
        </c:txPr>
        <c:crossAx val="960194288"/>
        <c:crosses val="autoZero"/>
        <c:crossBetween val="midCat"/>
        <c:majorUnit val="4000000000"/>
      </c:valAx>
      <c:valAx>
        <c:axId val="960194288"/>
        <c:scaling>
          <c:orientation val="minMax"/>
          <c:max val="0.60000000000000009"/>
          <c:min val="-0.2"/>
        </c:scaling>
        <c:delete val="0"/>
        <c:axPos val="l"/>
        <c:numFmt formatCode="0.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zh-CN" sz="1200" b="0" i="0" u="none" strike="noStrike" kern="1200" baseline="0">
                <a:solidFill>
                  <a:schemeClr val="tx2"/>
                </a:solidFill>
                <a:latin typeface="汉仪旗黑-50S" panose="00020600040101010101" pitchFamily="18" charset="-122"/>
                <a:ea typeface="汉仪旗黑-50S" panose="00020600040101010101" pitchFamily="18" charset="-122"/>
                <a:cs typeface="+mn-cs"/>
              </a:defRPr>
            </a:pPr>
            <a:endParaRPr lang="en-CN"/>
          </a:p>
        </c:txPr>
        <c:crossAx val="960205448"/>
        <c:crossesAt val="0"/>
        <c:crossBetween val="midCat"/>
        <c:majorUnit val="0.2"/>
      </c:valAx>
      <c:spPr>
        <a:noFill/>
        <a:ln>
          <a:noFill/>
        </a:ln>
        <a:effectLst/>
      </c:spPr>
    </c:plotArea>
    <c:plotVisOnly val="1"/>
    <c:dispBlanksAs val="gap"/>
    <c:showDLblsOverMax val="0"/>
  </c:chart>
  <c:spPr>
    <a:noFill/>
    <a:ln>
      <a:noFill/>
    </a:ln>
    <a:effectLst/>
  </c:spPr>
  <c:txPr>
    <a:bodyPr/>
    <a:lstStyle/>
    <a:p>
      <a:pPr>
        <a:defRPr lang="zh-CN"/>
      </a:pPr>
      <a:endParaRPr lang="en-CN"/>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970423427937851E-2"/>
          <c:y val="0.20036994415537654"/>
          <c:w val="0.85213553001635822"/>
          <c:h val="0.61796054668628675"/>
        </c:manualLayout>
      </c:layout>
      <c:barChart>
        <c:barDir val="col"/>
        <c:grouping val="clustered"/>
        <c:varyColors val="0"/>
        <c:ser>
          <c:idx val="0"/>
          <c:order val="0"/>
          <c:tx>
            <c:strRef>
              <c:f>Sheet1!$C$1</c:f>
              <c:strCache>
                <c:ptCount val="1"/>
                <c:pt idx="0">
                  <c:v>销售额(￥)</c:v>
                </c:pt>
              </c:strCache>
            </c:strRef>
          </c:tx>
          <c:spPr>
            <a:solidFill>
              <a:srgbClr val="0084E8">
                <a:lumMod val="40000"/>
                <a:lumOff val="60000"/>
              </a:srgbClr>
            </a:solidFill>
            <a:ln>
              <a:noFill/>
            </a:ln>
            <a:effectLst/>
          </c:spPr>
          <c:invertIfNegative val="0"/>
          <c:cat>
            <c:strRef>
              <c:f>Sheet1!$B$2:$B$13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_ * #,##0_ ;_ * \-#,##0_ ;_ * "-"??_ ;_ @_ </c:formatCode>
                <c:ptCount val="12"/>
                <c:pt idx="0">
                  <c:v>553906002.60000002</c:v>
                </c:pt>
                <c:pt idx="1">
                  <c:v>347156184.5</c:v>
                </c:pt>
                <c:pt idx="2">
                  <c:v>783947426.39999998</c:v>
                </c:pt>
                <c:pt idx="3">
                  <c:v>453527392.5</c:v>
                </c:pt>
                <c:pt idx="4">
                  <c:v>542193769.20000005</c:v>
                </c:pt>
                <c:pt idx="5">
                  <c:v>952314394.5</c:v>
                </c:pt>
                <c:pt idx="6">
                  <c:v>628148507.29999995</c:v>
                </c:pt>
                <c:pt idx="7">
                  <c:v>583519535.5</c:v>
                </c:pt>
                <c:pt idx="8">
                  <c:v>675910456.89999998</c:v>
                </c:pt>
                <c:pt idx="9">
                  <c:v>693742481.10000002</c:v>
                </c:pt>
                <c:pt idx="10">
                  <c:v>745885135.79999995</c:v>
                </c:pt>
                <c:pt idx="11">
                  <c:v>578521617</c:v>
                </c:pt>
              </c:numCache>
            </c:numRef>
          </c:val>
          <c:extLst>
            <c:ext xmlns:c16="http://schemas.microsoft.com/office/drawing/2014/chart" uri="{C3380CC4-5D6E-409C-BE32-E72D297353CC}">
              <c16:uniqueId val="{00000000-838F-4DE7-BC5E-386318989B8C}"/>
            </c:ext>
          </c:extLst>
        </c:ser>
        <c:dLbls>
          <c:showLegendKey val="0"/>
          <c:showVal val="0"/>
          <c:showCatName val="0"/>
          <c:showSerName val="0"/>
          <c:showPercent val="0"/>
          <c:showBubbleSize val="0"/>
        </c:dLbls>
        <c:gapWidth val="80"/>
        <c:axId val="378172576"/>
        <c:axId val="568103256"/>
      </c:barChart>
      <c:lineChart>
        <c:grouping val="standard"/>
        <c:varyColors val="0"/>
        <c:ser>
          <c:idx val="1"/>
          <c:order val="1"/>
          <c:tx>
            <c:strRef>
              <c:f>Sheet1!$D$1</c:f>
              <c:strCache>
                <c:ptCount val="1"/>
                <c:pt idx="0">
                  <c:v>YoY%</c:v>
                </c:pt>
              </c:strCache>
            </c:strRef>
          </c:tx>
          <c:spPr>
            <a:ln w="28575" cap="rnd">
              <a:solidFill>
                <a:srgbClr val="82CF37"/>
              </a:solidFill>
              <a:round/>
            </a:ln>
            <a:effectLst/>
          </c:spPr>
          <c:marker>
            <c:symbol val="none"/>
          </c:marker>
          <c:dLbls>
            <c:dLbl>
              <c:idx val="11"/>
              <c:layout>
                <c:manualLayout>
                  <c:x val="-2.3491427247558632E-2"/>
                  <c:y val="-2.63468532106855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8F-4DE7-BC5E-386318989B8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Sheet1!$D$2:$D$13</c:f>
              <c:numCache>
                <c:formatCode>0.0%</c:formatCode>
                <c:ptCount val="12"/>
                <c:pt idx="0">
                  <c:v>0.32770473318332671</c:v>
                </c:pt>
                <c:pt idx="1">
                  <c:v>7.1844342699406871E-2</c:v>
                </c:pt>
                <c:pt idx="2">
                  <c:v>0.7190333514799595</c:v>
                </c:pt>
                <c:pt idx="3">
                  <c:v>8.716728812869734E-2</c:v>
                </c:pt>
                <c:pt idx="4">
                  <c:v>0.17310519607295219</c:v>
                </c:pt>
                <c:pt idx="5">
                  <c:v>0.512058465519029</c:v>
                </c:pt>
                <c:pt idx="6">
                  <c:v>0.61054352311413718</c:v>
                </c:pt>
                <c:pt idx="7">
                  <c:v>0.39777548639824117</c:v>
                </c:pt>
                <c:pt idx="8">
                  <c:v>0.46216632270939001</c:v>
                </c:pt>
                <c:pt idx="9">
                  <c:v>0.20671153525542901</c:v>
                </c:pt>
                <c:pt idx="10">
                  <c:v>-6.8706008801878724E-3</c:v>
                </c:pt>
                <c:pt idx="11">
                  <c:v>0.44741994017755288</c:v>
                </c:pt>
              </c:numCache>
            </c:numRef>
          </c:val>
          <c:smooth val="1"/>
          <c:extLst>
            <c:ext xmlns:c16="http://schemas.microsoft.com/office/drawing/2014/chart" uri="{C3380CC4-5D6E-409C-BE32-E72D297353CC}">
              <c16:uniqueId val="{00000001-838F-4DE7-BC5E-386318989B8C}"/>
            </c:ext>
          </c:extLst>
        </c:ser>
        <c:dLbls>
          <c:showLegendKey val="0"/>
          <c:showVal val="0"/>
          <c:showCatName val="0"/>
          <c:showSerName val="0"/>
          <c:showPercent val="0"/>
          <c:showBubbleSize val="0"/>
        </c:dLbls>
        <c:marker val="1"/>
        <c:smooth val="0"/>
        <c:axId val="1157612432"/>
        <c:axId val="1172206784"/>
      </c:line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800000000"/>
          <c:min val="0"/>
        </c:scaling>
        <c:delete val="0"/>
        <c:axPos val="l"/>
        <c:numFmt formatCode="0&quot;.&quot;00,,&quot;亿&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400000000"/>
        <c:minorUnit val="10000000"/>
      </c:valAx>
      <c:valAx>
        <c:axId val="1172206784"/>
        <c:scaling>
          <c:orientation val="minMax"/>
          <c:max val="0.8"/>
          <c:min val="-0.2"/>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between"/>
      </c:valAx>
      <c:catAx>
        <c:axId val="1157612432"/>
        <c:scaling>
          <c:orientation val="minMax"/>
        </c:scaling>
        <c:delete val="1"/>
        <c:axPos val="b"/>
        <c:numFmt formatCode="General" sourceLinked="1"/>
        <c:majorTickMark val="out"/>
        <c:minorTickMark val="none"/>
        <c:tickLblPos val="nextTo"/>
        <c:crossAx val="117220678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95494427244262"/>
          <c:y val="0.20036986824728478"/>
          <c:w val="0.85213553001635822"/>
          <c:h val="0.41942317758630604"/>
        </c:manualLayout>
      </c:layout>
      <c:barChart>
        <c:barDir val="col"/>
        <c:grouping val="clustered"/>
        <c:varyColors val="0"/>
        <c:ser>
          <c:idx val="0"/>
          <c:order val="0"/>
          <c:tx>
            <c:strRef>
              <c:f>Sheet1!$C$1</c:f>
              <c:strCache>
                <c:ptCount val="1"/>
                <c:pt idx="0">
                  <c:v>市场份额</c:v>
                </c:pt>
              </c:strCache>
            </c:strRef>
          </c:tx>
          <c:spPr>
            <a:solidFill>
              <a:srgbClr val="0084E8">
                <a:lumMod val="40000"/>
                <a:lumOff val="60000"/>
              </a:srgbClr>
            </a:solidFill>
            <a:ln>
              <a:noFill/>
            </a:ln>
            <a:effectLst/>
          </c:spPr>
          <c:invertIfNegative val="0"/>
          <c:cat>
            <c:strRef>
              <c:f>Sheet1!$B$2:$B$6</c:f>
              <c:strCache>
                <c:ptCount val="5"/>
                <c:pt idx="0">
                  <c:v>小仙炖</c:v>
                </c:pt>
                <c:pt idx="1">
                  <c:v>燕之屋</c:v>
                </c:pt>
                <c:pt idx="2">
                  <c:v>同仁堂</c:v>
                </c:pt>
                <c:pt idx="3">
                  <c:v>双莲</c:v>
                </c:pt>
                <c:pt idx="4">
                  <c:v>泡小燕</c:v>
                </c:pt>
              </c:strCache>
            </c:strRef>
          </c:cat>
          <c:val>
            <c:numRef>
              <c:f>Sheet1!$C$2:$C$6</c:f>
              <c:numCache>
                <c:formatCode>0.0%</c:formatCode>
                <c:ptCount val="5"/>
                <c:pt idx="0">
                  <c:v>0.2329725584675913</c:v>
                </c:pt>
                <c:pt idx="1">
                  <c:v>0.19067233033159239</c:v>
                </c:pt>
                <c:pt idx="2">
                  <c:v>5.5241489914669123E-2</c:v>
                </c:pt>
                <c:pt idx="3">
                  <c:v>2.3612757742697221E-2</c:v>
                </c:pt>
                <c:pt idx="4">
                  <c:v>1.469530926488959E-2</c:v>
                </c:pt>
              </c:numCache>
            </c:numRef>
          </c:val>
          <c:extLst>
            <c:ext xmlns:c16="http://schemas.microsoft.com/office/drawing/2014/chart" uri="{C3380CC4-5D6E-409C-BE32-E72D297353CC}">
              <c16:uniqueId val="{00000000-FAEA-479D-8D94-5FF3DAA10CF7}"/>
            </c:ext>
          </c:extLst>
        </c:ser>
        <c:dLbls>
          <c:showLegendKey val="0"/>
          <c:showVal val="0"/>
          <c:showCatName val="0"/>
          <c:showSerName val="0"/>
          <c:showPercent val="0"/>
          <c:showBubbleSize val="0"/>
        </c:dLbls>
        <c:gapWidth val="80"/>
        <c:axId val="378172576"/>
        <c:axId val="568103256"/>
      </c:barChart>
      <c:scatterChart>
        <c:scatterStyle val="lineMarker"/>
        <c:varyColors val="0"/>
        <c:ser>
          <c:idx val="1"/>
          <c:order val="1"/>
          <c:tx>
            <c:strRef>
              <c:f>Sheet1!$D$1</c:f>
              <c:strCache>
                <c:ptCount val="1"/>
                <c:pt idx="0">
                  <c:v>YoY%</c:v>
                </c:pt>
              </c:strCache>
            </c:strRef>
          </c:tx>
          <c:spPr>
            <a:ln w="25400" cap="rnd">
              <a:noFill/>
              <a:round/>
            </a:ln>
            <a:effectLst/>
          </c:spPr>
          <c:marker>
            <c:symbol val="triangle"/>
            <c:size val="10"/>
            <c:spPr>
              <a:solidFill>
                <a:srgbClr val="82CF37"/>
              </a:solidFill>
              <a:ln w="9525">
                <a:noFill/>
              </a:ln>
              <a:effectLst/>
            </c:spPr>
          </c:marker>
          <c:dLbls>
            <c:dLbl>
              <c:idx val="0"/>
              <c:layout>
                <c:manualLayout>
                  <c:x val="-0.10580312213325736"/>
                  <c:y val="8.9726081970668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EA-479D-8D94-5FF3DAA10CF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Sheet1!$B$2:$B$6</c:f>
              <c:strCache>
                <c:ptCount val="5"/>
                <c:pt idx="0">
                  <c:v>小仙炖</c:v>
                </c:pt>
                <c:pt idx="1">
                  <c:v>燕之屋</c:v>
                </c:pt>
                <c:pt idx="2">
                  <c:v>同仁堂</c:v>
                </c:pt>
                <c:pt idx="3">
                  <c:v>双莲</c:v>
                </c:pt>
                <c:pt idx="4">
                  <c:v>泡小燕</c:v>
                </c:pt>
              </c:strCache>
            </c:strRef>
          </c:xVal>
          <c:yVal>
            <c:numRef>
              <c:f>Sheet1!$D$2:$D$6</c:f>
              <c:numCache>
                <c:formatCode>0.0%</c:formatCode>
                <c:ptCount val="5"/>
                <c:pt idx="0">
                  <c:v>0.77700000000000002</c:v>
                </c:pt>
                <c:pt idx="1">
                  <c:v>0.14799999999999999</c:v>
                </c:pt>
                <c:pt idx="2">
                  <c:v>-6.7000000000000004E-2</c:v>
                </c:pt>
                <c:pt idx="3">
                  <c:v>0.502</c:v>
                </c:pt>
                <c:pt idx="4">
                  <c:v>-0.32200000000000001</c:v>
                </c:pt>
              </c:numCache>
            </c:numRef>
          </c:yVal>
          <c:smooth val="0"/>
          <c:extLst>
            <c:ext xmlns:c16="http://schemas.microsoft.com/office/drawing/2014/chart" uri="{C3380CC4-5D6E-409C-BE32-E72D297353CC}">
              <c16:uniqueId val="{00000002-FAEA-479D-8D94-5FF3DAA10CF7}"/>
            </c:ext>
          </c:extLst>
        </c:ser>
        <c:dLbls>
          <c:showLegendKey val="0"/>
          <c:showVal val="0"/>
          <c:showCatName val="0"/>
          <c:showSerName val="0"/>
          <c:showPercent val="0"/>
          <c:showBubbleSize val="0"/>
        </c:dLbls>
        <c:axId val="1157612432"/>
        <c:axId val="1172206784"/>
      </c:scatter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0.24000000000000002"/>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0.12000000000000001"/>
      </c:valAx>
      <c:valAx>
        <c:axId val="1172206784"/>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midCat"/>
      </c:valAx>
      <c:valAx>
        <c:axId val="1157612432"/>
        <c:scaling>
          <c:orientation val="minMax"/>
        </c:scaling>
        <c:delete val="1"/>
        <c:axPos val="b"/>
        <c:numFmt formatCode="General" sourceLinked="1"/>
        <c:majorTickMark val="out"/>
        <c:minorTickMark val="none"/>
        <c:tickLblPos val="nextTo"/>
        <c:crossAx val="1172206784"/>
        <c:crosses val="autoZero"/>
        <c:crossBetween val="midCat"/>
      </c:valAx>
      <c:spPr>
        <a:noFill/>
        <a:ln>
          <a:noFill/>
        </a:ln>
        <a:effectLst/>
      </c:spPr>
    </c:plotArea>
    <c:legend>
      <c:legendPos val="t"/>
      <c:layout>
        <c:manualLayout>
          <c:xMode val="edge"/>
          <c:yMode val="edge"/>
          <c:x val="0.27261470310565644"/>
          <c:y val="3.5917948698610702E-2"/>
          <c:w val="0.52193002475975026"/>
          <c:h val="0.1224439100222389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2961373889935E-2"/>
          <c:y val="0.17517155786618382"/>
          <c:w val="0.89804194169458151"/>
          <c:h val="0.69815797354054532"/>
        </c:manualLayout>
      </c:layout>
      <c:barChart>
        <c:barDir val="col"/>
        <c:grouping val="stacked"/>
        <c:varyColors val="0"/>
        <c:ser>
          <c:idx val="0"/>
          <c:order val="0"/>
          <c:tx>
            <c:strRef>
              <c:f>Sheet1!$B$1</c:f>
              <c:strCache>
                <c:ptCount val="1"/>
                <c:pt idx="0">
                  <c:v>同仁堂</c:v>
                </c:pt>
              </c:strCache>
            </c:strRef>
          </c:tx>
          <c:spPr>
            <a:solidFill>
              <a:schemeClr val="accent3">
                <a:lumMod val="60000"/>
                <a:lumOff val="4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0.0%</c:formatCode>
                <c:ptCount val="12"/>
                <c:pt idx="0">
                  <c:v>6.7000000000000004E-2</c:v>
                </c:pt>
                <c:pt idx="1">
                  <c:v>0.08</c:v>
                </c:pt>
                <c:pt idx="2">
                  <c:v>6.8000000000000005E-2</c:v>
                </c:pt>
                <c:pt idx="3">
                  <c:v>8.5000000000000006E-2</c:v>
                </c:pt>
                <c:pt idx="4">
                  <c:v>7.5999999999999998E-2</c:v>
                </c:pt>
                <c:pt idx="5">
                  <c:v>5.8000000000000003E-2</c:v>
                </c:pt>
                <c:pt idx="6">
                  <c:v>6.0999999999999999E-2</c:v>
                </c:pt>
                <c:pt idx="7">
                  <c:v>5.1999999999999998E-2</c:v>
                </c:pt>
                <c:pt idx="8">
                  <c:v>0.05</c:v>
                </c:pt>
                <c:pt idx="9">
                  <c:v>5.5E-2</c:v>
                </c:pt>
                <c:pt idx="10">
                  <c:v>4.8000000000000001E-2</c:v>
                </c:pt>
                <c:pt idx="11">
                  <c:v>0.06</c:v>
                </c:pt>
              </c:numCache>
            </c:numRef>
          </c:val>
          <c:extLst>
            <c:ext xmlns:c16="http://schemas.microsoft.com/office/drawing/2014/chart" uri="{C3380CC4-5D6E-409C-BE32-E72D297353CC}">
              <c16:uniqueId val="{00000000-3CC4-48C7-A624-C291DB91B3BA}"/>
            </c:ext>
          </c:extLst>
        </c:ser>
        <c:ser>
          <c:idx val="1"/>
          <c:order val="1"/>
          <c:tx>
            <c:strRef>
              <c:f>Sheet1!$C$1</c:f>
              <c:strCache>
                <c:ptCount val="1"/>
                <c:pt idx="0">
                  <c:v>小仙炖</c:v>
                </c:pt>
              </c:strCache>
            </c:strRef>
          </c:tx>
          <c:spPr>
            <a:solidFill>
              <a:srgbClr val="90CFFF"/>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0.0%</c:formatCode>
                <c:ptCount val="12"/>
                <c:pt idx="0">
                  <c:v>2.4E-2</c:v>
                </c:pt>
                <c:pt idx="1">
                  <c:v>2.5000000000000001E-2</c:v>
                </c:pt>
                <c:pt idx="2">
                  <c:v>7.1999999999999995E-2</c:v>
                </c:pt>
                <c:pt idx="3">
                  <c:v>0.02</c:v>
                </c:pt>
                <c:pt idx="4">
                  <c:v>2.4E-2</c:v>
                </c:pt>
                <c:pt idx="5">
                  <c:v>4.7E-2</c:v>
                </c:pt>
                <c:pt idx="6">
                  <c:v>4.1000000000000002E-2</c:v>
                </c:pt>
                <c:pt idx="7">
                  <c:v>2.5000000000000001E-2</c:v>
                </c:pt>
                <c:pt idx="8">
                  <c:v>3.9E-2</c:v>
                </c:pt>
                <c:pt idx="9">
                  <c:v>2.3E-2</c:v>
                </c:pt>
                <c:pt idx="10">
                  <c:v>1.6E-2</c:v>
                </c:pt>
                <c:pt idx="11">
                  <c:v>3.4000000000000002E-2</c:v>
                </c:pt>
              </c:numCache>
            </c:numRef>
          </c:val>
          <c:extLst>
            <c:ext xmlns:c16="http://schemas.microsoft.com/office/drawing/2014/chart" uri="{C3380CC4-5D6E-409C-BE32-E72D297353CC}">
              <c16:uniqueId val="{00000001-3CC4-48C7-A624-C291DB91B3BA}"/>
            </c:ext>
          </c:extLst>
        </c:ser>
        <c:ser>
          <c:idx val="2"/>
          <c:order val="2"/>
          <c:tx>
            <c:strRef>
              <c:f>Sheet1!$D$1</c:f>
              <c:strCache>
                <c:ptCount val="1"/>
                <c:pt idx="0">
                  <c:v>燕之屋</c:v>
                </c:pt>
              </c:strCache>
            </c:strRef>
          </c:tx>
          <c:spPr>
            <a:solidFill>
              <a:schemeClr val="accent3">
                <a:lumMod val="20000"/>
                <a:lumOff val="8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Sheet1!$D$2:$D$13</c:f>
              <c:numCache>
                <c:formatCode>0.0%</c:formatCode>
                <c:ptCount val="12"/>
                <c:pt idx="0">
                  <c:v>2.7E-2</c:v>
                </c:pt>
                <c:pt idx="1">
                  <c:v>0.03</c:v>
                </c:pt>
                <c:pt idx="2">
                  <c:v>3.1E-2</c:v>
                </c:pt>
                <c:pt idx="3">
                  <c:v>2.5000000000000001E-2</c:v>
                </c:pt>
                <c:pt idx="4">
                  <c:v>2.9000000000000001E-2</c:v>
                </c:pt>
                <c:pt idx="5">
                  <c:v>3.2000000000000001E-2</c:v>
                </c:pt>
                <c:pt idx="6">
                  <c:v>2.4E-2</c:v>
                </c:pt>
                <c:pt idx="7">
                  <c:v>2.7E-2</c:v>
                </c:pt>
                <c:pt idx="8">
                  <c:v>3.2000000000000001E-2</c:v>
                </c:pt>
                <c:pt idx="9">
                  <c:v>2.5999999999999999E-2</c:v>
                </c:pt>
                <c:pt idx="10">
                  <c:v>2.1000000000000001E-2</c:v>
                </c:pt>
                <c:pt idx="11">
                  <c:v>2.1000000000000001E-2</c:v>
                </c:pt>
              </c:numCache>
            </c:numRef>
          </c:val>
          <c:extLst>
            <c:ext xmlns:c16="http://schemas.microsoft.com/office/drawing/2014/chart" uri="{C3380CC4-5D6E-409C-BE32-E72D297353CC}">
              <c16:uniqueId val="{00000002-3CC4-48C7-A624-C291DB91B3BA}"/>
            </c:ext>
          </c:extLst>
        </c:ser>
        <c:ser>
          <c:idx val="3"/>
          <c:order val="3"/>
          <c:tx>
            <c:strRef>
              <c:f>Sheet1!$E$1</c:f>
              <c:strCache>
                <c:ptCount val="1"/>
                <c:pt idx="0">
                  <c:v>正官庄</c:v>
                </c:pt>
              </c:strCache>
            </c:strRef>
          </c:tx>
          <c:spPr>
            <a:solidFill>
              <a:schemeClr val="accent6">
                <a:lumMod val="40000"/>
                <a:lumOff val="6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Sheet1!$E$2:$E$13</c:f>
              <c:numCache>
                <c:formatCode>0.0%</c:formatCode>
                <c:ptCount val="12"/>
                <c:pt idx="0">
                  <c:v>2.1000000000000001E-2</c:v>
                </c:pt>
                <c:pt idx="1">
                  <c:v>2.5999999999999999E-2</c:v>
                </c:pt>
                <c:pt idx="2">
                  <c:v>1.4E-2</c:v>
                </c:pt>
                <c:pt idx="3">
                  <c:v>2.1999999999999999E-2</c:v>
                </c:pt>
                <c:pt idx="4">
                  <c:v>2.3E-2</c:v>
                </c:pt>
                <c:pt idx="5">
                  <c:v>1.7000000000000001E-2</c:v>
                </c:pt>
                <c:pt idx="6">
                  <c:v>1.7000000000000001E-2</c:v>
                </c:pt>
                <c:pt idx="7">
                  <c:v>2.1000000000000001E-2</c:v>
                </c:pt>
                <c:pt idx="8">
                  <c:v>1.7999999999999999E-2</c:v>
                </c:pt>
                <c:pt idx="9">
                  <c:v>1.9E-2</c:v>
                </c:pt>
                <c:pt idx="10">
                  <c:v>1.4E-2</c:v>
                </c:pt>
                <c:pt idx="11">
                  <c:v>1.4E-2</c:v>
                </c:pt>
              </c:numCache>
            </c:numRef>
          </c:val>
          <c:extLst>
            <c:ext xmlns:c16="http://schemas.microsoft.com/office/drawing/2014/chart" uri="{C3380CC4-5D6E-409C-BE32-E72D297353CC}">
              <c16:uniqueId val="{00000003-3CC4-48C7-A624-C291DB91B3BA}"/>
            </c:ext>
          </c:extLst>
        </c:ser>
        <c:ser>
          <c:idx val="4"/>
          <c:order val="4"/>
          <c:tx>
            <c:strRef>
              <c:f>Sheet1!$F$1</c:f>
              <c:strCache>
                <c:ptCount val="1"/>
                <c:pt idx="0">
                  <c:v>杞里香</c:v>
                </c:pt>
              </c:strCache>
            </c:strRef>
          </c:tx>
          <c:spPr>
            <a:solidFill>
              <a:schemeClr val="accent6">
                <a:lumMod val="60000"/>
                <a:lumOff val="4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Sheet1!$F$2:$F$13</c:f>
              <c:numCache>
                <c:formatCode>0.0%</c:formatCode>
                <c:ptCount val="12"/>
                <c:pt idx="0">
                  <c:v>8.0000000000000002E-3</c:v>
                </c:pt>
                <c:pt idx="1">
                  <c:v>8.0000000000000002E-3</c:v>
                </c:pt>
                <c:pt idx="2">
                  <c:v>8.9999999999999993E-3</c:v>
                </c:pt>
                <c:pt idx="3">
                  <c:v>2.5000000000000001E-2</c:v>
                </c:pt>
                <c:pt idx="4">
                  <c:v>2.5000000000000001E-2</c:v>
                </c:pt>
                <c:pt idx="5">
                  <c:v>8.0000000000000002E-3</c:v>
                </c:pt>
                <c:pt idx="6">
                  <c:v>8.9999999999999993E-3</c:v>
                </c:pt>
                <c:pt idx="7">
                  <c:v>1.0999999999999999E-2</c:v>
                </c:pt>
                <c:pt idx="8">
                  <c:v>0.01</c:v>
                </c:pt>
                <c:pt idx="9">
                  <c:v>0.01</c:v>
                </c:pt>
                <c:pt idx="10">
                  <c:v>5.0000000000000001E-3</c:v>
                </c:pt>
                <c:pt idx="11">
                  <c:v>1.2E-2</c:v>
                </c:pt>
              </c:numCache>
            </c:numRef>
          </c:val>
          <c:extLst>
            <c:ext xmlns:c16="http://schemas.microsoft.com/office/drawing/2014/chart" uri="{C3380CC4-5D6E-409C-BE32-E72D297353CC}">
              <c16:uniqueId val="{00000004-3CC4-48C7-A624-C291DB91B3BA}"/>
            </c:ext>
          </c:extLst>
        </c:ser>
        <c:dLbls>
          <c:showLegendKey val="0"/>
          <c:showVal val="0"/>
          <c:showCatName val="0"/>
          <c:showSerName val="0"/>
          <c:showPercent val="0"/>
          <c:showBubbleSize val="0"/>
        </c:dLbls>
        <c:gapWidth val="70"/>
        <c:overlap val="100"/>
        <c:axId val="738580335"/>
        <c:axId val="738581295"/>
      </c:barChart>
      <c:catAx>
        <c:axId val="738580335"/>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汉仪旗黑-50S" panose="00020600040101010101" pitchFamily="18" charset="-122"/>
                <a:ea typeface="汉仪旗黑-50S" panose="00020600040101010101" pitchFamily="18" charset="-122"/>
                <a:cs typeface="+mn-cs"/>
              </a:defRPr>
            </a:pPr>
            <a:endParaRPr lang="en-CN"/>
          </a:p>
        </c:txPr>
        <c:crossAx val="738581295"/>
        <c:crosses val="autoZero"/>
        <c:auto val="1"/>
        <c:lblAlgn val="ctr"/>
        <c:lblOffset val="100"/>
        <c:noMultiLvlLbl val="1"/>
      </c:catAx>
      <c:valAx>
        <c:axId val="738581295"/>
        <c:scaling>
          <c:orientation val="minMax"/>
          <c:max val="0.22000000000000003"/>
          <c:min val="0"/>
        </c:scaling>
        <c:delete val="0"/>
        <c:axPos val="l"/>
        <c:numFmt formatCode="0%" sourceLinked="0"/>
        <c:majorTickMark val="none"/>
        <c:minorTickMark val="none"/>
        <c:tickLblPos val="nextTo"/>
        <c:spPr>
          <a:solidFill>
            <a:schemeClr val="bg1"/>
          </a:solidFill>
          <a:ln>
            <a:solidFill>
              <a:srgbClr val="CCCCCC"/>
            </a:solidFill>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汉仪旗黑-50S" panose="00020600040101010101" pitchFamily="18" charset="-122"/>
                <a:ea typeface="汉仪旗黑-50S" panose="00020600040101010101" pitchFamily="18" charset="-122"/>
                <a:cs typeface="+mn-cs"/>
              </a:defRPr>
            </a:pPr>
            <a:endParaRPr lang="en-CN"/>
          </a:p>
        </c:txPr>
        <c:crossAx val="738580335"/>
        <c:crosses val="autoZero"/>
        <c:crossBetween val="between"/>
        <c:majorUnit val="0.1"/>
      </c:valAx>
      <c:spPr>
        <a:noFill/>
        <a:ln>
          <a:noFill/>
        </a:ln>
        <a:effectLst/>
      </c:spPr>
    </c:plotArea>
    <c:legend>
      <c:legendPos val="b"/>
      <c:layout>
        <c:manualLayout>
          <c:xMode val="edge"/>
          <c:yMode val="edge"/>
          <c:x val="0.15450105419135185"/>
          <c:y val="7.6222113484949686E-2"/>
          <c:w val="0.74740570097001735"/>
          <c:h val="4.986573428721206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606060"/>
              </a:solidFill>
              <a:latin typeface="汉仪旗黑-50S" panose="00020600040101010101" pitchFamily="18" charset="-122"/>
              <a:ea typeface="汉仪旗黑-50S" panose="00020600040101010101" pitchFamily="18" charset="-122"/>
              <a:cs typeface="+mn-cs"/>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970423427937851E-2"/>
          <c:y val="0.20036994415537654"/>
          <c:w val="0.85213553001635822"/>
          <c:h val="0.56129686603744067"/>
        </c:manualLayout>
      </c:layout>
      <c:barChart>
        <c:barDir val="col"/>
        <c:grouping val="clustered"/>
        <c:varyColors val="0"/>
        <c:ser>
          <c:idx val="0"/>
          <c:order val="0"/>
          <c:tx>
            <c:strRef>
              <c:f>Sheet1!$C$1</c:f>
              <c:strCache>
                <c:ptCount val="1"/>
                <c:pt idx="0">
                  <c:v>销售额占比</c:v>
                </c:pt>
              </c:strCache>
            </c:strRef>
          </c:tx>
          <c:spPr>
            <a:solidFill>
              <a:srgbClr val="0084E8">
                <a:lumMod val="40000"/>
                <a:lumOff val="60000"/>
              </a:srgbClr>
            </a:solidFill>
            <a:ln>
              <a:noFill/>
            </a:ln>
            <a:effectLst/>
          </c:spPr>
          <c:invertIfNegative val="0"/>
          <c:cat>
            <c:strRef>
              <c:f>Sheet1!$B$2:$B$7</c:f>
              <c:strCache>
                <c:ptCount val="6"/>
                <c:pt idx="0">
                  <c:v>[0,150]</c:v>
                </c:pt>
                <c:pt idx="1">
                  <c:v>[150,250]</c:v>
                </c:pt>
                <c:pt idx="2">
                  <c:v>[250,500]</c:v>
                </c:pt>
                <c:pt idx="3">
                  <c:v>[500,800]</c:v>
                </c:pt>
                <c:pt idx="4">
                  <c:v>[800,1000]</c:v>
                </c:pt>
                <c:pt idx="5">
                  <c:v>1000+</c:v>
                </c:pt>
              </c:strCache>
            </c:strRef>
          </c:cat>
          <c:val>
            <c:numRef>
              <c:f>Sheet1!$C$2:$C$7</c:f>
              <c:numCache>
                <c:formatCode>0.0%</c:formatCode>
                <c:ptCount val="6"/>
                <c:pt idx="0">
                  <c:v>6.7906504293829634E-2</c:v>
                </c:pt>
                <c:pt idx="1">
                  <c:v>5.1301515201082788E-2</c:v>
                </c:pt>
                <c:pt idx="2">
                  <c:v>0.14246952922364139</c:v>
                </c:pt>
                <c:pt idx="3">
                  <c:v>0.119300176726457</c:v>
                </c:pt>
                <c:pt idx="4">
                  <c:v>5.3667787673951008E-2</c:v>
                </c:pt>
                <c:pt idx="5">
                  <c:v>0.56535448688103651</c:v>
                </c:pt>
              </c:numCache>
            </c:numRef>
          </c:val>
          <c:extLst>
            <c:ext xmlns:c16="http://schemas.microsoft.com/office/drawing/2014/chart" uri="{C3380CC4-5D6E-409C-BE32-E72D297353CC}">
              <c16:uniqueId val="{00000000-D777-4425-AD87-D04651F7C06B}"/>
            </c:ext>
          </c:extLst>
        </c:ser>
        <c:dLbls>
          <c:showLegendKey val="0"/>
          <c:showVal val="0"/>
          <c:showCatName val="0"/>
          <c:showSerName val="0"/>
          <c:showPercent val="0"/>
          <c:showBubbleSize val="0"/>
        </c:dLbls>
        <c:gapWidth val="80"/>
        <c:axId val="378172576"/>
        <c:axId val="568103256"/>
      </c:barChart>
      <c:lineChart>
        <c:grouping val="standard"/>
        <c:varyColors val="0"/>
        <c:ser>
          <c:idx val="1"/>
          <c:order val="1"/>
          <c:tx>
            <c:strRef>
              <c:f>Sheet1!$D$1</c:f>
              <c:strCache>
                <c:ptCount val="1"/>
                <c:pt idx="0">
                  <c:v>YoY%</c:v>
                </c:pt>
              </c:strCache>
            </c:strRef>
          </c:tx>
          <c:spPr>
            <a:ln w="28575" cap="rnd">
              <a:solidFill>
                <a:srgbClr val="82CF37"/>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Sheet1!$B$2:$B$7</c:f>
              <c:strCache>
                <c:ptCount val="6"/>
                <c:pt idx="0">
                  <c:v>[0,150]</c:v>
                </c:pt>
                <c:pt idx="1">
                  <c:v>[150,250]</c:v>
                </c:pt>
                <c:pt idx="2">
                  <c:v>[250,500]</c:v>
                </c:pt>
                <c:pt idx="3">
                  <c:v>[500,800]</c:v>
                </c:pt>
                <c:pt idx="4">
                  <c:v>[800,1000]</c:v>
                </c:pt>
                <c:pt idx="5">
                  <c:v>1000+</c:v>
                </c:pt>
              </c:strCache>
            </c:strRef>
          </c:cat>
          <c:val>
            <c:numRef>
              <c:f>Sheet1!$D$2:$D$7</c:f>
              <c:numCache>
                <c:formatCode>0.0%</c:formatCode>
                <c:ptCount val="6"/>
                <c:pt idx="0">
                  <c:v>0.45283173829113349</c:v>
                </c:pt>
                <c:pt idx="1">
                  <c:v>0.12587543721497291</c:v>
                </c:pt>
                <c:pt idx="2">
                  <c:v>6.2905221730418237E-2</c:v>
                </c:pt>
                <c:pt idx="3">
                  <c:v>0.2347158424243492</c:v>
                </c:pt>
                <c:pt idx="4">
                  <c:v>0.16817795874592131</c:v>
                </c:pt>
                <c:pt idx="5">
                  <c:v>0.45933444739478108</c:v>
                </c:pt>
              </c:numCache>
            </c:numRef>
          </c:val>
          <c:smooth val="1"/>
          <c:extLst>
            <c:ext xmlns:c16="http://schemas.microsoft.com/office/drawing/2014/chart" uri="{C3380CC4-5D6E-409C-BE32-E72D297353CC}">
              <c16:uniqueId val="{00000002-D777-4425-AD87-D04651F7C06B}"/>
            </c:ext>
          </c:extLst>
        </c:ser>
        <c:dLbls>
          <c:showLegendKey val="0"/>
          <c:showVal val="0"/>
          <c:showCatName val="0"/>
          <c:showSerName val="0"/>
          <c:showPercent val="0"/>
          <c:showBubbleSize val="0"/>
        </c:dLbls>
        <c:marker val="1"/>
        <c:smooth val="0"/>
        <c:axId val="1157612432"/>
        <c:axId val="1172206784"/>
      </c:line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b" anchorCtr="0"/>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0"/>
        <c:lblAlgn val="ctr"/>
        <c:lblOffset val="100"/>
        <c:noMultiLvlLbl val="0"/>
      </c:catAx>
      <c:valAx>
        <c:axId val="568103256"/>
        <c:scaling>
          <c:orientation val="minMax"/>
          <c:max val="0.5"/>
          <c:min val="0"/>
        </c:scaling>
        <c:delete val="0"/>
        <c:axPos val="l"/>
        <c:numFmt formatCode="0%" sourceLinked="0"/>
        <c:majorTickMark val="none"/>
        <c:minorTickMark val="none"/>
        <c:tickLblPos val="nextTo"/>
        <c:spPr>
          <a:solidFill>
            <a:srgbClr val="FEFFFF"/>
          </a:solidFill>
          <a:ln>
            <a:solidFill>
              <a:srgbClr val="CCCCCC"/>
            </a:solidFill>
          </a:ln>
          <a:effectLst/>
        </c:spPr>
        <c:txPr>
          <a:bodyPr rot="-60000000" spcFirstLastPara="1" vertOverflow="ellipsis" vert="horz" wrap="square" anchor="ctr" anchorCtr="1"/>
          <a:lstStyle/>
          <a:p>
            <a:pPr>
              <a:defRPr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0.2"/>
      </c:valAx>
      <c:valAx>
        <c:axId val="1172206784"/>
        <c:scaling>
          <c:orientation val="minMax"/>
          <c:max val="0.8"/>
          <c:min val="-0.2"/>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between"/>
      </c:valAx>
      <c:catAx>
        <c:axId val="1157612432"/>
        <c:scaling>
          <c:orientation val="minMax"/>
        </c:scaling>
        <c:delete val="1"/>
        <c:axPos val="b"/>
        <c:numFmt formatCode="General" sourceLinked="1"/>
        <c:majorTickMark val="out"/>
        <c:minorTickMark val="none"/>
        <c:tickLblPos val="nextTo"/>
        <c:crossAx val="117220678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970423427937906E-2"/>
          <c:y val="0.20036994415537701"/>
          <c:w val="0.852135530016358"/>
          <c:h val="0.66279141476484704"/>
        </c:manualLayout>
      </c:layout>
      <c:barChart>
        <c:barDir val="col"/>
        <c:grouping val="clustered"/>
        <c:varyColors val="0"/>
        <c:ser>
          <c:idx val="0"/>
          <c:order val="0"/>
          <c:tx>
            <c:strRef>
              <c:f>Sheet1!$C$1</c:f>
              <c:strCache>
                <c:ptCount val="1"/>
                <c:pt idx="0">
                  <c:v>销售额(￥)</c:v>
                </c:pt>
              </c:strCache>
            </c:strRef>
          </c:tx>
          <c:spPr>
            <a:solidFill>
              <a:srgbClr val="0084E8">
                <a:lumMod val="40000"/>
                <a:lumOff val="60000"/>
              </a:srgbClr>
            </a:solidFill>
            <a:ln>
              <a:noFill/>
            </a:ln>
            <a:effectLst/>
          </c:spPr>
          <c:invertIfNegative val="0"/>
          <c:cat>
            <c:strRef>
              <c:f>Sheet1!$B$2:$B$13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_ * #,##0_ ;_ * \-#,##0_ ;_ * "-"??_ ;_ @_ </c:formatCode>
                <c:ptCount val="12"/>
                <c:pt idx="0">
                  <c:v>377840594.39999998</c:v>
                </c:pt>
                <c:pt idx="1">
                  <c:v>242734991.30000001</c:v>
                </c:pt>
                <c:pt idx="2">
                  <c:v>291928704.30000001</c:v>
                </c:pt>
                <c:pt idx="3">
                  <c:v>338095523</c:v>
                </c:pt>
                <c:pt idx="4">
                  <c:v>409235837.39999998</c:v>
                </c:pt>
                <c:pt idx="5">
                  <c:v>596002510.60000002</c:v>
                </c:pt>
                <c:pt idx="6">
                  <c:v>444446299</c:v>
                </c:pt>
                <c:pt idx="7">
                  <c:v>337085079.30000001</c:v>
                </c:pt>
                <c:pt idx="8">
                  <c:v>355998478.39999998</c:v>
                </c:pt>
                <c:pt idx="9">
                  <c:v>369225033.80000001</c:v>
                </c:pt>
                <c:pt idx="10">
                  <c:v>468993776.89999998</c:v>
                </c:pt>
                <c:pt idx="11">
                  <c:v>434243770.89999998</c:v>
                </c:pt>
              </c:numCache>
            </c:numRef>
          </c:val>
          <c:extLst>
            <c:ext xmlns:c16="http://schemas.microsoft.com/office/drawing/2014/chart" uri="{C3380CC4-5D6E-409C-BE32-E72D297353CC}">
              <c16:uniqueId val="{00000000-8C10-467E-8478-6C822D2FBB2A}"/>
            </c:ext>
          </c:extLst>
        </c:ser>
        <c:dLbls>
          <c:showLegendKey val="0"/>
          <c:showVal val="0"/>
          <c:showCatName val="0"/>
          <c:showSerName val="0"/>
          <c:showPercent val="0"/>
          <c:showBubbleSize val="0"/>
        </c:dLbls>
        <c:gapWidth val="80"/>
        <c:axId val="378172576"/>
        <c:axId val="568103256"/>
      </c:barChart>
      <c:lineChart>
        <c:grouping val="standard"/>
        <c:varyColors val="0"/>
        <c:ser>
          <c:idx val="1"/>
          <c:order val="1"/>
          <c:tx>
            <c:strRef>
              <c:f>Sheet1!$D$1</c:f>
              <c:strCache>
                <c:ptCount val="1"/>
                <c:pt idx="0">
                  <c:v>YoY%</c:v>
                </c:pt>
              </c:strCache>
            </c:strRef>
          </c:tx>
          <c:spPr>
            <a:ln w="28575" cap="rnd">
              <a:solidFill>
                <a:srgbClr val="82CF37"/>
              </a:solidFill>
              <a:round/>
            </a:ln>
            <a:effectLst/>
          </c:spPr>
          <c:marker>
            <c:symbol val="none"/>
          </c:marker>
          <c:dLbls>
            <c:dLbl>
              <c:idx val="11"/>
              <c:layout>
                <c:manualLayout>
                  <c:x val="-2.3491427247558601E-2"/>
                  <c:y val="-2.634685321068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10-467E-8478-6C822D2FBB2A}"/>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lumMod val="75000"/>
                        <a:lumOff val="2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Sheet1!$D$2:$D$13</c:f>
              <c:numCache>
                <c:formatCode>0.0%</c:formatCode>
                <c:ptCount val="12"/>
                <c:pt idx="0">
                  <c:v>0.21367391995055399</c:v>
                </c:pt>
                <c:pt idx="1">
                  <c:v>0.49778020120935201</c:v>
                </c:pt>
                <c:pt idx="2">
                  <c:v>0.29218166586827998</c:v>
                </c:pt>
                <c:pt idx="3">
                  <c:v>0.50822015453031499</c:v>
                </c:pt>
                <c:pt idx="4">
                  <c:v>1.05608072475012</c:v>
                </c:pt>
                <c:pt idx="5">
                  <c:v>0.75126030049366299</c:v>
                </c:pt>
                <c:pt idx="6">
                  <c:v>1.2627743556400599</c:v>
                </c:pt>
                <c:pt idx="7">
                  <c:v>0.54911088794489404</c:v>
                </c:pt>
                <c:pt idx="8">
                  <c:v>0.32734422767323001</c:v>
                </c:pt>
                <c:pt idx="9">
                  <c:v>0.19198267113574999</c:v>
                </c:pt>
                <c:pt idx="10">
                  <c:v>7.8308623330453103E-2</c:v>
                </c:pt>
                <c:pt idx="11">
                  <c:v>0.41447325514941302</c:v>
                </c:pt>
              </c:numCache>
            </c:numRef>
          </c:val>
          <c:smooth val="1"/>
          <c:extLst>
            <c:ext xmlns:c16="http://schemas.microsoft.com/office/drawing/2014/chart" uri="{C3380CC4-5D6E-409C-BE32-E72D297353CC}">
              <c16:uniqueId val="{00000002-8C10-467E-8478-6C822D2FBB2A}"/>
            </c:ext>
          </c:extLst>
        </c:ser>
        <c:dLbls>
          <c:showLegendKey val="0"/>
          <c:showVal val="0"/>
          <c:showCatName val="0"/>
          <c:showSerName val="0"/>
          <c:showPercent val="0"/>
          <c:showBubbleSize val="0"/>
        </c:dLbls>
        <c:marker val="1"/>
        <c:smooth val="0"/>
        <c:axId val="1157612432"/>
        <c:axId val="1172206784"/>
      </c:lineChart>
      <c:catAx>
        <c:axId val="37817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568103256"/>
        <c:crosses val="autoZero"/>
        <c:auto val="1"/>
        <c:lblAlgn val="ctr"/>
        <c:lblOffset val="100"/>
        <c:noMultiLvlLbl val="0"/>
      </c:catAx>
      <c:valAx>
        <c:axId val="568103256"/>
        <c:scaling>
          <c:orientation val="minMax"/>
          <c:max val="600000000"/>
          <c:min val="0"/>
        </c:scaling>
        <c:delete val="0"/>
        <c:axPos val="l"/>
        <c:numFmt formatCode="0&quot;.&quot;00,,&quot;亿&quot;" sourceLinked="0"/>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accent1">
                    <a:lumMod val="10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crossAx val="378172576"/>
        <c:crosses val="autoZero"/>
        <c:crossBetween val="between"/>
        <c:majorUnit val="300000000"/>
        <c:minorUnit val="10000000"/>
      </c:valAx>
      <c:catAx>
        <c:axId val="1157612432"/>
        <c:scaling>
          <c:orientation val="minMax"/>
        </c:scaling>
        <c:delete val="1"/>
        <c:axPos val="b"/>
        <c:numFmt formatCode="General" sourceLinked="1"/>
        <c:majorTickMark val="out"/>
        <c:minorTickMark val="none"/>
        <c:tickLblPos val="nextTo"/>
        <c:crossAx val="1172206784"/>
        <c:crosses val="autoZero"/>
        <c:auto val="1"/>
        <c:lblAlgn val="ctr"/>
        <c:lblOffset val="100"/>
        <c:noMultiLvlLbl val="0"/>
      </c:catAx>
      <c:valAx>
        <c:axId val="1172206784"/>
        <c:scaling>
          <c:orientation val="minMax"/>
          <c:max val="1.5"/>
          <c:min val="-0.2"/>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rgbClr val="F6FBFE"/>
                </a:solidFill>
                <a:latin typeface="HYQIHEI-50S LIGHT" pitchFamily="18" charset="-122"/>
                <a:ea typeface="HYQIHEI-50S LIGHT" pitchFamily="18" charset="-122"/>
                <a:cs typeface="+mn-cs"/>
                <a:sym typeface="Arial" panose="020B0604020202020204" pitchFamily="34" charset="0"/>
              </a:defRPr>
            </a:pPr>
            <a:endParaRPr lang="en-CN"/>
          </a:p>
        </c:txPr>
        <c:crossAx val="1157612432"/>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汉仪旗黑-50S" panose="00020600040101010101" pitchFamily="18" charset="-122"/>
              <a:ea typeface="汉仪旗黑-50S" panose="00020600040101010101" pitchFamily="18" charset="-122"/>
              <a:cs typeface="+mn-cs"/>
              <a:sym typeface="Arial" panose="020B0604020202020204" pitchFamily="34" charset="0"/>
            </a:defRPr>
          </a:pPr>
          <a:endParaRPr lang="en-CN"/>
        </a:p>
      </c:txPr>
    </c:legend>
    <c:plotVisOnly val="1"/>
    <c:dispBlanksAs val="gap"/>
    <c:showDLblsOverMax val="0"/>
    <c:extLst>
      <c:ext uri="{0b15fc19-7d7d-44ad-8c2d-2c3a37ce22c3}">
        <chartProps xmlns="https://web.wps.cn/et/2018/main" chartId="{cc11bcbe-2a73-49b2-b3a4-e5e84cdd4b4e}"/>
      </c:ext>
    </c:extLst>
  </c:chart>
  <c:spPr>
    <a:noFill/>
    <a:ln>
      <a:noFill/>
    </a:ln>
    <a:effectLst/>
  </c:spPr>
  <c:txPr>
    <a:bodyPr/>
    <a:lstStyle/>
    <a:p>
      <a:pPr>
        <a:defRPr lang="zh-CN" sz="1000" b="0" i="0">
          <a:latin typeface="HYQIHEI-50S LIGHT" pitchFamily="18" charset="-122"/>
          <a:ea typeface="HYQIHEI-50S LIGHT" pitchFamily="18" charset="-122"/>
          <a:sym typeface="Arial" panose="020B0604020202020204" pitchFamily="34" charset="0"/>
        </a:defRPr>
      </a:pPr>
      <a:endParaRPr lang="en-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 id="16">
  <a:schemeClr val="accent3"/>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2">
  <cs:axisTitle>
    <cs:lnRef idx="0"/>
    <cs:fillRef idx="0"/>
    <cs:effectRef idx="0"/>
    <cs:fontRef idx="minor">
      <a:schemeClr val="tx2"/>
    </cs:fontRef>
    <cs:defRPr sz="1195"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5" kern="1200"/>
  </cs:chartArea>
  <cs:dataLabel>
    <cs:lnRef idx="0"/>
    <cs:fillRef idx="0"/>
    <cs:effectRef idx="0"/>
    <cs:fontRef idx="minor">
      <a:schemeClr val="tx2"/>
    </cs:fontRef>
    <cs:defRPr sz="1195"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5"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5"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3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5"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5"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C7924-E3CF-48C2-89A0-C79016FF709D}" type="datetimeFigureOut">
              <a:rPr lang="en-US" smtClean="0"/>
              <a:t>2/25/2025</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27E6C-8227-4824-8F29-21FD322DE757}" type="slidenum">
              <a:rPr lang="en-US" smtClean="0"/>
              <a:t>‹#›</a:t>
            </a:fld>
            <a:endParaRPr lang="en-US"/>
          </a:p>
        </p:txBody>
      </p:sp>
    </p:spTree>
    <p:extLst>
      <p:ext uri="{BB962C8B-B14F-4D97-AF65-F5344CB8AC3E}">
        <p14:creationId xmlns:p14="http://schemas.microsoft.com/office/powerpoint/2010/main" val="363010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D104-AEA4-43F9-B3A8-3648253D6A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339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3472A-9568-A9E9-A6F2-21AD210399F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E1B8DE-ECAB-11E2-6458-E87A853F7C9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846B35B-4264-CB3B-B77D-0006D90B9C3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6E56534-540E-FD14-0C62-82DD533033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D104-AEA4-43F9-B3A8-3648253D6A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9993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231A-63F1-5E5A-410E-8DB52FE234C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1F1C477-51F1-7745-8D5E-CD0EBE87E40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9EBC046-5AB5-9464-715A-F88AFEA0624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B73EF3A-874C-51B3-6534-1329E22078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D104-AEA4-43F9-B3A8-3648253D6A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94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49E3-32E8-081E-4F25-416AF215FAF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1A1A5E6-8E2C-DDCB-AB5A-A4ADD86F8A2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C14CE9C-828F-4FD9-C483-A3A5DD4AD49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BB910E5-0760-319E-895D-93E1FE5567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D104-AEA4-43F9-B3A8-3648253D6A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9738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604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87946-F38A-442D-8B4B-7C33473CC735}"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88060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CD728-BEB3-6DCB-54B0-E0D33E599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89648-1F58-AA2B-47FA-FEC9ECC6D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71F41-E931-5AF6-E784-37EE1568ED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EED332-D081-AFD6-B32D-1D2ED13FEB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87946-F38A-442D-8B4B-7C33473CC735}"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994114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2829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2C1BE-1906-F7EC-8817-610EC0C3B9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2897959-D62C-31F4-2980-C51A281073C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55C424-B268-3EEB-B40A-28B48A4453C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6729BDD-A8AB-8E5F-07D6-13EB103D1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898097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D104-AEA4-43F9-B3A8-3648253D6A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4229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219DF-0816-A8CE-46E1-01F3D1136BA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AE6F3CB-7C92-6EAB-CAB0-AA61A94E05F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98E8F3E-97FA-5B15-0C8E-C57AE20FD63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66BA5E3-74CE-5AE6-0C28-602D4D699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0031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4EC0F-DC24-FC90-6CFB-64FA9FA063E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574D4C4-4668-F089-D1B5-2E6614FF7EE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92714D3-CFC2-B63E-5519-C3975A42DE5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44F04C5-FF07-C4A3-3BD3-4451F2F18C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1707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DCEBB-F091-1538-A98E-E350BBE2924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4894A6C-049D-590E-48E5-9997BDD7630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9D49F4D-4208-8057-4BD2-9771D19FE2F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05F8F75-AEB4-01CA-0151-4FFEB3EE17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88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8C8FE-6054-144E-EC7F-BB17ACA2F74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27802FF-64F9-CD14-88B7-E14E55400A3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6E7A1D5-C75E-8E82-9E11-8A0D7F500D6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AB26FA1-18F3-08A3-DB5A-76102AF488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1A2DE-FD9A-0944-8556-FF4916B90937}" type="slidenum">
              <a:rPr kumimoji="0" lang="en-US" sz="1200" b="0" i="0" u="none" strike="noStrike" kern="1200" cap="none" spc="0" normalizeH="0" baseline="0" noProof="0" smtClean="0">
                <a:ln>
                  <a:noFill/>
                </a:ln>
                <a:solidFill>
                  <a:prstClr val="black"/>
                </a:solidFill>
                <a:effectLst/>
                <a:uLnTx/>
                <a:uFillTx/>
                <a:latin typeface="汉仪旗黑-50S" panose="00020600040101010101" pitchFamily="18" charset="-12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汉仪旗黑-50S" panose="00020600040101010101" pitchFamily="18" charset="-122"/>
              <a:ea typeface="+mn-ea"/>
              <a:cs typeface="+mn-cs"/>
            </a:endParaRPr>
          </a:p>
        </p:txBody>
      </p:sp>
    </p:spTree>
    <p:extLst>
      <p:ext uri="{BB962C8B-B14F-4D97-AF65-F5344CB8AC3E}">
        <p14:creationId xmlns:p14="http://schemas.microsoft.com/office/powerpoint/2010/main" val="538810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D104-AEA4-43F9-B3A8-3648253D6A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64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64AB5-8F05-3400-443B-6AE8ED4FD5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35BC784-0DE4-848D-7EA2-9537FFB6EC4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E8A639D-BDDD-699A-11B5-125132BC996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AD80224-FFAC-F8DC-968E-14106BACA0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1178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5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D5D2-0BA0-4ECB-8ED7-A72CA0EA59B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1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D104-AEA4-43F9-B3A8-3648253D6A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155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E8615-73CE-0976-28B1-C3C0B9BAB9C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E8917D-1058-6936-37F1-0D9B08CCEDD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59CD693-9401-A4EB-B5F3-E28FEA95F60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F719172-78CC-11DE-6653-EA16E5A59E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D104-AEA4-43F9-B3A8-3648253D6A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390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3472A-9568-A9E9-A6F2-21AD210399F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E1B8DE-ECAB-11E2-6458-E87A853F7C9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846B35B-4264-CB3B-B77D-0006D90B9C3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6E56534-540E-FD14-0C62-82DD533033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D104-AEA4-43F9-B3A8-3648253D6A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999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D104-AEA4-43F9-B3A8-3648253D6A3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19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8" name="Title 1"/>
          <p:cNvSpPr>
            <a:spLocks noGrp="1"/>
          </p:cNvSpPr>
          <p:nvPr>
            <p:ph type="title"/>
          </p:nvPr>
        </p:nvSpPr>
        <p:spPr>
          <a:xfrm>
            <a:off x="355600" y="578487"/>
            <a:ext cx="11501120" cy="904627"/>
          </a:xfrm>
          <a:prstGeom prst="rect">
            <a:avLst/>
          </a:prstGeom>
        </p:spPr>
        <p:txBody>
          <a:bodyPr/>
          <a:lstStyle>
            <a:lvl1pPr>
              <a:defRPr sz="3200" b="1" i="0">
                <a:latin typeface="汉仪旗黑-70S" panose="00020600040101010101" pitchFamily="18" charset="-122"/>
                <a:ea typeface="汉仪旗黑-70S" panose="00020600040101010101" pitchFamily="18" charset="-122"/>
              </a:defRPr>
            </a:lvl1pPr>
          </a:lstStyle>
          <a:p>
            <a:r>
              <a:rPr lang="en-US" dirty="0"/>
              <a:t>Click to edit Master title style</a:t>
            </a:r>
          </a:p>
        </p:txBody>
      </p:sp>
      <p:sp>
        <p:nvSpPr>
          <p:cNvPr id="9" name="Content Placeholder 3"/>
          <p:cNvSpPr>
            <a:spLocks noGrp="1"/>
          </p:cNvSpPr>
          <p:nvPr>
            <p:ph sz="quarter" idx="10"/>
          </p:nvPr>
        </p:nvSpPr>
        <p:spPr>
          <a:xfrm>
            <a:off x="355600" y="1272092"/>
            <a:ext cx="11501120" cy="802037"/>
          </a:xfrm>
          <a:prstGeom prst="rect">
            <a:avLst/>
          </a:prstGeom>
        </p:spPr>
        <p:txBody>
          <a:bodyPr/>
          <a:lstStyle>
            <a:lvl1pPr marL="0" indent="0" algn="just">
              <a:buNone/>
              <a:defRPr sz="1200" b="0" i="0">
                <a:latin typeface="汉仪旗黑-50S" panose="00020600040101010101" pitchFamily="18" charset="-122"/>
                <a:ea typeface="汉仪旗黑-50S" panose="00020600040101010101" pitchFamily="18" charset="-122"/>
              </a:defRPr>
            </a:lvl1pPr>
            <a:lvl2pPr>
              <a:defRPr sz="900" b="0" i="0">
                <a:latin typeface="HYQIHEI-50S LIGHT" pitchFamily="18" charset="-122"/>
                <a:ea typeface="HYQIHEI-50S LIGHT" pitchFamily="18" charset="-122"/>
              </a:defRPr>
            </a:lvl2pPr>
            <a:lvl3pPr>
              <a:defRPr sz="900" b="0" i="0">
                <a:latin typeface="HYQIHEI-50S LIGHT" pitchFamily="18" charset="-122"/>
                <a:ea typeface="HYQIHEI-50S LIGHT" pitchFamily="18" charset="-122"/>
              </a:defRPr>
            </a:lvl3pPr>
            <a:lvl4pPr>
              <a:defRPr sz="900" b="0" i="0">
                <a:latin typeface="HYQIHEI-50S LIGHT" pitchFamily="18" charset="-122"/>
                <a:ea typeface="HYQIHEI-50S LIGHT" pitchFamily="18" charset="-122"/>
              </a:defRPr>
            </a:lvl4pPr>
            <a:lvl5pPr>
              <a:defRPr sz="900" b="0" i="0">
                <a:latin typeface="HYQIHEI-50S LIGHT" pitchFamily="18" charset="-122"/>
                <a:ea typeface="HYQIHEI-50S LIGHT" pitchFamily="18" charset="-122"/>
              </a:defRPr>
            </a:lvl5pPr>
          </a:lstStyle>
          <a:p>
            <a:pPr lvl="0"/>
            <a:r>
              <a:rPr lang="en-US" dirty="0"/>
              <a:t>Click to edit Master text styles</a:t>
            </a:r>
          </a:p>
        </p:txBody>
      </p:sp>
      <p:sp>
        <p:nvSpPr>
          <p:cNvPr id="12" name="文本占位符 11"/>
          <p:cNvSpPr>
            <a:spLocks noGrp="1"/>
          </p:cNvSpPr>
          <p:nvPr>
            <p:ph type="body" sz="quarter" idx="11" hasCustomPrompt="1"/>
          </p:nvPr>
        </p:nvSpPr>
        <p:spPr>
          <a:xfrm>
            <a:off x="908843" y="2401341"/>
            <a:ext cx="4786313"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2" name="文本占位符 11"/>
          <p:cNvSpPr>
            <a:spLocks noGrp="1"/>
          </p:cNvSpPr>
          <p:nvPr>
            <p:ph type="body" sz="quarter" idx="12" hasCustomPrompt="1"/>
          </p:nvPr>
        </p:nvSpPr>
        <p:spPr>
          <a:xfrm>
            <a:off x="6862603" y="2401341"/>
            <a:ext cx="4786313"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4" name="内容占位符 3"/>
          <p:cNvSpPr>
            <a:spLocks noGrp="1"/>
          </p:cNvSpPr>
          <p:nvPr>
            <p:ph sz="quarter" idx="13"/>
          </p:nvPr>
        </p:nvSpPr>
        <p:spPr>
          <a:xfrm>
            <a:off x="6381115" y="2999293"/>
            <a:ext cx="5322888" cy="3304224"/>
          </a:xfrm>
          <a:prstGeom prst="rect">
            <a:avLst/>
          </a:prstGeom>
        </p:spPr>
        <p:txBody>
          <a:bodyPr/>
          <a:lstStyle>
            <a:lvl1pPr>
              <a:defRPr sz="1200">
                <a:latin typeface="汉仪旗黑-50S" panose="00020600040101010101" pitchFamily="18" charset="-122"/>
                <a:ea typeface="汉仪旗黑-50S" panose="00020600040101010101" pitchFamily="18" charset="-122"/>
              </a:defRPr>
            </a:lvl1pPr>
            <a:lvl2pPr>
              <a:defRPr sz="1200">
                <a:latin typeface="汉仪旗黑-50S" panose="00020600040101010101" pitchFamily="18" charset="-122"/>
                <a:ea typeface="汉仪旗黑-50S" panose="00020600040101010101" pitchFamily="18" charset="-122"/>
              </a:defRPr>
            </a:lvl2pPr>
            <a:lvl3pPr>
              <a:defRPr sz="1200">
                <a:latin typeface="汉仪旗黑-50S" panose="00020600040101010101" pitchFamily="18" charset="-122"/>
                <a:ea typeface="汉仪旗黑-50S" panose="00020600040101010101" pitchFamily="18" charset="-122"/>
              </a:defRPr>
            </a:lvl3pPr>
            <a:lvl4pPr>
              <a:defRPr sz="1200">
                <a:latin typeface="汉仪旗黑-50S" panose="00020600040101010101" pitchFamily="18" charset="-122"/>
                <a:ea typeface="汉仪旗黑-50S" panose="00020600040101010101" pitchFamily="18" charset="-122"/>
              </a:defRPr>
            </a:lvl4pPr>
            <a:lvl5pPr>
              <a:defRPr sz="1200">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 name="内容占位符 3"/>
          <p:cNvSpPr>
            <a:spLocks noGrp="1"/>
          </p:cNvSpPr>
          <p:nvPr>
            <p:ph sz="quarter" idx="14"/>
          </p:nvPr>
        </p:nvSpPr>
        <p:spPr>
          <a:xfrm>
            <a:off x="752475" y="2975926"/>
            <a:ext cx="5110163" cy="3304224"/>
          </a:xfrm>
          <a:prstGeom prst="rect">
            <a:avLst/>
          </a:prstGeom>
        </p:spPr>
        <p:txBody>
          <a:bodyPr/>
          <a:lstStyle>
            <a:lvl1pPr>
              <a:defRPr sz="1200">
                <a:latin typeface="汉仪旗黑-50S" panose="00020600040101010101" pitchFamily="18" charset="-122"/>
                <a:ea typeface="汉仪旗黑-50S" panose="00020600040101010101" pitchFamily="18" charset="-122"/>
              </a:defRPr>
            </a:lvl1pPr>
            <a:lvl2pPr>
              <a:defRPr sz="1200">
                <a:latin typeface="汉仪旗黑-50S" panose="00020600040101010101" pitchFamily="18" charset="-122"/>
                <a:ea typeface="汉仪旗黑-50S" panose="00020600040101010101" pitchFamily="18" charset="-122"/>
              </a:defRPr>
            </a:lvl2pPr>
            <a:lvl3pPr>
              <a:defRPr sz="1200">
                <a:latin typeface="汉仪旗黑-50S" panose="00020600040101010101" pitchFamily="18" charset="-122"/>
                <a:ea typeface="汉仪旗黑-50S" panose="00020600040101010101" pitchFamily="18" charset="-122"/>
              </a:defRPr>
            </a:lvl3pPr>
            <a:lvl4pPr>
              <a:defRPr sz="1200">
                <a:latin typeface="汉仪旗黑-50S" panose="00020600040101010101" pitchFamily="18" charset="-122"/>
                <a:ea typeface="汉仪旗黑-50S" panose="00020600040101010101" pitchFamily="18" charset="-122"/>
              </a:defRPr>
            </a:lvl4pPr>
            <a:lvl5pPr>
              <a:defRPr sz="1200">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195986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746E89-5AB5-0C4D-0995-9DA4F87ED9E8}"/>
              </a:ext>
            </a:extLst>
          </p:cNvPr>
          <p:cNvSpPr>
            <a:spLocks noGrp="1"/>
          </p:cNvSpPr>
          <p:nvPr>
            <p:ph type="title"/>
          </p:nvPr>
        </p:nvSpPr>
        <p:spPr>
          <a:xfrm>
            <a:off x="355601" y="578488"/>
            <a:ext cx="1150112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r>
              <a:rPr lang="en-US" dirty="0"/>
              <a:t>Click to edit Master title style</a:t>
            </a:r>
            <a:endParaRPr lang="en-CN" dirty="0"/>
          </a:p>
        </p:txBody>
      </p:sp>
      <p:sp>
        <p:nvSpPr>
          <p:cNvPr id="12" name="文本占位符 11">
            <a:extLst>
              <a:ext uri="{FF2B5EF4-FFF2-40B4-BE49-F238E27FC236}">
                <a16:creationId xmlns:a16="http://schemas.microsoft.com/office/drawing/2014/main" id="{FC5FDF52-51FB-4772-7AF9-6716749C31BF}"/>
              </a:ext>
            </a:extLst>
          </p:cNvPr>
          <p:cNvSpPr>
            <a:spLocks noGrp="1"/>
          </p:cNvSpPr>
          <p:nvPr>
            <p:ph type="body" sz="quarter" idx="11" hasCustomPrompt="1"/>
          </p:nvPr>
        </p:nvSpPr>
        <p:spPr>
          <a:xfrm>
            <a:off x="908844" y="2401342"/>
            <a:ext cx="4786313" cy="270740"/>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2" name="文本占位符 11">
            <a:extLst>
              <a:ext uri="{FF2B5EF4-FFF2-40B4-BE49-F238E27FC236}">
                <a16:creationId xmlns:a16="http://schemas.microsoft.com/office/drawing/2014/main" id="{E2F48A57-6882-C4FC-B9FA-BDB60349B56E}"/>
              </a:ext>
            </a:extLst>
          </p:cNvPr>
          <p:cNvSpPr>
            <a:spLocks noGrp="1"/>
          </p:cNvSpPr>
          <p:nvPr>
            <p:ph type="body" sz="quarter" idx="12" hasCustomPrompt="1"/>
          </p:nvPr>
        </p:nvSpPr>
        <p:spPr>
          <a:xfrm>
            <a:off x="6862603" y="2401342"/>
            <a:ext cx="4786313" cy="270740"/>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4" name="内容占位符 3">
            <a:extLst>
              <a:ext uri="{FF2B5EF4-FFF2-40B4-BE49-F238E27FC236}">
                <a16:creationId xmlns:a16="http://schemas.microsoft.com/office/drawing/2014/main" id="{83926858-F81E-5B95-7D61-41FB8A6F2F1A}"/>
              </a:ext>
            </a:extLst>
          </p:cNvPr>
          <p:cNvSpPr>
            <a:spLocks noGrp="1"/>
          </p:cNvSpPr>
          <p:nvPr>
            <p:ph sz="quarter" idx="13"/>
          </p:nvPr>
        </p:nvSpPr>
        <p:spPr>
          <a:xfrm>
            <a:off x="6381116" y="2999293"/>
            <a:ext cx="5322888" cy="3304224"/>
          </a:xfrm>
          <a:prstGeom prst="rect">
            <a:avLst/>
          </a:prstGeom>
        </p:spPr>
        <p:txBody>
          <a:bodyPr/>
          <a:lstStyle>
            <a:lvl1pPr>
              <a:defRPr sz="1198">
                <a:latin typeface="汉仪旗黑-50S" panose="00020600040101010101" pitchFamily="18" charset="-122"/>
                <a:ea typeface="汉仪旗黑-50S" panose="00020600040101010101" pitchFamily="18" charset="-122"/>
              </a:defRPr>
            </a:lvl1pPr>
            <a:lvl2pPr>
              <a:defRPr sz="1198">
                <a:latin typeface="汉仪旗黑-50S" panose="00020600040101010101" pitchFamily="18" charset="-122"/>
                <a:ea typeface="汉仪旗黑-50S" panose="00020600040101010101" pitchFamily="18" charset="-122"/>
              </a:defRPr>
            </a:lvl2pPr>
            <a:lvl3pPr>
              <a:defRPr sz="1198">
                <a:latin typeface="汉仪旗黑-50S" panose="00020600040101010101" pitchFamily="18" charset="-122"/>
                <a:ea typeface="汉仪旗黑-50S" panose="00020600040101010101" pitchFamily="18" charset="-122"/>
              </a:defRPr>
            </a:lvl3pPr>
            <a:lvl4pPr>
              <a:defRPr sz="1198">
                <a:latin typeface="汉仪旗黑-50S" panose="00020600040101010101" pitchFamily="18" charset="-122"/>
                <a:ea typeface="汉仪旗黑-50S" panose="00020600040101010101" pitchFamily="18" charset="-122"/>
              </a:defRPr>
            </a:lvl4pPr>
            <a:lvl5pPr>
              <a:defRPr sz="1198">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 name="内容占位符 3">
            <a:extLst>
              <a:ext uri="{FF2B5EF4-FFF2-40B4-BE49-F238E27FC236}">
                <a16:creationId xmlns:a16="http://schemas.microsoft.com/office/drawing/2014/main" id="{6B991C38-4CA4-0082-B918-256206EFAFA9}"/>
              </a:ext>
            </a:extLst>
          </p:cNvPr>
          <p:cNvSpPr>
            <a:spLocks noGrp="1"/>
          </p:cNvSpPr>
          <p:nvPr>
            <p:ph sz="quarter" idx="14"/>
          </p:nvPr>
        </p:nvSpPr>
        <p:spPr>
          <a:xfrm>
            <a:off x="752476" y="2975926"/>
            <a:ext cx="5110163" cy="3304224"/>
          </a:xfrm>
          <a:prstGeom prst="rect">
            <a:avLst/>
          </a:prstGeom>
        </p:spPr>
        <p:txBody>
          <a:bodyPr/>
          <a:lstStyle>
            <a:lvl1pPr>
              <a:defRPr sz="1198">
                <a:latin typeface="汉仪旗黑-50S" panose="00020600040101010101" pitchFamily="18" charset="-122"/>
                <a:ea typeface="汉仪旗黑-50S" panose="00020600040101010101" pitchFamily="18" charset="-122"/>
              </a:defRPr>
            </a:lvl1pPr>
            <a:lvl2pPr>
              <a:defRPr sz="1198">
                <a:latin typeface="汉仪旗黑-50S" panose="00020600040101010101" pitchFamily="18" charset="-122"/>
                <a:ea typeface="汉仪旗黑-50S" panose="00020600040101010101" pitchFamily="18" charset="-122"/>
              </a:defRPr>
            </a:lvl2pPr>
            <a:lvl3pPr>
              <a:defRPr sz="1198">
                <a:latin typeface="汉仪旗黑-50S" panose="00020600040101010101" pitchFamily="18" charset="-122"/>
                <a:ea typeface="汉仪旗黑-50S" panose="00020600040101010101" pitchFamily="18" charset="-122"/>
              </a:defRPr>
            </a:lvl3pPr>
            <a:lvl4pPr>
              <a:defRPr sz="1198">
                <a:latin typeface="汉仪旗黑-50S" panose="00020600040101010101" pitchFamily="18" charset="-122"/>
                <a:ea typeface="汉仪旗黑-50S" panose="00020600040101010101" pitchFamily="18" charset="-122"/>
              </a:defRPr>
            </a:lvl4pPr>
            <a:lvl5pPr>
              <a:defRPr sz="1198">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563987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0ABC59-7F07-8C83-C819-E881B7C4D926}"/>
              </a:ext>
            </a:extLst>
          </p:cNvPr>
          <p:cNvSpPr txBox="1"/>
          <p:nvPr userDrawn="1"/>
        </p:nvSpPr>
        <p:spPr>
          <a:xfrm>
            <a:off x="1428750" y="6505575"/>
            <a:ext cx="0" cy="0"/>
          </a:xfrm>
          <a:prstGeom prst="rect">
            <a:avLst/>
          </a:prstGeom>
          <a:noFill/>
        </p:spPr>
        <p:txBody>
          <a:bodyPr wrap="none" lIns="0" tIns="0" rIns="0" bIns="0" rtlCol="0">
            <a:noAutofit/>
          </a:bodyPr>
          <a:lstStyle/>
          <a:p>
            <a:pPr algn="l"/>
            <a:endParaRPr lang="en-CN" sz="1597" dirty="0" err="1"/>
          </a:p>
        </p:txBody>
      </p:sp>
      <p:sp>
        <p:nvSpPr>
          <p:cNvPr id="3" name="TextBox 2">
            <a:extLst>
              <a:ext uri="{FF2B5EF4-FFF2-40B4-BE49-F238E27FC236}">
                <a16:creationId xmlns:a16="http://schemas.microsoft.com/office/drawing/2014/main" id="{D34526C8-E117-B98B-09AD-0E7DEA5B632B}"/>
              </a:ext>
            </a:extLst>
          </p:cNvPr>
          <p:cNvSpPr txBox="1"/>
          <p:nvPr userDrawn="1"/>
        </p:nvSpPr>
        <p:spPr>
          <a:xfrm>
            <a:off x="2743200" y="6467475"/>
            <a:ext cx="0" cy="0"/>
          </a:xfrm>
          <a:prstGeom prst="rect">
            <a:avLst/>
          </a:prstGeom>
          <a:noFill/>
        </p:spPr>
        <p:txBody>
          <a:bodyPr wrap="none" lIns="0" tIns="0" rIns="0" bIns="0" rtlCol="0">
            <a:noAutofit/>
          </a:bodyPr>
          <a:lstStyle/>
          <a:p>
            <a:pPr algn="l"/>
            <a:endParaRPr lang="en-CN" sz="1597" dirty="0" err="1"/>
          </a:p>
        </p:txBody>
      </p:sp>
    </p:spTree>
    <p:extLst>
      <p:ext uri="{BB962C8B-B14F-4D97-AF65-F5344CB8AC3E}">
        <p14:creationId xmlns:p14="http://schemas.microsoft.com/office/powerpoint/2010/main" val="3789344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33376" y="397249"/>
            <a:ext cx="10905239" cy="444500"/>
          </a:xfrm>
          <a:prstGeom prst="rect">
            <a:avLst/>
          </a:prstGeom>
        </p:spPr>
        <p:txBody>
          <a:bodyPr lIns="0" tIns="0" rIns="0" bIns="0">
            <a:normAutofit/>
          </a:bodyPr>
          <a:lstStyle>
            <a:lvl1pPr marL="0" indent="0">
              <a:buNone/>
              <a:defRPr sz="1997">
                <a:solidFill>
                  <a:schemeClr val="bg1"/>
                </a:solidFill>
                <a:latin typeface="Lato" panose="020F0502020204030203" pitchFamily="34" charset="0"/>
              </a:defRPr>
            </a:lvl1pPr>
          </a:lstStyle>
          <a:p>
            <a:pPr lvl="0"/>
            <a:endParaRPr lang="id-ID" dirty="0"/>
          </a:p>
        </p:txBody>
      </p:sp>
      <p:sp>
        <p:nvSpPr>
          <p:cNvPr id="6" name="Slide Number Placeholder 5"/>
          <p:cNvSpPr>
            <a:spLocks noGrp="1"/>
          </p:cNvSpPr>
          <p:nvPr>
            <p:ph type="sldNum" sz="quarter" idx="12"/>
          </p:nvPr>
        </p:nvSpPr>
        <p:spPr>
          <a:xfrm>
            <a:off x="11471564" y="327460"/>
            <a:ext cx="431078" cy="389083"/>
          </a:xfrm>
          <a:prstGeom prst="rect">
            <a:avLst/>
          </a:prstGeom>
        </p:spPr>
        <p:txBody>
          <a:bodyPr lIns="0" tIns="0" rIns="0" bIns="0"/>
          <a:lstStyle>
            <a:lvl1pPr algn="ctr">
              <a:defRPr sz="998">
                <a:solidFill>
                  <a:srgbClr val="F23B48"/>
                </a:solidFill>
                <a:latin typeface="Lato" panose="020F0502020204030203" pitchFamily="34" charset="0"/>
              </a:defRPr>
            </a:lvl1pPr>
          </a:lstStyle>
          <a:p>
            <a:fld id="{FCEE2C88-6C8F-484D-AF69-578F576B1F44}" type="slidenum">
              <a:rPr lang="en-US" smtClean="0"/>
              <a:pPr/>
              <a:t>‹#›</a:t>
            </a:fld>
            <a:endParaRPr lang="en-US" dirty="0"/>
          </a:p>
        </p:txBody>
      </p:sp>
      <p:sp>
        <p:nvSpPr>
          <p:cNvPr id="12" name="Text Placeholder 10"/>
          <p:cNvSpPr>
            <a:spLocks noGrp="1"/>
          </p:cNvSpPr>
          <p:nvPr>
            <p:ph type="body" sz="quarter" idx="14"/>
          </p:nvPr>
        </p:nvSpPr>
        <p:spPr>
          <a:xfrm>
            <a:off x="333376" y="790433"/>
            <a:ext cx="10905239" cy="280985"/>
          </a:xfrm>
          <a:prstGeom prst="rect">
            <a:avLst/>
          </a:prstGeom>
        </p:spPr>
        <p:txBody>
          <a:bodyPr lIns="0" tIns="0" rIns="0" bIns="0">
            <a:normAutofit/>
          </a:bodyPr>
          <a:lstStyle>
            <a:lvl1pPr marL="0" indent="0">
              <a:buNone/>
              <a:defRPr sz="998">
                <a:solidFill>
                  <a:schemeClr val="bg1"/>
                </a:solidFill>
                <a:latin typeface="汉仪旗黑-50S" panose="00020600040101010101" pitchFamily="18" charset="-122"/>
              </a:defRPr>
            </a:lvl1pPr>
          </a:lstStyle>
          <a:p>
            <a:pPr lvl="0"/>
            <a:endParaRPr lang="id-ID" dirty="0"/>
          </a:p>
        </p:txBody>
      </p:sp>
    </p:spTree>
    <p:extLst>
      <p:ext uri="{BB962C8B-B14F-4D97-AF65-F5344CB8AC3E}">
        <p14:creationId xmlns:p14="http://schemas.microsoft.com/office/powerpoint/2010/main" val="152823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2152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08F8C02E-0457-232C-E5E0-A32535B50F4F}"/>
              </a:ext>
            </a:extLst>
          </p:cNvPr>
          <p:cNvSpPr/>
          <p:nvPr userDrawn="1"/>
        </p:nvSpPr>
        <p:spPr>
          <a:xfrm>
            <a:off x="345440" y="2223987"/>
            <a:ext cx="11501120" cy="42516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8" name="Title 1">
            <a:extLst>
              <a:ext uri="{FF2B5EF4-FFF2-40B4-BE49-F238E27FC236}">
                <a16:creationId xmlns:a16="http://schemas.microsoft.com/office/drawing/2014/main" id="{45746E89-5AB5-0C4D-0995-9DA4F87ED9E8}"/>
              </a:ext>
            </a:extLst>
          </p:cNvPr>
          <p:cNvSpPr>
            <a:spLocks noGrp="1"/>
          </p:cNvSpPr>
          <p:nvPr>
            <p:ph type="title"/>
          </p:nvPr>
        </p:nvSpPr>
        <p:spPr>
          <a:xfrm>
            <a:off x="355600" y="578487"/>
            <a:ext cx="11501120" cy="904627"/>
          </a:xfrm>
          <a:prstGeom prst="rect">
            <a:avLst/>
          </a:prstGeom>
        </p:spPr>
        <p:txBody>
          <a:bodyPr/>
          <a:lstStyle>
            <a:lvl1pPr>
              <a:defRPr sz="2800" b="1" i="0">
                <a:latin typeface="汉仪旗黑-70S" panose="00020600040101010101" pitchFamily="18" charset="-122"/>
                <a:ea typeface="汉仪旗黑-70S" panose="00020600040101010101" pitchFamily="18" charset="-122"/>
              </a:defRPr>
            </a:lvl1pPr>
          </a:lstStyle>
          <a:p>
            <a:r>
              <a:rPr lang="en-US" dirty="0"/>
              <a:t>Click to edit Master title style</a:t>
            </a:r>
            <a:endParaRPr lang="en-CN" dirty="0"/>
          </a:p>
        </p:txBody>
      </p:sp>
      <p:sp>
        <p:nvSpPr>
          <p:cNvPr id="9" name="Content Placeholder 3">
            <a:extLst>
              <a:ext uri="{FF2B5EF4-FFF2-40B4-BE49-F238E27FC236}">
                <a16:creationId xmlns:a16="http://schemas.microsoft.com/office/drawing/2014/main" id="{EE78BCCC-0FED-19E2-70BF-E9C52B96D95A}"/>
              </a:ext>
            </a:extLst>
          </p:cNvPr>
          <p:cNvSpPr>
            <a:spLocks noGrp="1"/>
          </p:cNvSpPr>
          <p:nvPr>
            <p:ph sz="quarter" idx="10"/>
          </p:nvPr>
        </p:nvSpPr>
        <p:spPr>
          <a:xfrm>
            <a:off x="355600" y="1483114"/>
            <a:ext cx="11501120" cy="802037"/>
          </a:xfrm>
          <a:prstGeom prst="rect">
            <a:avLst/>
          </a:prstGeom>
        </p:spPr>
        <p:txBody>
          <a:bodyPr/>
          <a:lstStyle>
            <a:lvl1pPr marL="0" indent="0" algn="just">
              <a:buNone/>
              <a:defRPr sz="1200" b="0" i="0">
                <a:latin typeface="汉仪旗黑-50S" panose="00020600040101010101" pitchFamily="18" charset="-122"/>
                <a:ea typeface="汉仪旗黑-50S" panose="00020600040101010101" pitchFamily="18" charset="-122"/>
              </a:defRPr>
            </a:lvl1pPr>
            <a:lvl2pPr>
              <a:defRPr sz="900" b="0" i="0">
                <a:latin typeface="HYQIHEI-50S LIGHT" pitchFamily="18" charset="-122"/>
                <a:ea typeface="HYQIHEI-50S LIGHT" pitchFamily="18" charset="-122"/>
              </a:defRPr>
            </a:lvl2pPr>
            <a:lvl3pPr>
              <a:defRPr sz="900" b="0" i="0">
                <a:latin typeface="HYQIHEI-50S LIGHT" pitchFamily="18" charset="-122"/>
                <a:ea typeface="HYQIHEI-50S LIGHT" pitchFamily="18" charset="-122"/>
              </a:defRPr>
            </a:lvl3pPr>
            <a:lvl4pPr>
              <a:defRPr sz="900" b="0" i="0">
                <a:latin typeface="HYQIHEI-50S LIGHT" pitchFamily="18" charset="-122"/>
                <a:ea typeface="HYQIHEI-50S LIGHT" pitchFamily="18" charset="-122"/>
              </a:defRPr>
            </a:lvl4pPr>
            <a:lvl5pPr>
              <a:defRPr sz="900" b="0" i="0">
                <a:latin typeface="HYQIHEI-50S LIGHT" pitchFamily="18" charset="-122"/>
                <a:ea typeface="HYQIHEI-50S LIGHT" pitchFamily="18" charset="-122"/>
              </a:defRPr>
            </a:lvl5pPr>
          </a:lstStyle>
          <a:p>
            <a:pPr lvl="0"/>
            <a:r>
              <a:rPr lang="en-US" dirty="0"/>
              <a:t>Click to edit Master text styles</a:t>
            </a:r>
          </a:p>
        </p:txBody>
      </p:sp>
      <p:sp>
        <p:nvSpPr>
          <p:cNvPr id="5" name="文本占位符 11">
            <a:extLst>
              <a:ext uri="{FF2B5EF4-FFF2-40B4-BE49-F238E27FC236}">
                <a16:creationId xmlns:a16="http://schemas.microsoft.com/office/drawing/2014/main" id="{58F7EAA6-DE09-1F0F-151A-6F327EDECC67}"/>
              </a:ext>
            </a:extLst>
          </p:cNvPr>
          <p:cNvSpPr>
            <a:spLocks noGrp="1"/>
          </p:cNvSpPr>
          <p:nvPr>
            <p:ph type="body" sz="quarter" idx="11" hasCustomPrompt="1"/>
          </p:nvPr>
        </p:nvSpPr>
        <p:spPr>
          <a:xfrm>
            <a:off x="3702843" y="2340381"/>
            <a:ext cx="4786313"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6" name="图表占位符 2">
            <a:extLst>
              <a:ext uri="{FF2B5EF4-FFF2-40B4-BE49-F238E27FC236}">
                <a16:creationId xmlns:a16="http://schemas.microsoft.com/office/drawing/2014/main" id="{F3467F74-8E2C-8E27-4924-B5A941D0DDAD}"/>
              </a:ext>
            </a:extLst>
          </p:cNvPr>
          <p:cNvSpPr>
            <a:spLocks noGrp="1"/>
          </p:cNvSpPr>
          <p:nvPr>
            <p:ph type="chart" sz="quarter" idx="12"/>
          </p:nvPr>
        </p:nvSpPr>
        <p:spPr>
          <a:xfrm>
            <a:off x="568959" y="2784475"/>
            <a:ext cx="11064241" cy="3495675"/>
          </a:xfrm>
          <a:prstGeom prst="rect">
            <a:avLst/>
          </a:prstGeom>
        </p:spPr>
        <p:txBody>
          <a:bodyPr/>
          <a:lstStyle/>
          <a:p>
            <a:endParaRPr lang="zh-CN" altLang="en-US" dirty="0"/>
          </a:p>
        </p:txBody>
      </p:sp>
    </p:spTree>
    <p:extLst>
      <p:ext uri="{BB962C8B-B14F-4D97-AF65-F5344CB8AC3E}">
        <p14:creationId xmlns:p14="http://schemas.microsoft.com/office/powerpoint/2010/main" val="1227711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C95C2-3DF8-01D4-BE50-5388F18B15D2}"/>
              </a:ext>
            </a:extLst>
          </p:cNvPr>
          <p:cNvSpPr>
            <a:spLocks noGrp="1"/>
          </p:cNvSpPr>
          <p:nvPr>
            <p:ph type="title"/>
          </p:nvPr>
        </p:nvSpPr>
        <p:spPr>
          <a:xfrm>
            <a:off x="355600" y="578485"/>
            <a:ext cx="11501120" cy="904627"/>
          </a:xfrm>
          <a:prstGeom prst="rect">
            <a:avLst/>
          </a:prstGeom>
        </p:spPr>
        <p:txBody>
          <a:bodyPr/>
          <a:lstStyle>
            <a:lvl1pPr>
              <a:defRPr sz="3200" b="0" i="0">
                <a:latin typeface="HYQIHEI-65S MEDIUM" pitchFamily="18" charset="-122"/>
                <a:ea typeface="HYQIHEI-65S MEDIUM" pitchFamily="18" charset="-122"/>
              </a:defRPr>
            </a:lvl1pPr>
          </a:lstStyle>
          <a:p>
            <a:r>
              <a:rPr lang="en-US" dirty="0"/>
              <a:t>Click to edit Master title style</a:t>
            </a:r>
            <a:endParaRPr lang="en-CN" dirty="0"/>
          </a:p>
        </p:txBody>
      </p:sp>
      <p:sp>
        <p:nvSpPr>
          <p:cNvPr id="4" name="Content Placeholder 3">
            <a:extLst>
              <a:ext uri="{FF2B5EF4-FFF2-40B4-BE49-F238E27FC236}">
                <a16:creationId xmlns:a16="http://schemas.microsoft.com/office/drawing/2014/main" id="{3538CB5D-A8AE-8998-B7AF-08ED1679F886}"/>
              </a:ext>
            </a:extLst>
          </p:cNvPr>
          <p:cNvSpPr>
            <a:spLocks noGrp="1"/>
          </p:cNvSpPr>
          <p:nvPr>
            <p:ph sz="quarter" idx="10"/>
          </p:nvPr>
        </p:nvSpPr>
        <p:spPr>
          <a:xfrm>
            <a:off x="355600" y="1272090"/>
            <a:ext cx="11501120" cy="802037"/>
          </a:xfrm>
          <a:prstGeom prst="rect">
            <a:avLst/>
          </a:prstGeom>
        </p:spPr>
        <p:txBody>
          <a:bodyPr/>
          <a:lstStyle>
            <a:lvl1pPr>
              <a:defRPr sz="1200" b="0" i="0">
                <a:latin typeface="HYQIHEI-50S LIGHT" pitchFamily="18" charset="-122"/>
                <a:ea typeface="HYQIHEI-50S LIGHT" pitchFamily="18" charset="-122"/>
              </a:defRPr>
            </a:lvl1pPr>
            <a:lvl2pPr>
              <a:defRPr sz="1200" b="0" i="0">
                <a:latin typeface="HYQIHEI-50S LIGHT" pitchFamily="18" charset="-122"/>
                <a:ea typeface="HYQIHEI-50S LIGHT" pitchFamily="18" charset="-122"/>
              </a:defRPr>
            </a:lvl2pPr>
            <a:lvl3pPr>
              <a:defRPr sz="1200" b="0" i="0">
                <a:latin typeface="HYQIHEI-50S LIGHT" pitchFamily="18" charset="-122"/>
                <a:ea typeface="HYQIHEI-50S LIGHT" pitchFamily="18" charset="-122"/>
              </a:defRPr>
            </a:lvl3pPr>
            <a:lvl4pPr>
              <a:defRPr sz="1200" b="0" i="0">
                <a:latin typeface="HYQIHEI-50S LIGHT" pitchFamily="18" charset="-122"/>
                <a:ea typeface="HYQIHEI-50S LIGHT" pitchFamily="18" charset="-122"/>
              </a:defRPr>
            </a:lvl4pPr>
            <a:lvl5pPr>
              <a:defRPr sz="1200" b="0" i="0">
                <a:latin typeface="HYQIHEI-50S LIGHT" pitchFamily="18" charset="-122"/>
                <a:ea typeface="HYQIHEI-50S LIGHT" pitchFamily="18" charset="-122"/>
              </a:defRPr>
            </a:lvl5pPr>
          </a:lstStyle>
          <a:p>
            <a:pPr lvl="0"/>
            <a:r>
              <a:rPr lang="en-US" dirty="0"/>
              <a:t>Click to edit Master text styles</a:t>
            </a:r>
          </a:p>
        </p:txBody>
      </p:sp>
    </p:spTree>
    <p:extLst>
      <p:ext uri="{BB962C8B-B14F-4D97-AF65-F5344CB8AC3E}">
        <p14:creationId xmlns:p14="http://schemas.microsoft.com/office/powerpoint/2010/main" val="2370149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1C43AE-DCD9-DA48-88BB-FE3AA281FCCD}" type="slidenum">
              <a:rPr lang="en-US" smtClean="0"/>
              <a:t>‹#›</a:t>
            </a:fld>
            <a:endParaRPr lang="en-US"/>
          </a:p>
        </p:txBody>
      </p:sp>
    </p:spTree>
    <p:extLst>
      <p:ext uri="{BB962C8B-B14F-4D97-AF65-F5344CB8AC3E}">
        <p14:creationId xmlns:p14="http://schemas.microsoft.com/office/powerpoint/2010/main" val="2737982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8" name="Title 1"/>
          <p:cNvSpPr>
            <a:spLocks noGrp="1"/>
          </p:cNvSpPr>
          <p:nvPr>
            <p:ph type="title"/>
          </p:nvPr>
        </p:nvSpPr>
        <p:spPr>
          <a:xfrm>
            <a:off x="355600" y="578487"/>
            <a:ext cx="11501120" cy="904627"/>
          </a:xfrm>
          <a:prstGeom prst="rect">
            <a:avLst/>
          </a:prstGeom>
        </p:spPr>
        <p:txBody>
          <a:bodyPr/>
          <a:lstStyle>
            <a:lvl1pPr>
              <a:defRPr sz="3200" b="1" i="0">
                <a:latin typeface="汉仪旗黑-70S" panose="00020600040101010101" pitchFamily="18" charset="-122"/>
                <a:ea typeface="汉仪旗黑-70S" panose="00020600040101010101" pitchFamily="18" charset="-122"/>
              </a:defRPr>
            </a:lvl1pPr>
          </a:lstStyle>
          <a:p>
            <a:r>
              <a:rPr lang="en-US" dirty="0"/>
              <a:t>Click to edit Master title style</a:t>
            </a:r>
          </a:p>
        </p:txBody>
      </p:sp>
      <p:sp>
        <p:nvSpPr>
          <p:cNvPr id="9" name="Content Placeholder 3"/>
          <p:cNvSpPr>
            <a:spLocks noGrp="1"/>
          </p:cNvSpPr>
          <p:nvPr>
            <p:ph sz="quarter" idx="10"/>
          </p:nvPr>
        </p:nvSpPr>
        <p:spPr>
          <a:xfrm>
            <a:off x="355600" y="1272092"/>
            <a:ext cx="11501120" cy="802037"/>
          </a:xfrm>
          <a:prstGeom prst="rect">
            <a:avLst/>
          </a:prstGeom>
        </p:spPr>
        <p:txBody>
          <a:bodyPr/>
          <a:lstStyle>
            <a:lvl1pPr marL="0" indent="0" algn="just">
              <a:buNone/>
              <a:defRPr sz="1200" b="0" i="0">
                <a:latin typeface="汉仪旗黑-50S" panose="00020600040101010101" pitchFamily="18" charset="-122"/>
                <a:ea typeface="汉仪旗黑-50S" panose="00020600040101010101" pitchFamily="18" charset="-122"/>
              </a:defRPr>
            </a:lvl1pPr>
            <a:lvl2pPr>
              <a:defRPr sz="900" b="0" i="0">
                <a:latin typeface="HYQIHEI-50S LIGHT" pitchFamily="18" charset="-122"/>
                <a:ea typeface="HYQIHEI-50S LIGHT" pitchFamily="18" charset="-122"/>
              </a:defRPr>
            </a:lvl2pPr>
            <a:lvl3pPr>
              <a:defRPr sz="900" b="0" i="0">
                <a:latin typeface="HYQIHEI-50S LIGHT" pitchFamily="18" charset="-122"/>
                <a:ea typeface="HYQIHEI-50S LIGHT" pitchFamily="18" charset="-122"/>
              </a:defRPr>
            </a:lvl3pPr>
            <a:lvl4pPr>
              <a:defRPr sz="900" b="0" i="0">
                <a:latin typeface="HYQIHEI-50S LIGHT" pitchFamily="18" charset="-122"/>
                <a:ea typeface="HYQIHEI-50S LIGHT" pitchFamily="18" charset="-122"/>
              </a:defRPr>
            </a:lvl4pPr>
            <a:lvl5pPr>
              <a:defRPr sz="900" b="0" i="0">
                <a:latin typeface="HYQIHEI-50S LIGHT" pitchFamily="18" charset="-122"/>
                <a:ea typeface="HYQIHEI-50S LIGHT" pitchFamily="18" charset="-122"/>
              </a:defRPr>
            </a:lvl5pPr>
          </a:lstStyle>
          <a:p>
            <a:pPr lvl="0"/>
            <a:r>
              <a:rPr lang="en-US" dirty="0"/>
              <a:t>Click to edit Master text styles</a:t>
            </a:r>
          </a:p>
        </p:txBody>
      </p:sp>
      <p:sp>
        <p:nvSpPr>
          <p:cNvPr id="12" name="文本占位符 11"/>
          <p:cNvSpPr>
            <a:spLocks noGrp="1"/>
          </p:cNvSpPr>
          <p:nvPr>
            <p:ph type="body" sz="quarter" idx="11" hasCustomPrompt="1"/>
          </p:nvPr>
        </p:nvSpPr>
        <p:spPr>
          <a:xfrm>
            <a:off x="908843" y="2401341"/>
            <a:ext cx="4786313"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2" name="文本占位符 11"/>
          <p:cNvSpPr>
            <a:spLocks noGrp="1"/>
          </p:cNvSpPr>
          <p:nvPr>
            <p:ph type="body" sz="quarter" idx="12" hasCustomPrompt="1"/>
          </p:nvPr>
        </p:nvSpPr>
        <p:spPr>
          <a:xfrm>
            <a:off x="6862603" y="2401341"/>
            <a:ext cx="4786313"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4" name="内容占位符 3"/>
          <p:cNvSpPr>
            <a:spLocks noGrp="1"/>
          </p:cNvSpPr>
          <p:nvPr>
            <p:ph sz="quarter" idx="13"/>
          </p:nvPr>
        </p:nvSpPr>
        <p:spPr>
          <a:xfrm>
            <a:off x="6381115" y="2999293"/>
            <a:ext cx="5322888" cy="3304224"/>
          </a:xfrm>
          <a:prstGeom prst="rect">
            <a:avLst/>
          </a:prstGeom>
        </p:spPr>
        <p:txBody>
          <a:bodyPr/>
          <a:lstStyle>
            <a:lvl1pPr>
              <a:defRPr sz="1200">
                <a:latin typeface="汉仪旗黑-50S" panose="00020600040101010101" pitchFamily="18" charset="-122"/>
                <a:ea typeface="汉仪旗黑-50S" panose="00020600040101010101" pitchFamily="18" charset="-122"/>
              </a:defRPr>
            </a:lvl1pPr>
            <a:lvl2pPr>
              <a:defRPr sz="1200">
                <a:latin typeface="汉仪旗黑-50S" panose="00020600040101010101" pitchFamily="18" charset="-122"/>
                <a:ea typeface="汉仪旗黑-50S" panose="00020600040101010101" pitchFamily="18" charset="-122"/>
              </a:defRPr>
            </a:lvl2pPr>
            <a:lvl3pPr>
              <a:defRPr sz="1200">
                <a:latin typeface="汉仪旗黑-50S" panose="00020600040101010101" pitchFamily="18" charset="-122"/>
                <a:ea typeface="汉仪旗黑-50S" panose="00020600040101010101" pitchFamily="18" charset="-122"/>
              </a:defRPr>
            </a:lvl3pPr>
            <a:lvl4pPr>
              <a:defRPr sz="1200">
                <a:latin typeface="汉仪旗黑-50S" panose="00020600040101010101" pitchFamily="18" charset="-122"/>
                <a:ea typeface="汉仪旗黑-50S" panose="00020600040101010101" pitchFamily="18" charset="-122"/>
              </a:defRPr>
            </a:lvl4pPr>
            <a:lvl5pPr>
              <a:defRPr sz="1200">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 name="内容占位符 3"/>
          <p:cNvSpPr>
            <a:spLocks noGrp="1"/>
          </p:cNvSpPr>
          <p:nvPr>
            <p:ph sz="quarter" idx="14"/>
          </p:nvPr>
        </p:nvSpPr>
        <p:spPr>
          <a:xfrm>
            <a:off x="752475" y="2975926"/>
            <a:ext cx="5110163" cy="3304224"/>
          </a:xfrm>
          <a:prstGeom prst="rect">
            <a:avLst/>
          </a:prstGeom>
        </p:spPr>
        <p:txBody>
          <a:bodyPr/>
          <a:lstStyle>
            <a:lvl1pPr>
              <a:defRPr sz="1200">
                <a:latin typeface="汉仪旗黑-50S" panose="00020600040101010101" pitchFamily="18" charset="-122"/>
                <a:ea typeface="汉仪旗黑-50S" panose="00020600040101010101" pitchFamily="18" charset="-122"/>
              </a:defRPr>
            </a:lvl1pPr>
            <a:lvl2pPr>
              <a:defRPr sz="1200">
                <a:latin typeface="汉仪旗黑-50S" panose="00020600040101010101" pitchFamily="18" charset="-122"/>
                <a:ea typeface="汉仪旗黑-50S" panose="00020600040101010101" pitchFamily="18" charset="-122"/>
              </a:defRPr>
            </a:lvl2pPr>
            <a:lvl3pPr>
              <a:defRPr sz="1200">
                <a:latin typeface="汉仪旗黑-50S" panose="00020600040101010101" pitchFamily="18" charset="-122"/>
                <a:ea typeface="汉仪旗黑-50S" panose="00020600040101010101" pitchFamily="18" charset="-122"/>
              </a:defRPr>
            </a:lvl3pPr>
            <a:lvl4pPr>
              <a:defRPr sz="1200">
                <a:latin typeface="汉仪旗黑-50S" panose="00020600040101010101" pitchFamily="18" charset="-122"/>
                <a:ea typeface="汉仪旗黑-50S" panose="00020600040101010101" pitchFamily="18" charset="-122"/>
              </a:defRPr>
            </a:lvl4pPr>
            <a:lvl5pPr>
              <a:defRPr sz="1200">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3311330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746E89-5AB5-0C4D-0995-9DA4F87ED9E8}"/>
              </a:ext>
            </a:extLst>
          </p:cNvPr>
          <p:cNvSpPr>
            <a:spLocks noGrp="1"/>
          </p:cNvSpPr>
          <p:nvPr>
            <p:ph type="title"/>
          </p:nvPr>
        </p:nvSpPr>
        <p:spPr>
          <a:xfrm>
            <a:off x="355601" y="578488"/>
            <a:ext cx="1150112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r>
              <a:rPr lang="en-US" dirty="0"/>
              <a:t>Click to edit Master title style</a:t>
            </a:r>
            <a:endParaRPr lang="en-CN" dirty="0"/>
          </a:p>
        </p:txBody>
      </p:sp>
      <p:sp>
        <p:nvSpPr>
          <p:cNvPr id="12" name="文本占位符 11">
            <a:extLst>
              <a:ext uri="{FF2B5EF4-FFF2-40B4-BE49-F238E27FC236}">
                <a16:creationId xmlns:a16="http://schemas.microsoft.com/office/drawing/2014/main" id="{FC5FDF52-51FB-4772-7AF9-6716749C31BF}"/>
              </a:ext>
            </a:extLst>
          </p:cNvPr>
          <p:cNvSpPr>
            <a:spLocks noGrp="1"/>
          </p:cNvSpPr>
          <p:nvPr>
            <p:ph type="body" sz="quarter" idx="11" hasCustomPrompt="1"/>
          </p:nvPr>
        </p:nvSpPr>
        <p:spPr>
          <a:xfrm>
            <a:off x="908844" y="2401342"/>
            <a:ext cx="4786313" cy="270740"/>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2" name="文本占位符 11">
            <a:extLst>
              <a:ext uri="{FF2B5EF4-FFF2-40B4-BE49-F238E27FC236}">
                <a16:creationId xmlns:a16="http://schemas.microsoft.com/office/drawing/2014/main" id="{E2F48A57-6882-C4FC-B9FA-BDB60349B56E}"/>
              </a:ext>
            </a:extLst>
          </p:cNvPr>
          <p:cNvSpPr>
            <a:spLocks noGrp="1"/>
          </p:cNvSpPr>
          <p:nvPr>
            <p:ph type="body" sz="quarter" idx="12" hasCustomPrompt="1"/>
          </p:nvPr>
        </p:nvSpPr>
        <p:spPr>
          <a:xfrm>
            <a:off x="6862603" y="2401342"/>
            <a:ext cx="4786313" cy="270740"/>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4" name="内容占位符 3">
            <a:extLst>
              <a:ext uri="{FF2B5EF4-FFF2-40B4-BE49-F238E27FC236}">
                <a16:creationId xmlns:a16="http://schemas.microsoft.com/office/drawing/2014/main" id="{83926858-F81E-5B95-7D61-41FB8A6F2F1A}"/>
              </a:ext>
            </a:extLst>
          </p:cNvPr>
          <p:cNvSpPr>
            <a:spLocks noGrp="1"/>
          </p:cNvSpPr>
          <p:nvPr>
            <p:ph sz="quarter" idx="13"/>
          </p:nvPr>
        </p:nvSpPr>
        <p:spPr>
          <a:xfrm>
            <a:off x="6381116" y="2999293"/>
            <a:ext cx="5322888" cy="3304224"/>
          </a:xfrm>
          <a:prstGeom prst="rect">
            <a:avLst/>
          </a:prstGeom>
        </p:spPr>
        <p:txBody>
          <a:bodyPr/>
          <a:lstStyle>
            <a:lvl1pPr>
              <a:defRPr sz="1198">
                <a:latin typeface="汉仪旗黑-50S" panose="00020600040101010101" pitchFamily="18" charset="-122"/>
                <a:ea typeface="汉仪旗黑-50S" panose="00020600040101010101" pitchFamily="18" charset="-122"/>
              </a:defRPr>
            </a:lvl1pPr>
            <a:lvl2pPr>
              <a:defRPr sz="1198">
                <a:latin typeface="汉仪旗黑-50S" panose="00020600040101010101" pitchFamily="18" charset="-122"/>
                <a:ea typeface="汉仪旗黑-50S" panose="00020600040101010101" pitchFamily="18" charset="-122"/>
              </a:defRPr>
            </a:lvl2pPr>
            <a:lvl3pPr>
              <a:defRPr sz="1198">
                <a:latin typeface="汉仪旗黑-50S" panose="00020600040101010101" pitchFamily="18" charset="-122"/>
                <a:ea typeface="汉仪旗黑-50S" panose="00020600040101010101" pitchFamily="18" charset="-122"/>
              </a:defRPr>
            </a:lvl3pPr>
            <a:lvl4pPr>
              <a:defRPr sz="1198">
                <a:latin typeface="汉仪旗黑-50S" panose="00020600040101010101" pitchFamily="18" charset="-122"/>
                <a:ea typeface="汉仪旗黑-50S" panose="00020600040101010101" pitchFamily="18" charset="-122"/>
              </a:defRPr>
            </a:lvl4pPr>
            <a:lvl5pPr>
              <a:defRPr sz="1198">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 name="内容占位符 3">
            <a:extLst>
              <a:ext uri="{FF2B5EF4-FFF2-40B4-BE49-F238E27FC236}">
                <a16:creationId xmlns:a16="http://schemas.microsoft.com/office/drawing/2014/main" id="{6B991C38-4CA4-0082-B918-256206EFAFA9}"/>
              </a:ext>
            </a:extLst>
          </p:cNvPr>
          <p:cNvSpPr>
            <a:spLocks noGrp="1"/>
          </p:cNvSpPr>
          <p:nvPr>
            <p:ph sz="quarter" idx="14"/>
          </p:nvPr>
        </p:nvSpPr>
        <p:spPr>
          <a:xfrm>
            <a:off x="752476" y="2975926"/>
            <a:ext cx="5110163" cy="3304224"/>
          </a:xfrm>
          <a:prstGeom prst="rect">
            <a:avLst/>
          </a:prstGeom>
        </p:spPr>
        <p:txBody>
          <a:bodyPr/>
          <a:lstStyle>
            <a:lvl1pPr>
              <a:defRPr sz="1198">
                <a:latin typeface="汉仪旗黑-50S" panose="00020600040101010101" pitchFamily="18" charset="-122"/>
                <a:ea typeface="汉仪旗黑-50S" panose="00020600040101010101" pitchFamily="18" charset="-122"/>
              </a:defRPr>
            </a:lvl1pPr>
            <a:lvl2pPr>
              <a:defRPr sz="1198">
                <a:latin typeface="汉仪旗黑-50S" panose="00020600040101010101" pitchFamily="18" charset="-122"/>
                <a:ea typeface="汉仪旗黑-50S" panose="00020600040101010101" pitchFamily="18" charset="-122"/>
              </a:defRPr>
            </a:lvl2pPr>
            <a:lvl3pPr>
              <a:defRPr sz="1198">
                <a:latin typeface="汉仪旗黑-50S" panose="00020600040101010101" pitchFamily="18" charset="-122"/>
                <a:ea typeface="汉仪旗黑-50S" panose="00020600040101010101" pitchFamily="18" charset="-122"/>
              </a:defRPr>
            </a:lvl3pPr>
            <a:lvl4pPr>
              <a:defRPr sz="1198">
                <a:latin typeface="汉仪旗黑-50S" panose="00020600040101010101" pitchFamily="18" charset="-122"/>
                <a:ea typeface="汉仪旗黑-50S" panose="00020600040101010101" pitchFamily="18" charset="-122"/>
              </a:defRPr>
            </a:lvl4pPr>
            <a:lvl5pPr>
              <a:defRPr sz="1198">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2761139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E4C7FFFF-26F3-45C3-BC9B-67AA58F15072}"/>
              </a:ext>
            </a:extLst>
          </p:cNvPr>
          <p:cNvSpPr>
            <a:spLocks noGrp="1"/>
          </p:cNvSpPr>
          <p:nvPr>
            <p:ph type="body" sz="quarter" idx="13"/>
          </p:nvPr>
        </p:nvSpPr>
        <p:spPr>
          <a:xfrm>
            <a:off x="838201" y="1717856"/>
            <a:ext cx="11277600" cy="479399"/>
          </a:xfrm>
        </p:spPr>
        <p:txBody>
          <a:bodyPr/>
          <a:lstStyle>
            <a:lvl1pPr>
              <a:lnSpc>
                <a:spcPct val="90000"/>
              </a:lnSpc>
              <a:spcAft>
                <a:spcPts val="0"/>
              </a:spcAft>
              <a:defRPr sz="2396" b="0">
                <a:solidFill>
                  <a:schemeClr val="accent1"/>
                </a:solidFill>
              </a:defRPr>
            </a:lvl1pPr>
          </a:lstStyle>
          <a:p>
            <a:pPr lvl="0"/>
            <a:r>
              <a:rPr lang="en-US" dirty="0"/>
              <a:t>Click to edit Master text styles</a:t>
            </a:r>
          </a:p>
        </p:txBody>
      </p:sp>
      <p:sp>
        <p:nvSpPr>
          <p:cNvPr id="6" name="Date Placeholder 5">
            <a:extLst>
              <a:ext uri="{FF2B5EF4-FFF2-40B4-BE49-F238E27FC236}">
                <a16:creationId xmlns:a16="http://schemas.microsoft.com/office/drawing/2014/main" id="{66E22511-04D1-7E20-4258-3B87292E6652}"/>
              </a:ext>
            </a:extLst>
          </p:cNvPr>
          <p:cNvSpPr>
            <a:spLocks noGrp="1"/>
          </p:cNvSpPr>
          <p:nvPr>
            <p:ph type="dt" sz="half" idx="15"/>
          </p:nvPr>
        </p:nvSpPr>
        <p:spPr/>
        <p:txBody>
          <a:bodyPr/>
          <a:lstStyle/>
          <a:p>
            <a:r>
              <a:rPr lang="en-US" altLang="zh-CN" dirty="0"/>
              <a:t>Source: Mintel / Early Data</a:t>
            </a:r>
            <a:endParaRPr lang="zh-CN" altLang="en-US" dirty="0"/>
          </a:p>
        </p:txBody>
      </p:sp>
      <p:sp>
        <p:nvSpPr>
          <p:cNvPr id="9" name="Slide Number Placeholder 8">
            <a:extLst>
              <a:ext uri="{FF2B5EF4-FFF2-40B4-BE49-F238E27FC236}">
                <a16:creationId xmlns:a16="http://schemas.microsoft.com/office/drawing/2014/main" id="{74696ACA-E779-7356-35D9-D402C3FD72E5}"/>
              </a:ext>
            </a:extLst>
          </p:cNvPr>
          <p:cNvSpPr>
            <a:spLocks noGrp="1"/>
          </p:cNvSpPr>
          <p:nvPr>
            <p:ph type="sldNum" sz="quarter" idx="16"/>
          </p:nvPr>
        </p:nvSpPr>
        <p:spPr/>
        <p:txBody>
          <a:bodyPr/>
          <a:lstStyle/>
          <a:p>
            <a:fld id="{3C6DF47B-3BED-4C75-ACAB-4344E1B376FE}" type="slidenum">
              <a:rPr lang="en-US" smtClean="0"/>
              <a:pPr/>
              <a:t>‹#›</a:t>
            </a:fld>
            <a:endParaRPr lang="en-US" dirty="0"/>
          </a:p>
        </p:txBody>
      </p:sp>
      <p:sp>
        <p:nvSpPr>
          <p:cNvPr id="10" name="Title 9">
            <a:extLst>
              <a:ext uri="{FF2B5EF4-FFF2-40B4-BE49-F238E27FC236}">
                <a16:creationId xmlns:a16="http://schemas.microsoft.com/office/drawing/2014/main" id="{9FA351A6-8E06-C300-690D-E50EE3D0CE5C}"/>
              </a:ext>
            </a:extLst>
          </p:cNvPr>
          <p:cNvSpPr>
            <a:spLocks noGrp="1"/>
          </p:cNvSpPr>
          <p:nvPr>
            <p:ph type="title"/>
          </p:nvPr>
        </p:nvSpPr>
        <p:spPr/>
        <p:txBody>
          <a:bodyPr/>
          <a:lstStyle/>
          <a:p>
            <a:r>
              <a:rPr lang="en-US"/>
              <a:t>Click to edit Master title style</a:t>
            </a:r>
            <a:endParaRPr lang="en-CN"/>
          </a:p>
        </p:txBody>
      </p:sp>
      <p:sp>
        <p:nvSpPr>
          <p:cNvPr id="11" name="Date Placeholder 6">
            <a:extLst>
              <a:ext uri="{FF2B5EF4-FFF2-40B4-BE49-F238E27FC236}">
                <a16:creationId xmlns:a16="http://schemas.microsoft.com/office/drawing/2014/main" id="{57604A50-6A67-A07F-DA16-58D44C79D008}"/>
              </a:ext>
            </a:extLst>
          </p:cNvPr>
          <p:cNvSpPr txBox="1">
            <a:spLocks/>
          </p:cNvSpPr>
          <p:nvPr userDrawn="1"/>
        </p:nvSpPr>
        <p:spPr>
          <a:xfrm>
            <a:off x="990601" y="6508751"/>
            <a:ext cx="2743200" cy="365125"/>
          </a:xfrm>
          <a:prstGeom prst="rect">
            <a:avLst/>
          </a:prstGeom>
        </p:spPr>
        <p:txBody>
          <a:bodyPr vert="horz" lIns="91279" tIns="45640" rIns="91279" bIns="45640" rtlCol="0" anchor="ctr"/>
          <a:lstStyle>
            <a:defPPr>
              <a:defRPr lang="en-US"/>
            </a:defPPr>
            <a:lvl1pPr marL="0" algn="l" defTabSz="457200" rtl="0" eaLnBrk="1" latinLnBrk="0" hangingPunct="1">
              <a:defRPr sz="1200" b="0" i="0" kern="1200">
                <a:solidFill>
                  <a:schemeClr val="tx1">
                    <a:tint val="75000"/>
                  </a:schemeClr>
                </a:solidFill>
                <a:latin typeface="Arial" panose="020B0604020202020204" pitchFamily="34" charset="0"/>
                <a:ea typeface="Helvetica Neue Light" panose="02000403000000020004"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198" dirty="0"/>
          </a:p>
        </p:txBody>
      </p:sp>
    </p:spTree>
    <p:extLst>
      <p:ext uri="{BB962C8B-B14F-4D97-AF65-F5344CB8AC3E}">
        <p14:creationId xmlns:p14="http://schemas.microsoft.com/office/powerpoint/2010/main" val="2031453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0ABC59-7F07-8C83-C819-E881B7C4D926}"/>
              </a:ext>
            </a:extLst>
          </p:cNvPr>
          <p:cNvSpPr txBox="1"/>
          <p:nvPr userDrawn="1"/>
        </p:nvSpPr>
        <p:spPr>
          <a:xfrm>
            <a:off x="1428750" y="6505575"/>
            <a:ext cx="0" cy="0"/>
          </a:xfrm>
          <a:prstGeom prst="rect">
            <a:avLst/>
          </a:prstGeom>
          <a:noFill/>
        </p:spPr>
        <p:txBody>
          <a:bodyPr wrap="none" lIns="0" tIns="0" rIns="0" bIns="0" rtlCol="0">
            <a:noAutofit/>
          </a:bodyPr>
          <a:lstStyle/>
          <a:p>
            <a:pPr algn="l"/>
            <a:endParaRPr lang="en-CN" sz="1597" dirty="0" err="1"/>
          </a:p>
        </p:txBody>
      </p:sp>
      <p:sp>
        <p:nvSpPr>
          <p:cNvPr id="3" name="TextBox 2">
            <a:extLst>
              <a:ext uri="{FF2B5EF4-FFF2-40B4-BE49-F238E27FC236}">
                <a16:creationId xmlns:a16="http://schemas.microsoft.com/office/drawing/2014/main" id="{D34526C8-E117-B98B-09AD-0E7DEA5B632B}"/>
              </a:ext>
            </a:extLst>
          </p:cNvPr>
          <p:cNvSpPr txBox="1"/>
          <p:nvPr userDrawn="1"/>
        </p:nvSpPr>
        <p:spPr>
          <a:xfrm>
            <a:off x="2743200" y="6467475"/>
            <a:ext cx="0" cy="0"/>
          </a:xfrm>
          <a:prstGeom prst="rect">
            <a:avLst/>
          </a:prstGeom>
          <a:noFill/>
        </p:spPr>
        <p:txBody>
          <a:bodyPr wrap="none" lIns="0" tIns="0" rIns="0" bIns="0" rtlCol="0">
            <a:noAutofit/>
          </a:bodyPr>
          <a:lstStyle/>
          <a:p>
            <a:pPr algn="l"/>
            <a:endParaRPr lang="en-CN" sz="1597" dirty="0" err="1"/>
          </a:p>
        </p:txBody>
      </p:sp>
    </p:spTree>
    <p:extLst>
      <p:ext uri="{BB962C8B-B14F-4D97-AF65-F5344CB8AC3E}">
        <p14:creationId xmlns:p14="http://schemas.microsoft.com/office/powerpoint/2010/main" val="2114341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0ABC59-7F07-8C83-C819-E881B7C4D926}"/>
              </a:ext>
            </a:extLst>
          </p:cNvPr>
          <p:cNvSpPr txBox="1"/>
          <p:nvPr userDrawn="1"/>
        </p:nvSpPr>
        <p:spPr>
          <a:xfrm>
            <a:off x="1428750" y="6505575"/>
            <a:ext cx="0" cy="0"/>
          </a:xfrm>
          <a:prstGeom prst="rect">
            <a:avLst/>
          </a:prstGeom>
          <a:noFill/>
        </p:spPr>
        <p:txBody>
          <a:bodyPr wrap="none" lIns="0" tIns="0" rIns="0" bIns="0" rtlCol="0">
            <a:noAutofit/>
          </a:bodyPr>
          <a:lstStyle/>
          <a:p>
            <a:pPr algn="l"/>
            <a:endParaRPr lang="en-CN" sz="1597" dirty="0" err="1"/>
          </a:p>
        </p:txBody>
      </p:sp>
      <p:sp>
        <p:nvSpPr>
          <p:cNvPr id="3" name="TextBox 2">
            <a:extLst>
              <a:ext uri="{FF2B5EF4-FFF2-40B4-BE49-F238E27FC236}">
                <a16:creationId xmlns:a16="http://schemas.microsoft.com/office/drawing/2014/main" id="{D34526C8-E117-B98B-09AD-0E7DEA5B632B}"/>
              </a:ext>
            </a:extLst>
          </p:cNvPr>
          <p:cNvSpPr txBox="1"/>
          <p:nvPr userDrawn="1"/>
        </p:nvSpPr>
        <p:spPr>
          <a:xfrm>
            <a:off x="2743200" y="6467475"/>
            <a:ext cx="0" cy="0"/>
          </a:xfrm>
          <a:prstGeom prst="rect">
            <a:avLst/>
          </a:prstGeom>
          <a:noFill/>
        </p:spPr>
        <p:txBody>
          <a:bodyPr wrap="none" lIns="0" tIns="0" rIns="0" bIns="0" rtlCol="0">
            <a:noAutofit/>
          </a:bodyPr>
          <a:lstStyle/>
          <a:p>
            <a:pPr algn="l"/>
            <a:endParaRPr lang="en-CN" sz="1597" dirty="0" err="1"/>
          </a:p>
        </p:txBody>
      </p:sp>
    </p:spTree>
    <p:extLst>
      <p:ext uri="{BB962C8B-B14F-4D97-AF65-F5344CB8AC3E}">
        <p14:creationId xmlns:p14="http://schemas.microsoft.com/office/powerpoint/2010/main" val="2083852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182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C95C2-3DF8-01D4-BE50-5388F18B15D2}"/>
              </a:ext>
            </a:extLst>
          </p:cNvPr>
          <p:cNvSpPr>
            <a:spLocks noGrp="1"/>
          </p:cNvSpPr>
          <p:nvPr>
            <p:ph type="title"/>
          </p:nvPr>
        </p:nvSpPr>
        <p:spPr>
          <a:xfrm>
            <a:off x="355601" y="578486"/>
            <a:ext cx="11501120" cy="904627"/>
          </a:xfrm>
          <a:prstGeom prst="rect">
            <a:avLst/>
          </a:prstGeom>
        </p:spPr>
        <p:txBody>
          <a:bodyPr/>
          <a:lstStyle>
            <a:lvl1pPr>
              <a:defRPr sz="3195" b="0" i="0">
                <a:latin typeface="HYQIHEI-65S MEDIUM" pitchFamily="18" charset="-122"/>
                <a:ea typeface="HYQIHEI-65S MEDIUM" pitchFamily="18" charset="-122"/>
              </a:defRPr>
            </a:lvl1pPr>
          </a:lstStyle>
          <a:p>
            <a:r>
              <a:rPr lang="en-US" dirty="0"/>
              <a:t>Click to edit Master title style</a:t>
            </a:r>
            <a:endParaRPr lang="en-CN" dirty="0"/>
          </a:p>
        </p:txBody>
      </p:sp>
      <p:sp>
        <p:nvSpPr>
          <p:cNvPr id="4" name="Content Placeholder 3">
            <a:extLst>
              <a:ext uri="{FF2B5EF4-FFF2-40B4-BE49-F238E27FC236}">
                <a16:creationId xmlns:a16="http://schemas.microsoft.com/office/drawing/2014/main" id="{3538CB5D-A8AE-8998-B7AF-08ED1679F886}"/>
              </a:ext>
            </a:extLst>
          </p:cNvPr>
          <p:cNvSpPr>
            <a:spLocks noGrp="1"/>
          </p:cNvSpPr>
          <p:nvPr>
            <p:ph sz="quarter" idx="10"/>
          </p:nvPr>
        </p:nvSpPr>
        <p:spPr>
          <a:xfrm>
            <a:off x="355601" y="1272091"/>
            <a:ext cx="11501120" cy="802037"/>
          </a:xfrm>
          <a:prstGeom prst="rect">
            <a:avLst/>
          </a:prstGeom>
        </p:spPr>
        <p:txBody>
          <a:bodyPr/>
          <a:lstStyle>
            <a:lvl1pPr>
              <a:defRPr sz="1198" b="0" i="0">
                <a:latin typeface="HYQIHEI-50S LIGHT" pitchFamily="18" charset="-122"/>
                <a:ea typeface="HYQIHEI-50S LIGHT" pitchFamily="18" charset="-122"/>
              </a:defRPr>
            </a:lvl1pPr>
            <a:lvl2pPr>
              <a:defRPr sz="1198" b="0" i="0">
                <a:latin typeface="HYQIHEI-50S LIGHT" pitchFamily="18" charset="-122"/>
                <a:ea typeface="HYQIHEI-50S LIGHT" pitchFamily="18" charset="-122"/>
              </a:defRPr>
            </a:lvl2pPr>
            <a:lvl3pPr>
              <a:defRPr sz="1198" b="0" i="0">
                <a:latin typeface="HYQIHEI-50S LIGHT" pitchFamily="18" charset="-122"/>
                <a:ea typeface="HYQIHEI-50S LIGHT" pitchFamily="18" charset="-122"/>
              </a:defRPr>
            </a:lvl3pPr>
            <a:lvl4pPr>
              <a:defRPr sz="1198" b="0" i="0">
                <a:latin typeface="HYQIHEI-50S LIGHT" pitchFamily="18" charset="-122"/>
                <a:ea typeface="HYQIHEI-50S LIGHT" pitchFamily="18" charset="-122"/>
              </a:defRPr>
            </a:lvl4pPr>
            <a:lvl5pPr>
              <a:defRPr sz="1198" b="0" i="0">
                <a:latin typeface="HYQIHEI-50S LIGHT" pitchFamily="18" charset="-122"/>
                <a:ea typeface="HYQIHEI-50S LIGHT" pitchFamily="18" charset="-122"/>
              </a:defRPr>
            </a:lvl5pPr>
          </a:lstStyle>
          <a:p>
            <a:pPr lvl="0"/>
            <a:r>
              <a:rPr lang="en-US" dirty="0"/>
              <a:t>Click to edit Master text styles</a:t>
            </a:r>
          </a:p>
        </p:txBody>
      </p:sp>
      <p:sp>
        <p:nvSpPr>
          <p:cNvPr id="5" name="矩形 1">
            <a:extLst>
              <a:ext uri="{FF2B5EF4-FFF2-40B4-BE49-F238E27FC236}">
                <a16:creationId xmlns:a16="http://schemas.microsoft.com/office/drawing/2014/main" id="{7BAE6D8D-504E-5133-EFAB-18950BB063EE}"/>
              </a:ext>
            </a:extLst>
          </p:cNvPr>
          <p:cNvSpPr/>
          <p:nvPr userDrawn="1"/>
        </p:nvSpPr>
        <p:spPr>
          <a:xfrm>
            <a:off x="345440" y="2223988"/>
            <a:ext cx="11501120" cy="42516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44" rtl="0" eaLnBrk="1" fontAlgn="auto" latinLnBrk="0" hangingPunct="1">
              <a:lnSpc>
                <a:spcPct val="100000"/>
              </a:lnSpc>
              <a:spcBef>
                <a:spcPts val="0"/>
              </a:spcBef>
              <a:spcAft>
                <a:spcPts val="0"/>
              </a:spcAft>
              <a:buClrTx/>
              <a:buSzTx/>
              <a:buFontTx/>
              <a:buNone/>
              <a:tabLst/>
              <a:defRPr/>
            </a:pPr>
            <a:endParaRPr kumimoji="1" lang="zh-CN" altLang="en-US" sz="1792"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9419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5" name="矩形 1">
            <a:extLst>
              <a:ext uri="{FF2B5EF4-FFF2-40B4-BE49-F238E27FC236}">
                <a16:creationId xmlns:a16="http://schemas.microsoft.com/office/drawing/2014/main" id="{C8F1F5C6-2383-7FE5-499F-904B2F7B8C76}"/>
              </a:ext>
            </a:extLst>
          </p:cNvPr>
          <p:cNvSpPr/>
          <p:nvPr userDrawn="1"/>
        </p:nvSpPr>
        <p:spPr>
          <a:xfrm>
            <a:off x="345440" y="2223988"/>
            <a:ext cx="11501120" cy="42516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44" rtl="0" eaLnBrk="1" fontAlgn="auto" latinLnBrk="0" hangingPunct="1">
              <a:lnSpc>
                <a:spcPct val="100000"/>
              </a:lnSpc>
              <a:spcBef>
                <a:spcPts val="0"/>
              </a:spcBef>
              <a:spcAft>
                <a:spcPts val="0"/>
              </a:spcAft>
              <a:buClrTx/>
              <a:buSzTx/>
              <a:buFontTx/>
              <a:buNone/>
              <a:tabLst/>
              <a:defRPr/>
            </a:pPr>
            <a:endParaRPr kumimoji="1" lang="zh-CN" altLang="en-US" sz="1792"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8" name="Title 1">
            <a:extLst>
              <a:ext uri="{FF2B5EF4-FFF2-40B4-BE49-F238E27FC236}">
                <a16:creationId xmlns:a16="http://schemas.microsoft.com/office/drawing/2014/main" id="{45746E89-5AB5-0C4D-0995-9DA4F87ED9E8}"/>
              </a:ext>
            </a:extLst>
          </p:cNvPr>
          <p:cNvSpPr>
            <a:spLocks noGrp="1"/>
          </p:cNvSpPr>
          <p:nvPr>
            <p:ph type="title"/>
          </p:nvPr>
        </p:nvSpPr>
        <p:spPr>
          <a:xfrm>
            <a:off x="355601" y="578488"/>
            <a:ext cx="1150112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r>
              <a:rPr lang="en-US" dirty="0"/>
              <a:t>Click to edit Master title style</a:t>
            </a:r>
            <a:endParaRPr lang="en-CN" dirty="0"/>
          </a:p>
        </p:txBody>
      </p:sp>
      <p:sp>
        <p:nvSpPr>
          <p:cNvPr id="12" name="文本占位符 11">
            <a:extLst>
              <a:ext uri="{FF2B5EF4-FFF2-40B4-BE49-F238E27FC236}">
                <a16:creationId xmlns:a16="http://schemas.microsoft.com/office/drawing/2014/main" id="{FC5FDF52-51FB-4772-7AF9-6716749C31BF}"/>
              </a:ext>
            </a:extLst>
          </p:cNvPr>
          <p:cNvSpPr>
            <a:spLocks noGrp="1"/>
          </p:cNvSpPr>
          <p:nvPr>
            <p:ph type="body" sz="quarter" idx="11" hasCustomPrompt="1"/>
          </p:nvPr>
        </p:nvSpPr>
        <p:spPr>
          <a:xfrm>
            <a:off x="908844" y="2401342"/>
            <a:ext cx="4786313" cy="270740"/>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2" name="文本占位符 11">
            <a:extLst>
              <a:ext uri="{FF2B5EF4-FFF2-40B4-BE49-F238E27FC236}">
                <a16:creationId xmlns:a16="http://schemas.microsoft.com/office/drawing/2014/main" id="{E2F48A57-6882-C4FC-B9FA-BDB60349B56E}"/>
              </a:ext>
            </a:extLst>
          </p:cNvPr>
          <p:cNvSpPr>
            <a:spLocks noGrp="1"/>
          </p:cNvSpPr>
          <p:nvPr>
            <p:ph type="body" sz="quarter" idx="12" hasCustomPrompt="1"/>
          </p:nvPr>
        </p:nvSpPr>
        <p:spPr>
          <a:xfrm>
            <a:off x="6862603" y="2401342"/>
            <a:ext cx="4786313" cy="270740"/>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4" name="内容占位符 3">
            <a:extLst>
              <a:ext uri="{FF2B5EF4-FFF2-40B4-BE49-F238E27FC236}">
                <a16:creationId xmlns:a16="http://schemas.microsoft.com/office/drawing/2014/main" id="{83926858-F81E-5B95-7D61-41FB8A6F2F1A}"/>
              </a:ext>
            </a:extLst>
          </p:cNvPr>
          <p:cNvSpPr>
            <a:spLocks noGrp="1"/>
          </p:cNvSpPr>
          <p:nvPr>
            <p:ph sz="quarter" idx="13"/>
          </p:nvPr>
        </p:nvSpPr>
        <p:spPr>
          <a:xfrm>
            <a:off x="6381116" y="2999293"/>
            <a:ext cx="5322888" cy="3304224"/>
          </a:xfrm>
          <a:prstGeom prst="rect">
            <a:avLst/>
          </a:prstGeom>
        </p:spPr>
        <p:txBody>
          <a:bodyPr/>
          <a:lstStyle>
            <a:lvl1pPr>
              <a:defRPr sz="1198">
                <a:latin typeface="汉仪旗黑-50S" panose="00020600040101010101" pitchFamily="18" charset="-122"/>
                <a:ea typeface="汉仪旗黑-50S" panose="00020600040101010101" pitchFamily="18" charset="-122"/>
              </a:defRPr>
            </a:lvl1pPr>
            <a:lvl2pPr>
              <a:defRPr sz="1198">
                <a:latin typeface="汉仪旗黑-50S" panose="00020600040101010101" pitchFamily="18" charset="-122"/>
                <a:ea typeface="汉仪旗黑-50S" panose="00020600040101010101" pitchFamily="18" charset="-122"/>
              </a:defRPr>
            </a:lvl2pPr>
            <a:lvl3pPr>
              <a:defRPr sz="1198">
                <a:latin typeface="汉仪旗黑-50S" panose="00020600040101010101" pitchFamily="18" charset="-122"/>
                <a:ea typeface="汉仪旗黑-50S" panose="00020600040101010101" pitchFamily="18" charset="-122"/>
              </a:defRPr>
            </a:lvl3pPr>
            <a:lvl4pPr>
              <a:defRPr sz="1198">
                <a:latin typeface="汉仪旗黑-50S" panose="00020600040101010101" pitchFamily="18" charset="-122"/>
                <a:ea typeface="汉仪旗黑-50S" panose="00020600040101010101" pitchFamily="18" charset="-122"/>
              </a:defRPr>
            </a:lvl4pPr>
            <a:lvl5pPr>
              <a:defRPr sz="1198">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 name="内容占位符 3">
            <a:extLst>
              <a:ext uri="{FF2B5EF4-FFF2-40B4-BE49-F238E27FC236}">
                <a16:creationId xmlns:a16="http://schemas.microsoft.com/office/drawing/2014/main" id="{6B991C38-4CA4-0082-B918-256206EFAFA9}"/>
              </a:ext>
            </a:extLst>
          </p:cNvPr>
          <p:cNvSpPr>
            <a:spLocks noGrp="1"/>
          </p:cNvSpPr>
          <p:nvPr>
            <p:ph sz="quarter" idx="14"/>
          </p:nvPr>
        </p:nvSpPr>
        <p:spPr>
          <a:xfrm>
            <a:off x="752476" y="2975926"/>
            <a:ext cx="5110163" cy="3304224"/>
          </a:xfrm>
          <a:prstGeom prst="rect">
            <a:avLst/>
          </a:prstGeom>
        </p:spPr>
        <p:txBody>
          <a:bodyPr/>
          <a:lstStyle>
            <a:lvl1pPr>
              <a:defRPr sz="1198">
                <a:latin typeface="汉仪旗黑-50S" panose="00020600040101010101" pitchFamily="18" charset="-122"/>
                <a:ea typeface="汉仪旗黑-50S" panose="00020600040101010101" pitchFamily="18" charset="-122"/>
              </a:defRPr>
            </a:lvl1pPr>
            <a:lvl2pPr>
              <a:defRPr sz="1198">
                <a:latin typeface="汉仪旗黑-50S" panose="00020600040101010101" pitchFamily="18" charset="-122"/>
                <a:ea typeface="汉仪旗黑-50S" panose="00020600040101010101" pitchFamily="18" charset="-122"/>
              </a:defRPr>
            </a:lvl2pPr>
            <a:lvl3pPr>
              <a:defRPr sz="1198">
                <a:latin typeface="汉仪旗黑-50S" panose="00020600040101010101" pitchFamily="18" charset="-122"/>
                <a:ea typeface="汉仪旗黑-50S" panose="00020600040101010101" pitchFamily="18" charset="-122"/>
              </a:defRPr>
            </a:lvl3pPr>
            <a:lvl4pPr>
              <a:defRPr sz="1198">
                <a:latin typeface="汉仪旗黑-50S" panose="00020600040101010101" pitchFamily="18" charset="-122"/>
                <a:ea typeface="汉仪旗黑-50S" panose="00020600040101010101" pitchFamily="18" charset="-122"/>
              </a:defRPr>
            </a:lvl4pPr>
            <a:lvl5pPr>
              <a:defRPr sz="1198">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293577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11" name="Picture Placeholder 2"/>
          <p:cNvSpPr>
            <a:spLocks noGrp="1"/>
          </p:cNvSpPr>
          <p:nvPr>
            <p:ph type="pic" sz="quarter" idx="23"/>
          </p:nvPr>
        </p:nvSpPr>
        <p:spPr>
          <a:xfrm>
            <a:off x="0" y="1"/>
            <a:ext cx="12192000" cy="5367651"/>
          </a:xfrm>
        </p:spPr>
        <p:txBody>
          <a:bodyPr anchor="t"/>
          <a:lstStyle>
            <a:lvl1pPr marL="0" indent="0" algn="ctr">
              <a:buNone/>
              <a:defRPr/>
            </a:lvl1pPr>
          </a:lstStyle>
          <a:p>
            <a:endParaRPr lang="id-ID"/>
          </a:p>
        </p:txBody>
      </p:sp>
      <p:sp>
        <p:nvSpPr>
          <p:cNvPr id="13" name="Slide Number Placeholder 5"/>
          <p:cNvSpPr>
            <a:spLocks noGrp="1"/>
          </p:cNvSpPr>
          <p:nvPr>
            <p:ph type="sldNum" sz="quarter" idx="12"/>
          </p:nvPr>
        </p:nvSpPr>
        <p:spPr>
          <a:xfrm>
            <a:off x="11471564" y="327460"/>
            <a:ext cx="431078" cy="389083"/>
          </a:xfrm>
        </p:spPr>
        <p:txBody>
          <a:bodyPr lIns="0" tIns="0" rIns="0" bIns="0"/>
          <a:lstStyle>
            <a:lvl1pPr algn="ctr">
              <a:defRPr sz="998">
                <a:solidFill>
                  <a:schemeClr val="bg1"/>
                </a:solidFill>
                <a:latin typeface="Lato" panose="020F0502020204030203" pitchFamily="34" charset="0"/>
              </a:defRPr>
            </a:lvl1pPr>
          </a:lstStyle>
          <a:p>
            <a:fld id="{FCEE2C88-6C8F-484D-AF69-578F576B1F44}" type="slidenum">
              <a:rPr lang="en-US" smtClean="0"/>
              <a:pPr/>
              <a:t>‹#›</a:t>
            </a:fld>
            <a:endParaRPr lang="en-US" dirty="0"/>
          </a:p>
        </p:txBody>
      </p:sp>
      <p:sp>
        <p:nvSpPr>
          <p:cNvPr id="7" name="Text Placeholder 10"/>
          <p:cNvSpPr>
            <a:spLocks noGrp="1"/>
          </p:cNvSpPr>
          <p:nvPr>
            <p:ph type="body" sz="quarter" idx="14"/>
          </p:nvPr>
        </p:nvSpPr>
        <p:spPr>
          <a:xfrm>
            <a:off x="333376" y="790433"/>
            <a:ext cx="10905239" cy="280985"/>
          </a:xfrm>
        </p:spPr>
        <p:txBody>
          <a:bodyPr lIns="0" tIns="0" rIns="0" bIns="0">
            <a:normAutofit/>
          </a:bodyPr>
          <a:lstStyle>
            <a:lvl1pPr marL="0" indent="0">
              <a:buNone/>
              <a:defRPr sz="998">
                <a:solidFill>
                  <a:schemeClr val="bg1"/>
                </a:solidFill>
                <a:latin typeface="+mn-lt"/>
              </a:defRPr>
            </a:lvl1pPr>
          </a:lstStyle>
          <a:p>
            <a:pPr lvl="0"/>
            <a:endParaRPr lang="id-ID" dirty="0"/>
          </a:p>
        </p:txBody>
      </p:sp>
      <p:sp>
        <p:nvSpPr>
          <p:cNvPr id="12" name="Text Placeholder 10"/>
          <p:cNvSpPr>
            <a:spLocks noGrp="1"/>
          </p:cNvSpPr>
          <p:nvPr>
            <p:ph type="body" sz="quarter" idx="13"/>
          </p:nvPr>
        </p:nvSpPr>
        <p:spPr>
          <a:xfrm>
            <a:off x="333376" y="397249"/>
            <a:ext cx="10905239" cy="444500"/>
          </a:xfrm>
        </p:spPr>
        <p:txBody>
          <a:bodyPr lIns="0" tIns="0" rIns="0" bIns="0">
            <a:normAutofit/>
          </a:bodyPr>
          <a:lstStyle>
            <a:lvl1pPr marL="0" indent="0">
              <a:buNone/>
              <a:defRPr sz="1997">
                <a:solidFill>
                  <a:schemeClr val="bg1"/>
                </a:solidFill>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940294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576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extBox 1"/>
          <p:cNvSpPr txBox="1"/>
          <p:nvPr userDrawn="1"/>
        </p:nvSpPr>
        <p:spPr>
          <a:xfrm>
            <a:off x="1428750" y="6505575"/>
            <a:ext cx="0" cy="0"/>
          </a:xfrm>
          <a:prstGeom prst="rect">
            <a:avLst/>
          </a:prstGeom>
          <a:noFill/>
        </p:spPr>
        <p:txBody>
          <a:bodyPr wrap="none" lIns="0" tIns="0" rIns="0" bIns="0" rtlCol="0">
            <a:noAutofit/>
          </a:bodyPr>
          <a:lstStyle/>
          <a:p>
            <a:pPr algn="l"/>
            <a:endParaRPr lang="en-US" sz="1592" dirty="0" err="1">
              <a:latin typeface="汉仪旗黑-50S" panose="00020600040101010101" pitchFamily="18" charset="-122"/>
            </a:endParaRPr>
          </a:p>
        </p:txBody>
      </p:sp>
      <p:sp>
        <p:nvSpPr>
          <p:cNvPr id="3" name="TextBox 2"/>
          <p:cNvSpPr txBox="1"/>
          <p:nvPr userDrawn="1"/>
        </p:nvSpPr>
        <p:spPr>
          <a:xfrm>
            <a:off x="2743200" y="6467475"/>
            <a:ext cx="0" cy="0"/>
          </a:xfrm>
          <a:prstGeom prst="rect">
            <a:avLst/>
          </a:prstGeom>
          <a:noFill/>
        </p:spPr>
        <p:txBody>
          <a:bodyPr wrap="none" lIns="0" tIns="0" rIns="0" bIns="0" rtlCol="0">
            <a:noAutofit/>
          </a:bodyPr>
          <a:lstStyle/>
          <a:p>
            <a:pPr algn="l"/>
            <a:endParaRPr lang="en-US" sz="1592" dirty="0" err="1">
              <a:latin typeface="汉仪旗黑-50S" panose="00020600040101010101" pitchFamily="18" charset="-122"/>
            </a:endParaRPr>
          </a:p>
        </p:txBody>
      </p:sp>
    </p:spTree>
    <p:extLst>
      <p:ext uri="{BB962C8B-B14F-4D97-AF65-F5344CB8AC3E}">
        <p14:creationId xmlns:p14="http://schemas.microsoft.com/office/powerpoint/2010/main" val="2784506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225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08F8C02E-0457-232C-E5E0-A32535B50F4F}"/>
              </a:ext>
            </a:extLst>
          </p:cNvPr>
          <p:cNvSpPr/>
          <p:nvPr userDrawn="1"/>
        </p:nvSpPr>
        <p:spPr>
          <a:xfrm>
            <a:off x="345440" y="2223987"/>
            <a:ext cx="11501120" cy="42516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8" name="Title 1">
            <a:extLst>
              <a:ext uri="{FF2B5EF4-FFF2-40B4-BE49-F238E27FC236}">
                <a16:creationId xmlns:a16="http://schemas.microsoft.com/office/drawing/2014/main" id="{45746E89-5AB5-0C4D-0995-9DA4F87ED9E8}"/>
              </a:ext>
            </a:extLst>
          </p:cNvPr>
          <p:cNvSpPr>
            <a:spLocks noGrp="1"/>
          </p:cNvSpPr>
          <p:nvPr>
            <p:ph type="title"/>
          </p:nvPr>
        </p:nvSpPr>
        <p:spPr>
          <a:xfrm>
            <a:off x="355600" y="578487"/>
            <a:ext cx="11501120" cy="904627"/>
          </a:xfrm>
          <a:prstGeom prst="rect">
            <a:avLst/>
          </a:prstGeom>
        </p:spPr>
        <p:txBody>
          <a:bodyPr/>
          <a:lstStyle>
            <a:lvl1pPr>
              <a:defRPr sz="2800" b="1" i="0">
                <a:latin typeface="汉仪旗黑-70S" panose="00020600040101010101" pitchFamily="18" charset="-122"/>
                <a:ea typeface="汉仪旗黑-70S" panose="00020600040101010101" pitchFamily="18" charset="-122"/>
              </a:defRPr>
            </a:lvl1pPr>
          </a:lstStyle>
          <a:p>
            <a:r>
              <a:rPr lang="en-US" dirty="0"/>
              <a:t>Click to edit Master title style</a:t>
            </a:r>
            <a:endParaRPr lang="en-CN" dirty="0"/>
          </a:p>
        </p:txBody>
      </p:sp>
      <p:sp>
        <p:nvSpPr>
          <p:cNvPr id="9" name="Content Placeholder 3">
            <a:extLst>
              <a:ext uri="{FF2B5EF4-FFF2-40B4-BE49-F238E27FC236}">
                <a16:creationId xmlns:a16="http://schemas.microsoft.com/office/drawing/2014/main" id="{EE78BCCC-0FED-19E2-70BF-E9C52B96D95A}"/>
              </a:ext>
            </a:extLst>
          </p:cNvPr>
          <p:cNvSpPr>
            <a:spLocks noGrp="1"/>
          </p:cNvSpPr>
          <p:nvPr>
            <p:ph sz="quarter" idx="10"/>
          </p:nvPr>
        </p:nvSpPr>
        <p:spPr>
          <a:xfrm>
            <a:off x="355600" y="1483114"/>
            <a:ext cx="11501120" cy="802037"/>
          </a:xfrm>
          <a:prstGeom prst="rect">
            <a:avLst/>
          </a:prstGeom>
        </p:spPr>
        <p:txBody>
          <a:bodyPr/>
          <a:lstStyle>
            <a:lvl1pPr marL="0" indent="0" algn="just">
              <a:buNone/>
              <a:defRPr sz="1200" b="0" i="0">
                <a:latin typeface="汉仪旗黑-50S" panose="00020600040101010101" pitchFamily="18" charset="-122"/>
                <a:ea typeface="汉仪旗黑-50S" panose="00020600040101010101" pitchFamily="18" charset="-122"/>
              </a:defRPr>
            </a:lvl1pPr>
            <a:lvl2pPr>
              <a:defRPr sz="900" b="0" i="0">
                <a:latin typeface="HYQIHEI-50S LIGHT" pitchFamily="18" charset="-122"/>
                <a:ea typeface="HYQIHEI-50S LIGHT" pitchFamily="18" charset="-122"/>
              </a:defRPr>
            </a:lvl2pPr>
            <a:lvl3pPr>
              <a:defRPr sz="900" b="0" i="0">
                <a:latin typeface="HYQIHEI-50S LIGHT" pitchFamily="18" charset="-122"/>
                <a:ea typeface="HYQIHEI-50S LIGHT" pitchFamily="18" charset="-122"/>
              </a:defRPr>
            </a:lvl3pPr>
            <a:lvl4pPr>
              <a:defRPr sz="900" b="0" i="0">
                <a:latin typeface="HYQIHEI-50S LIGHT" pitchFamily="18" charset="-122"/>
                <a:ea typeface="HYQIHEI-50S LIGHT" pitchFamily="18" charset="-122"/>
              </a:defRPr>
            </a:lvl4pPr>
            <a:lvl5pPr>
              <a:defRPr sz="900" b="0" i="0">
                <a:latin typeface="HYQIHEI-50S LIGHT" pitchFamily="18" charset="-122"/>
                <a:ea typeface="HYQIHEI-50S LIGHT" pitchFamily="18" charset="-122"/>
              </a:defRPr>
            </a:lvl5pPr>
          </a:lstStyle>
          <a:p>
            <a:pPr lvl="0"/>
            <a:r>
              <a:rPr lang="en-US" dirty="0"/>
              <a:t>Click to edit Master text styles</a:t>
            </a:r>
          </a:p>
        </p:txBody>
      </p:sp>
      <p:sp>
        <p:nvSpPr>
          <p:cNvPr id="5" name="文本占位符 11">
            <a:extLst>
              <a:ext uri="{FF2B5EF4-FFF2-40B4-BE49-F238E27FC236}">
                <a16:creationId xmlns:a16="http://schemas.microsoft.com/office/drawing/2014/main" id="{58F7EAA6-DE09-1F0F-151A-6F327EDECC67}"/>
              </a:ext>
            </a:extLst>
          </p:cNvPr>
          <p:cNvSpPr>
            <a:spLocks noGrp="1"/>
          </p:cNvSpPr>
          <p:nvPr>
            <p:ph type="body" sz="quarter" idx="11" hasCustomPrompt="1"/>
          </p:nvPr>
        </p:nvSpPr>
        <p:spPr>
          <a:xfrm>
            <a:off x="3702843" y="2340381"/>
            <a:ext cx="4786313"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6" name="图表占位符 2">
            <a:extLst>
              <a:ext uri="{FF2B5EF4-FFF2-40B4-BE49-F238E27FC236}">
                <a16:creationId xmlns:a16="http://schemas.microsoft.com/office/drawing/2014/main" id="{F3467F74-8E2C-8E27-4924-B5A941D0DDAD}"/>
              </a:ext>
            </a:extLst>
          </p:cNvPr>
          <p:cNvSpPr>
            <a:spLocks noGrp="1"/>
          </p:cNvSpPr>
          <p:nvPr>
            <p:ph type="chart" sz="quarter" idx="12"/>
          </p:nvPr>
        </p:nvSpPr>
        <p:spPr>
          <a:xfrm>
            <a:off x="568959" y="2784475"/>
            <a:ext cx="11064241" cy="3495675"/>
          </a:xfrm>
          <a:prstGeom prst="rect">
            <a:avLst/>
          </a:prstGeom>
        </p:spPr>
        <p:txBody>
          <a:bodyPr/>
          <a:lstStyle/>
          <a:p>
            <a:endParaRPr lang="zh-CN" altLang="en-US" dirty="0"/>
          </a:p>
        </p:txBody>
      </p:sp>
    </p:spTree>
    <p:extLst>
      <p:ext uri="{BB962C8B-B14F-4D97-AF65-F5344CB8AC3E}">
        <p14:creationId xmlns:p14="http://schemas.microsoft.com/office/powerpoint/2010/main" val="3315685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11" name="Picture Placeholder 2"/>
          <p:cNvSpPr>
            <a:spLocks noGrp="1"/>
          </p:cNvSpPr>
          <p:nvPr>
            <p:ph type="pic" sz="quarter" idx="23"/>
          </p:nvPr>
        </p:nvSpPr>
        <p:spPr>
          <a:xfrm>
            <a:off x="0" y="1"/>
            <a:ext cx="12192000" cy="5367651"/>
          </a:xfrm>
        </p:spPr>
        <p:txBody>
          <a:bodyPr anchor="t"/>
          <a:lstStyle>
            <a:lvl1pPr marL="0" indent="0" algn="ctr">
              <a:buNone/>
              <a:defRPr/>
            </a:lvl1pPr>
          </a:lstStyle>
          <a:p>
            <a:endParaRPr lang="id-ID"/>
          </a:p>
        </p:txBody>
      </p:sp>
      <p:sp>
        <p:nvSpPr>
          <p:cNvPr id="13" name="Slide Number Placeholder 5"/>
          <p:cNvSpPr>
            <a:spLocks noGrp="1"/>
          </p:cNvSpPr>
          <p:nvPr>
            <p:ph type="sldNum" sz="quarter" idx="12"/>
          </p:nvPr>
        </p:nvSpPr>
        <p:spPr>
          <a:xfrm>
            <a:off x="11471564" y="327460"/>
            <a:ext cx="431078" cy="389083"/>
          </a:xfrm>
        </p:spPr>
        <p:txBody>
          <a:bodyPr lIns="0" tIns="0" rIns="0" bIns="0"/>
          <a:lstStyle>
            <a:lvl1pPr algn="ctr">
              <a:defRPr sz="998">
                <a:solidFill>
                  <a:schemeClr val="bg1"/>
                </a:solidFill>
                <a:latin typeface="Lato" panose="020F0502020204030203" pitchFamily="34" charset="0"/>
              </a:defRPr>
            </a:lvl1pPr>
          </a:lstStyle>
          <a:p>
            <a:fld id="{FCEE2C88-6C8F-484D-AF69-578F576B1F44}" type="slidenum">
              <a:rPr lang="en-US" smtClean="0"/>
              <a:pPr/>
              <a:t>‹#›</a:t>
            </a:fld>
            <a:endParaRPr lang="en-US" dirty="0"/>
          </a:p>
        </p:txBody>
      </p:sp>
      <p:sp>
        <p:nvSpPr>
          <p:cNvPr id="7" name="Text Placeholder 10"/>
          <p:cNvSpPr>
            <a:spLocks noGrp="1"/>
          </p:cNvSpPr>
          <p:nvPr>
            <p:ph type="body" sz="quarter" idx="14"/>
          </p:nvPr>
        </p:nvSpPr>
        <p:spPr>
          <a:xfrm>
            <a:off x="333376" y="790433"/>
            <a:ext cx="10905239" cy="280985"/>
          </a:xfrm>
        </p:spPr>
        <p:txBody>
          <a:bodyPr lIns="0" tIns="0" rIns="0" bIns="0">
            <a:normAutofit/>
          </a:bodyPr>
          <a:lstStyle>
            <a:lvl1pPr marL="0" indent="0">
              <a:buNone/>
              <a:defRPr sz="998">
                <a:solidFill>
                  <a:schemeClr val="bg1"/>
                </a:solidFill>
                <a:latin typeface="+mn-lt"/>
              </a:defRPr>
            </a:lvl1pPr>
          </a:lstStyle>
          <a:p>
            <a:pPr lvl="0"/>
            <a:endParaRPr lang="id-ID" dirty="0"/>
          </a:p>
        </p:txBody>
      </p:sp>
      <p:sp>
        <p:nvSpPr>
          <p:cNvPr id="12" name="Text Placeholder 10"/>
          <p:cNvSpPr>
            <a:spLocks noGrp="1"/>
          </p:cNvSpPr>
          <p:nvPr>
            <p:ph type="body" sz="quarter" idx="13"/>
          </p:nvPr>
        </p:nvSpPr>
        <p:spPr>
          <a:xfrm>
            <a:off x="333376" y="397249"/>
            <a:ext cx="10905239" cy="444500"/>
          </a:xfrm>
        </p:spPr>
        <p:txBody>
          <a:bodyPr lIns="0" tIns="0" rIns="0" bIns="0">
            <a:normAutofit/>
          </a:bodyPr>
          <a:lstStyle>
            <a:lvl1pPr marL="0" indent="0">
              <a:buNone/>
              <a:defRPr sz="1997">
                <a:solidFill>
                  <a:schemeClr val="bg1"/>
                </a:solidFill>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47110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45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321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E4C7FFFF-26F3-45C3-BC9B-67AA58F15072}"/>
              </a:ext>
            </a:extLst>
          </p:cNvPr>
          <p:cNvSpPr>
            <a:spLocks noGrp="1"/>
          </p:cNvSpPr>
          <p:nvPr>
            <p:ph type="body" sz="quarter" idx="13"/>
          </p:nvPr>
        </p:nvSpPr>
        <p:spPr>
          <a:xfrm>
            <a:off x="838201" y="1717856"/>
            <a:ext cx="11277600" cy="479399"/>
          </a:xfrm>
        </p:spPr>
        <p:txBody>
          <a:bodyPr/>
          <a:lstStyle>
            <a:lvl1pPr>
              <a:lnSpc>
                <a:spcPct val="90000"/>
              </a:lnSpc>
              <a:spcAft>
                <a:spcPts val="0"/>
              </a:spcAft>
              <a:defRPr sz="2396" b="0">
                <a:solidFill>
                  <a:schemeClr val="accent1"/>
                </a:solidFill>
              </a:defRPr>
            </a:lvl1pPr>
          </a:lstStyle>
          <a:p>
            <a:pPr lvl="0"/>
            <a:r>
              <a:rPr lang="en-US" dirty="0"/>
              <a:t>Click to edit Master text styles</a:t>
            </a:r>
          </a:p>
        </p:txBody>
      </p:sp>
      <p:sp>
        <p:nvSpPr>
          <p:cNvPr id="6" name="Date Placeholder 5">
            <a:extLst>
              <a:ext uri="{FF2B5EF4-FFF2-40B4-BE49-F238E27FC236}">
                <a16:creationId xmlns:a16="http://schemas.microsoft.com/office/drawing/2014/main" id="{66E22511-04D1-7E20-4258-3B87292E6652}"/>
              </a:ext>
            </a:extLst>
          </p:cNvPr>
          <p:cNvSpPr>
            <a:spLocks noGrp="1"/>
          </p:cNvSpPr>
          <p:nvPr>
            <p:ph type="dt" sz="half" idx="15"/>
          </p:nvPr>
        </p:nvSpPr>
        <p:spPr/>
        <p:txBody>
          <a:bodyPr/>
          <a:lstStyle/>
          <a:p>
            <a:r>
              <a:rPr lang="en-US" altLang="zh-CN" dirty="0"/>
              <a:t>Source: Mintel / Early Data</a:t>
            </a:r>
            <a:endParaRPr lang="zh-CN" altLang="en-US" dirty="0"/>
          </a:p>
        </p:txBody>
      </p:sp>
      <p:sp>
        <p:nvSpPr>
          <p:cNvPr id="9" name="Slide Number Placeholder 8">
            <a:extLst>
              <a:ext uri="{FF2B5EF4-FFF2-40B4-BE49-F238E27FC236}">
                <a16:creationId xmlns:a16="http://schemas.microsoft.com/office/drawing/2014/main" id="{74696ACA-E779-7356-35D9-D402C3FD72E5}"/>
              </a:ext>
            </a:extLst>
          </p:cNvPr>
          <p:cNvSpPr>
            <a:spLocks noGrp="1"/>
          </p:cNvSpPr>
          <p:nvPr>
            <p:ph type="sldNum" sz="quarter" idx="16"/>
          </p:nvPr>
        </p:nvSpPr>
        <p:spPr/>
        <p:txBody>
          <a:bodyPr/>
          <a:lstStyle/>
          <a:p>
            <a:fld id="{3C6DF47B-3BED-4C75-ACAB-4344E1B376FE}" type="slidenum">
              <a:rPr lang="en-US" smtClean="0"/>
              <a:pPr/>
              <a:t>‹#›</a:t>
            </a:fld>
            <a:endParaRPr lang="en-US" dirty="0"/>
          </a:p>
        </p:txBody>
      </p:sp>
      <p:sp>
        <p:nvSpPr>
          <p:cNvPr id="10" name="Title 9">
            <a:extLst>
              <a:ext uri="{FF2B5EF4-FFF2-40B4-BE49-F238E27FC236}">
                <a16:creationId xmlns:a16="http://schemas.microsoft.com/office/drawing/2014/main" id="{9FA351A6-8E06-C300-690D-E50EE3D0CE5C}"/>
              </a:ext>
            </a:extLst>
          </p:cNvPr>
          <p:cNvSpPr>
            <a:spLocks noGrp="1"/>
          </p:cNvSpPr>
          <p:nvPr>
            <p:ph type="title"/>
          </p:nvPr>
        </p:nvSpPr>
        <p:spPr/>
        <p:txBody>
          <a:bodyPr/>
          <a:lstStyle/>
          <a:p>
            <a:r>
              <a:rPr lang="en-US"/>
              <a:t>Click to edit Master title style</a:t>
            </a:r>
            <a:endParaRPr lang="en-CN"/>
          </a:p>
        </p:txBody>
      </p:sp>
      <p:sp>
        <p:nvSpPr>
          <p:cNvPr id="11" name="Date Placeholder 6">
            <a:extLst>
              <a:ext uri="{FF2B5EF4-FFF2-40B4-BE49-F238E27FC236}">
                <a16:creationId xmlns:a16="http://schemas.microsoft.com/office/drawing/2014/main" id="{57604A50-6A67-A07F-DA16-58D44C79D008}"/>
              </a:ext>
            </a:extLst>
          </p:cNvPr>
          <p:cNvSpPr txBox="1">
            <a:spLocks/>
          </p:cNvSpPr>
          <p:nvPr userDrawn="1"/>
        </p:nvSpPr>
        <p:spPr>
          <a:xfrm>
            <a:off x="990601" y="6508751"/>
            <a:ext cx="2743200" cy="365125"/>
          </a:xfrm>
          <a:prstGeom prst="rect">
            <a:avLst/>
          </a:prstGeom>
        </p:spPr>
        <p:txBody>
          <a:bodyPr vert="horz" lIns="91279" tIns="45640" rIns="91279" bIns="45640" rtlCol="0" anchor="ctr"/>
          <a:lstStyle>
            <a:defPPr>
              <a:defRPr lang="en-US"/>
            </a:defPPr>
            <a:lvl1pPr marL="0" algn="l" defTabSz="457200" rtl="0" eaLnBrk="1" latinLnBrk="0" hangingPunct="1">
              <a:defRPr sz="1200" b="0" i="0" kern="1200">
                <a:solidFill>
                  <a:schemeClr val="tx1">
                    <a:tint val="75000"/>
                  </a:schemeClr>
                </a:solidFill>
                <a:latin typeface="Arial" panose="020B0604020202020204" pitchFamily="34" charset="0"/>
                <a:ea typeface="Helvetica Neue Light" panose="02000403000000020004"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198" dirty="0"/>
          </a:p>
        </p:txBody>
      </p:sp>
    </p:spTree>
    <p:extLst>
      <p:ext uri="{BB962C8B-B14F-4D97-AF65-F5344CB8AC3E}">
        <p14:creationId xmlns:p14="http://schemas.microsoft.com/office/powerpoint/2010/main" val="2985690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5" name="矩形 1">
            <a:extLst>
              <a:ext uri="{FF2B5EF4-FFF2-40B4-BE49-F238E27FC236}">
                <a16:creationId xmlns:a16="http://schemas.microsoft.com/office/drawing/2014/main" id="{C8F1F5C6-2383-7FE5-499F-904B2F7B8C76}"/>
              </a:ext>
            </a:extLst>
          </p:cNvPr>
          <p:cNvSpPr/>
          <p:nvPr userDrawn="1"/>
        </p:nvSpPr>
        <p:spPr>
          <a:xfrm>
            <a:off x="345440" y="2223988"/>
            <a:ext cx="11501120" cy="42516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44" rtl="0" eaLnBrk="1" fontAlgn="auto" latinLnBrk="0" hangingPunct="1">
              <a:lnSpc>
                <a:spcPct val="100000"/>
              </a:lnSpc>
              <a:spcBef>
                <a:spcPts val="0"/>
              </a:spcBef>
              <a:spcAft>
                <a:spcPts val="0"/>
              </a:spcAft>
              <a:buClrTx/>
              <a:buSzTx/>
              <a:buFontTx/>
              <a:buNone/>
              <a:tabLst/>
              <a:defRPr/>
            </a:pPr>
            <a:endParaRPr kumimoji="1" lang="zh-CN" altLang="en-US" sz="1792"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8" name="Title 1">
            <a:extLst>
              <a:ext uri="{FF2B5EF4-FFF2-40B4-BE49-F238E27FC236}">
                <a16:creationId xmlns:a16="http://schemas.microsoft.com/office/drawing/2014/main" id="{45746E89-5AB5-0C4D-0995-9DA4F87ED9E8}"/>
              </a:ext>
            </a:extLst>
          </p:cNvPr>
          <p:cNvSpPr>
            <a:spLocks noGrp="1"/>
          </p:cNvSpPr>
          <p:nvPr>
            <p:ph type="title"/>
          </p:nvPr>
        </p:nvSpPr>
        <p:spPr>
          <a:xfrm>
            <a:off x="355601" y="578488"/>
            <a:ext cx="1150112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r>
              <a:rPr lang="en-US" dirty="0"/>
              <a:t>Click to edit Master title style</a:t>
            </a:r>
            <a:endParaRPr lang="en-CN" dirty="0"/>
          </a:p>
        </p:txBody>
      </p:sp>
      <p:sp>
        <p:nvSpPr>
          <p:cNvPr id="12" name="文本占位符 11">
            <a:extLst>
              <a:ext uri="{FF2B5EF4-FFF2-40B4-BE49-F238E27FC236}">
                <a16:creationId xmlns:a16="http://schemas.microsoft.com/office/drawing/2014/main" id="{FC5FDF52-51FB-4772-7AF9-6716749C31BF}"/>
              </a:ext>
            </a:extLst>
          </p:cNvPr>
          <p:cNvSpPr>
            <a:spLocks noGrp="1"/>
          </p:cNvSpPr>
          <p:nvPr>
            <p:ph type="body" sz="quarter" idx="11" hasCustomPrompt="1"/>
          </p:nvPr>
        </p:nvSpPr>
        <p:spPr>
          <a:xfrm>
            <a:off x="908844" y="2401342"/>
            <a:ext cx="4786313" cy="270740"/>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2" name="文本占位符 11">
            <a:extLst>
              <a:ext uri="{FF2B5EF4-FFF2-40B4-BE49-F238E27FC236}">
                <a16:creationId xmlns:a16="http://schemas.microsoft.com/office/drawing/2014/main" id="{E2F48A57-6882-C4FC-B9FA-BDB60349B56E}"/>
              </a:ext>
            </a:extLst>
          </p:cNvPr>
          <p:cNvSpPr>
            <a:spLocks noGrp="1"/>
          </p:cNvSpPr>
          <p:nvPr>
            <p:ph type="body" sz="quarter" idx="12" hasCustomPrompt="1"/>
          </p:nvPr>
        </p:nvSpPr>
        <p:spPr>
          <a:xfrm>
            <a:off x="6862603" y="2401342"/>
            <a:ext cx="4786313" cy="270740"/>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4" name="内容占位符 3">
            <a:extLst>
              <a:ext uri="{FF2B5EF4-FFF2-40B4-BE49-F238E27FC236}">
                <a16:creationId xmlns:a16="http://schemas.microsoft.com/office/drawing/2014/main" id="{83926858-F81E-5B95-7D61-41FB8A6F2F1A}"/>
              </a:ext>
            </a:extLst>
          </p:cNvPr>
          <p:cNvSpPr>
            <a:spLocks noGrp="1"/>
          </p:cNvSpPr>
          <p:nvPr>
            <p:ph sz="quarter" idx="13"/>
          </p:nvPr>
        </p:nvSpPr>
        <p:spPr>
          <a:xfrm>
            <a:off x="6381116" y="2999293"/>
            <a:ext cx="5322888" cy="3304224"/>
          </a:xfrm>
          <a:prstGeom prst="rect">
            <a:avLst/>
          </a:prstGeom>
        </p:spPr>
        <p:txBody>
          <a:bodyPr/>
          <a:lstStyle>
            <a:lvl1pPr>
              <a:defRPr sz="1198">
                <a:latin typeface="汉仪旗黑-50S" panose="00020600040101010101" pitchFamily="18" charset="-122"/>
                <a:ea typeface="汉仪旗黑-50S" panose="00020600040101010101" pitchFamily="18" charset="-122"/>
              </a:defRPr>
            </a:lvl1pPr>
            <a:lvl2pPr>
              <a:defRPr sz="1198">
                <a:latin typeface="汉仪旗黑-50S" panose="00020600040101010101" pitchFamily="18" charset="-122"/>
                <a:ea typeface="汉仪旗黑-50S" panose="00020600040101010101" pitchFamily="18" charset="-122"/>
              </a:defRPr>
            </a:lvl2pPr>
            <a:lvl3pPr>
              <a:defRPr sz="1198">
                <a:latin typeface="汉仪旗黑-50S" panose="00020600040101010101" pitchFamily="18" charset="-122"/>
                <a:ea typeface="汉仪旗黑-50S" panose="00020600040101010101" pitchFamily="18" charset="-122"/>
              </a:defRPr>
            </a:lvl3pPr>
            <a:lvl4pPr>
              <a:defRPr sz="1198">
                <a:latin typeface="汉仪旗黑-50S" panose="00020600040101010101" pitchFamily="18" charset="-122"/>
                <a:ea typeface="汉仪旗黑-50S" panose="00020600040101010101" pitchFamily="18" charset="-122"/>
              </a:defRPr>
            </a:lvl4pPr>
            <a:lvl5pPr>
              <a:defRPr sz="1198">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 name="内容占位符 3">
            <a:extLst>
              <a:ext uri="{FF2B5EF4-FFF2-40B4-BE49-F238E27FC236}">
                <a16:creationId xmlns:a16="http://schemas.microsoft.com/office/drawing/2014/main" id="{6B991C38-4CA4-0082-B918-256206EFAFA9}"/>
              </a:ext>
            </a:extLst>
          </p:cNvPr>
          <p:cNvSpPr>
            <a:spLocks noGrp="1"/>
          </p:cNvSpPr>
          <p:nvPr>
            <p:ph sz="quarter" idx="14"/>
          </p:nvPr>
        </p:nvSpPr>
        <p:spPr>
          <a:xfrm>
            <a:off x="752476" y="2975926"/>
            <a:ext cx="5110163" cy="3304224"/>
          </a:xfrm>
          <a:prstGeom prst="rect">
            <a:avLst/>
          </a:prstGeom>
        </p:spPr>
        <p:txBody>
          <a:bodyPr/>
          <a:lstStyle>
            <a:lvl1pPr>
              <a:defRPr sz="1198">
                <a:latin typeface="汉仪旗黑-50S" panose="00020600040101010101" pitchFamily="18" charset="-122"/>
                <a:ea typeface="汉仪旗黑-50S" panose="00020600040101010101" pitchFamily="18" charset="-122"/>
              </a:defRPr>
            </a:lvl1pPr>
            <a:lvl2pPr>
              <a:defRPr sz="1198">
                <a:latin typeface="汉仪旗黑-50S" panose="00020600040101010101" pitchFamily="18" charset="-122"/>
                <a:ea typeface="汉仪旗黑-50S" panose="00020600040101010101" pitchFamily="18" charset="-122"/>
              </a:defRPr>
            </a:lvl2pPr>
            <a:lvl3pPr>
              <a:defRPr sz="1198">
                <a:latin typeface="汉仪旗黑-50S" panose="00020600040101010101" pitchFamily="18" charset="-122"/>
                <a:ea typeface="汉仪旗黑-50S" panose="00020600040101010101" pitchFamily="18" charset="-122"/>
              </a:defRPr>
            </a:lvl3pPr>
            <a:lvl4pPr>
              <a:defRPr sz="1198">
                <a:latin typeface="汉仪旗黑-50S" panose="00020600040101010101" pitchFamily="18" charset="-122"/>
                <a:ea typeface="汉仪旗黑-50S" panose="00020600040101010101" pitchFamily="18" charset="-122"/>
              </a:defRPr>
            </a:lvl4pPr>
            <a:lvl5pPr>
              <a:defRPr sz="1198">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2537727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11" name="Picture Placeholder 2"/>
          <p:cNvSpPr>
            <a:spLocks noGrp="1"/>
          </p:cNvSpPr>
          <p:nvPr>
            <p:ph type="pic" sz="quarter" idx="23"/>
          </p:nvPr>
        </p:nvSpPr>
        <p:spPr>
          <a:xfrm>
            <a:off x="0" y="1"/>
            <a:ext cx="12192000" cy="5367651"/>
          </a:xfrm>
        </p:spPr>
        <p:txBody>
          <a:bodyPr anchor="t"/>
          <a:lstStyle>
            <a:lvl1pPr marL="0" indent="0" algn="ctr">
              <a:buNone/>
              <a:defRPr/>
            </a:lvl1pPr>
          </a:lstStyle>
          <a:p>
            <a:endParaRPr lang="id-ID"/>
          </a:p>
        </p:txBody>
      </p:sp>
      <p:sp>
        <p:nvSpPr>
          <p:cNvPr id="13" name="Slide Number Placeholder 5"/>
          <p:cNvSpPr>
            <a:spLocks noGrp="1"/>
          </p:cNvSpPr>
          <p:nvPr>
            <p:ph type="sldNum" sz="quarter" idx="12"/>
          </p:nvPr>
        </p:nvSpPr>
        <p:spPr>
          <a:xfrm>
            <a:off x="11471564" y="327460"/>
            <a:ext cx="431078" cy="389083"/>
          </a:xfrm>
        </p:spPr>
        <p:txBody>
          <a:bodyPr lIns="0" tIns="0" rIns="0" bIns="0"/>
          <a:lstStyle>
            <a:lvl1pPr algn="ctr">
              <a:defRPr sz="998">
                <a:solidFill>
                  <a:schemeClr val="bg1"/>
                </a:solidFill>
                <a:latin typeface="Lato" panose="020F0502020204030203" pitchFamily="34" charset="0"/>
              </a:defRPr>
            </a:lvl1pPr>
          </a:lstStyle>
          <a:p>
            <a:fld id="{FCEE2C88-6C8F-484D-AF69-578F576B1F44}" type="slidenum">
              <a:rPr lang="en-US" smtClean="0"/>
              <a:pPr/>
              <a:t>‹#›</a:t>
            </a:fld>
            <a:endParaRPr lang="en-US" dirty="0"/>
          </a:p>
        </p:txBody>
      </p:sp>
      <p:sp>
        <p:nvSpPr>
          <p:cNvPr id="7" name="Text Placeholder 10"/>
          <p:cNvSpPr>
            <a:spLocks noGrp="1"/>
          </p:cNvSpPr>
          <p:nvPr>
            <p:ph type="body" sz="quarter" idx="14"/>
          </p:nvPr>
        </p:nvSpPr>
        <p:spPr>
          <a:xfrm>
            <a:off x="333376" y="790433"/>
            <a:ext cx="10905239" cy="280985"/>
          </a:xfrm>
        </p:spPr>
        <p:txBody>
          <a:bodyPr lIns="0" tIns="0" rIns="0" bIns="0">
            <a:normAutofit/>
          </a:bodyPr>
          <a:lstStyle>
            <a:lvl1pPr marL="0" indent="0">
              <a:buNone/>
              <a:defRPr sz="998">
                <a:solidFill>
                  <a:schemeClr val="bg1"/>
                </a:solidFill>
                <a:latin typeface="+mn-lt"/>
              </a:defRPr>
            </a:lvl1pPr>
          </a:lstStyle>
          <a:p>
            <a:pPr lvl="0"/>
            <a:endParaRPr lang="id-ID" dirty="0"/>
          </a:p>
        </p:txBody>
      </p:sp>
      <p:sp>
        <p:nvSpPr>
          <p:cNvPr id="12" name="Text Placeholder 10"/>
          <p:cNvSpPr>
            <a:spLocks noGrp="1"/>
          </p:cNvSpPr>
          <p:nvPr>
            <p:ph type="body" sz="quarter" idx="13"/>
          </p:nvPr>
        </p:nvSpPr>
        <p:spPr>
          <a:xfrm>
            <a:off x="333376" y="397249"/>
            <a:ext cx="10905239" cy="444500"/>
          </a:xfrm>
        </p:spPr>
        <p:txBody>
          <a:bodyPr lIns="0" tIns="0" rIns="0" bIns="0">
            <a:normAutofit/>
          </a:bodyPr>
          <a:lstStyle>
            <a:lvl1pPr marL="0" indent="0">
              <a:buNone/>
              <a:defRPr sz="1997">
                <a:solidFill>
                  <a:schemeClr val="bg1"/>
                </a:solidFill>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782858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extBox 1"/>
          <p:cNvSpPr txBox="1"/>
          <p:nvPr userDrawn="1"/>
        </p:nvSpPr>
        <p:spPr>
          <a:xfrm>
            <a:off x="1428750" y="6505575"/>
            <a:ext cx="0" cy="0"/>
          </a:xfrm>
          <a:prstGeom prst="rect">
            <a:avLst/>
          </a:prstGeom>
          <a:noFill/>
        </p:spPr>
        <p:txBody>
          <a:bodyPr wrap="none" lIns="0" tIns="0" rIns="0" bIns="0" rtlCol="0">
            <a:noAutofit/>
          </a:bodyPr>
          <a:lstStyle/>
          <a:p>
            <a:pPr algn="l"/>
            <a:endParaRPr lang="en-US" sz="1592" dirty="0" err="1">
              <a:latin typeface="汉仪旗黑-50S" panose="00020600040101010101" pitchFamily="18" charset="-122"/>
            </a:endParaRPr>
          </a:p>
        </p:txBody>
      </p:sp>
      <p:sp>
        <p:nvSpPr>
          <p:cNvPr id="3" name="TextBox 2"/>
          <p:cNvSpPr txBox="1"/>
          <p:nvPr userDrawn="1"/>
        </p:nvSpPr>
        <p:spPr>
          <a:xfrm>
            <a:off x="2743200" y="6467475"/>
            <a:ext cx="0" cy="0"/>
          </a:xfrm>
          <a:prstGeom prst="rect">
            <a:avLst/>
          </a:prstGeom>
          <a:noFill/>
        </p:spPr>
        <p:txBody>
          <a:bodyPr wrap="none" lIns="0" tIns="0" rIns="0" bIns="0" rtlCol="0">
            <a:noAutofit/>
          </a:bodyPr>
          <a:lstStyle/>
          <a:p>
            <a:pPr algn="l"/>
            <a:endParaRPr lang="en-US" sz="1592" dirty="0" err="1">
              <a:latin typeface="汉仪旗黑-50S" panose="00020600040101010101" pitchFamily="18" charset="-122"/>
            </a:endParaRPr>
          </a:p>
        </p:txBody>
      </p:sp>
    </p:spTree>
    <p:extLst>
      <p:ext uri="{BB962C8B-B14F-4D97-AF65-F5344CB8AC3E}">
        <p14:creationId xmlns:p14="http://schemas.microsoft.com/office/powerpoint/2010/main" val="3833734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extBox 1"/>
          <p:cNvSpPr txBox="1"/>
          <p:nvPr userDrawn="1"/>
        </p:nvSpPr>
        <p:spPr>
          <a:xfrm>
            <a:off x="1428750" y="6505575"/>
            <a:ext cx="0" cy="0"/>
          </a:xfrm>
          <a:prstGeom prst="rect">
            <a:avLst/>
          </a:prstGeom>
          <a:noFill/>
        </p:spPr>
        <p:txBody>
          <a:bodyPr wrap="none" lIns="0" tIns="0" rIns="0" bIns="0" rtlCol="0">
            <a:noAutofit/>
          </a:bodyPr>
          <a:lstStyle/>
          <a:p>
            <a:pPr algn="l"/>
            <a:endParaRPr lang="en-US" sz="1595" dirty="0" err="1"/>
          </a:p>
        </p:txBody>
      </p:sp>
      <p:sp>
        <p:nvSpPr>
          <p:cNvPr id="3" name="TextBox 2"/>
          <p:cNvSpPr txBox="1"/>
          <p:nvPr userDrawn="1"/>
        </p:nvSpPr>
        <p:spPr>
          <a:xfrm>
            <a:off x="2743200" y="6467475"/>
            <a:ext cx="0" cy="0"/>
          </a:xfrm>
          <a:prstGeom prst="rect">
            <a:avLst/>
          </a:prstGeom>
          <a:noFill/>
        </p:spPr>
        <p:txBody>
          <a:bodyPr wrap="none" lIns="0" tIns="0" rIns="0" bIns="0" rtlCol="0">
            <a:noAutofit/>
          </a:bodyPr>
          <a:lstStyle/>
          <a:p>
            <a:pPr algn="l"/>
            <a:endParaRPr lang="en-US" sz="1595" dirty="0" err="1"/>
          </a:p>
        </p:txBody>
      </p:sp>
    </p:spTree>
    <p:extLst>
      <p:ext uri="{BB962C8B-B14F-4D97-AF65-F5344CB8AC3E}">
        <p14:creationId xmlns:p14="http://schemas.microsoft.com/office/powerpoint/2010/main" val="3686125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extBox 1"/>
          <p:cNvSpPr txBox="1"/>
          <p:nvPr userDrawn="1"/>
        </p:nvSpPr>
        <p:spPr>
          <a:xfrm>
            <a:off x="1428750" y="6505575"/>
            <a:ext cx="0" cy="0"/>
          </a:xfrm>
          <a:prstGeom prst="rect">
            <a:avLst/>
          </a:prstGeom>
          <a:noFill/>
        </p:spPr>
        <p:txBody>
          <a:bodyPr wrap="none" lIns="0" tIns="0" rIns="0" bIns="0" rtlCol="0">
            <a:noAutofit/>
          </a:bodyPr>
          <a:lstStyle/>
          <a:p>
            <a:pPr algn="l"/>
            <a:endParaRPr lang="en-US" sz="1595" dirty="0" err="1"/>
          </a:p>
        </p:txBody>
      </p:sp>
      <p:sp>
        <p:nvSpPr>
          <p:cNvPr id="3" name="TextBox 2"/>
          <p:cNvSpPr txBox="1"/>
          <p:nvPr userDrawn="1"/>
        </p:nvSpPr>
        <p:spPr>
          <a:xfrm>
            <a:off x="2743200" y="6467475"/>
            <a:ext cx="0" cy="0"/>
          </a:xfrm>
          <a:prstGeom prst="rect">
            <a:avLst/>
          </a:prstGeom>
          <a:noFill/>
        </p:spPr>
        <p:txBody>
          <a:bodyPr wrap="none" lIns="0" tIns="0" rIns="0" bIns="0" rtlCol="0">
            <a:noAutofit/>
          </a:bodyPr>
          <a:lstStyle/>
          <a:p>
            <a:pPr algn="l"/>
            <a:endParaRPr lang="en-US" sz="1595" dirty="0" err="1"/>
          </a:p>
        </p:txBody>
      </p:sp>
    </p:spTree>
    <p:extLst>
      <p:ext uri="{BB962C8B-B14F-4D97-AF65-F5344CB8AC3E}">
        <p14:creationId xmlns:p14="http://schemas.microsoft.com/office/powerpoint/2010/main" val="2426377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4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ext Placeholder 9"/>
          <p:cNvSpPr>
            <a:spLocks noGrp="1"/>
          </p:cNvSpPr>
          <p:nvPr>
            <p:ph type="body" sz="quarter" idx="13"/>
          </p:nvPr>
        </p:nvSpPr>
        <p:spPr>
          <a:xfrm>
            <a:off x="838201" y="1717856"/>
            <a:ext cx="11277600" cy="479399"/>
          </a:xfrm>
        </p:spPr>
        <p:txBody>
          <a:bodyPr/>
          <a:lstStyle>
            <a:lvl1pPr>
              <a:lnSpc>
                <a:spcPct val="90000"/>
              </a:lnSpc>
              <a:spcAft>
                <a:spcPts val="0"/>
              </a:spcAft>
              <a:defRPr sz="2395" b="0">
                <a:solidFill>
                  <a:schemeClr val="accent1"/>
                </a:solidFill>
              </a:defRPr>
            </a:lvl1pPr>
          </a:lstStyle>
          <a:p>
            <a:pPr lvl="0"/>
            <a:r>
              <a:rPr lang="en-US" dirty="0"/>
              <a:t>Click to edit Master text styles</a:t>
            </a:r>
          </a:p>
        </p:txBody>
      </p:sp>
      <p:sp>
        <p:nvSpPr>
          <p:cNvPr id="6" name="Date Placeholder 5"/>
          <p:cNvSpPr>
            <a:spLocks noGrp="1"/>
          </p:cNvSpPr>
          <p:nvPr>
            <p:ph type="dt" sz="half" idx="15"/>
          </p:nvPr>
        </p:nvSpPr>
        <p:spPr/>
        <p:txBody>
          <a:bodyPr/>
          <a:lstStyle/>
          <a:p>
            <a:r>
              <a:rPr lang="en-US" altLang="zh-CN" dirty="0"/>
              <a:t>Source: Mintel / Early Data</a:t>
            </a:r>
            <a:endParaRPr lang="zh-CN" altLang="en-US" dirty="0"/>
          </a:p>
        </p:txBody>
      </p:sp>
      <p:sp>
        <p:nvSpPr>
          <p:cNvPr id="9" name="Slide Number Placeholder 8"/>
          <p:cNvSpPr>
            <a:spLocks noGrp="1"/>
          </p:cNvSpPr>
          <p:nvPr>
            <p:ph type="sldNum" sz="quarter" idx="16"/>
          </p:nvPr>
        </p:nvSpPr>
        <p:spPr/>
        <p:txBody>
          <a:bodyPr/>
          <a:lstStyle/>
          <a:p>
            <a:fld id="{3C6DF47B-3BED-4C75-ACAB-4344E1B376FE}"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p>
        </p:txBody>
      </p:sp>
      <p:sp>
        <p:nvSpPr>
          <p:cNvPr id="11" name="Date Placeholder 6"/>
          <p:cNvSpPr txBox="1"/>
          <p:nvPr userDrawn="1"/>
        </p:nvSpPr>
        <p:spPr>
          <a:xfrm>
            <a:off x="990601" y="6508751"/>
            <a:ext cx="2743200" cy="365125"/>
          </a:xfrm>
          <a:prstGeom prst="rect">
            <a:avLst/>
          </a:prstGeom>
        </p:spPr>
        <p:txBody>
          <a:bodyPr vert="horz" lIns="91279" tIns="45640" rIns="91279" bIns="45640" rtlCol="0" anchor="ctr"/>
          <a:lstStyle>
            <a:defPPr>
              <a:defRPr lang="en-US"/>
            </a:defPPr>
            <a:lvl1pPr marL="0" algn="l" defTabSz="457200" rtl="0" eaLnBrk="1" latinLnBrk="0" hangingPunct="1">
              <a:defRPr sz="1200" b="0" i="0" kern="1200">
                <a:solidFill>
                  <a:schemeClr val="tx1">
                    <a:tint val="75000"/>
                  </a:schemeClr>
                </a:solidFill>
                <a:latin typeface="Arial" panose="020B0604020202020204" pitchFamily="34" charset="0"/>
                <a:ea typeface="Helvetica Neue Light" panose="02000403000000020004"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200" dirty="0"/>
          </a:p>
        </p:txBody>
      </p:sp>
    </p:spTree>
    <p:extLst>
      <p:ext uri="{BB962C8B-B14F-4D97-AF65-F5344CB8AC3E}">
        <p14:creationId xmlns:p14="http://schemas.microsoft.com/office/powerpoint/2010/main" val="270899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extBox 1"/>
          <p:cNvSpPr txBox="1"/>
          <p:nvPr userDrawn="1"/>
        </p:nvSpPr>
        <p:spPr>
          <a:xfrm>
            <a:off x="1428750" y="6505575"/>
            <a:ext cx="0" cy="0"/>
          </a:xfrm>
          <a:prstGeom prst="rect">
            <a:avLst/>
          </a:prstGeom>
          <a:noFill/>
        </p:spPr>
        <p:txBody>
          <a:bodyPr wrap="none" lIns="0" tIns="0" rIns="0" bIns="0" rtlCol="0">
            <a:noAutofit/>
          </a:bodyPr>
          <a:lstStyle/>
          <a:p>
            <a:pPr algn="l"/>
            <a:endParaRPr lang="en-US" sz="1592" dirty="0" err="1">
              <a:latin typeface="汉仪旗黑-50S" panose="00020600040101010101" pitchFamily="18" charset="-122"/>
            </a:endParaRPr>
          </a:p>
        </p:txBody>
      </p:sp>
      <p:sp>
        <p:nvSpPr>
          <p:cNvPr id="3" name="TextBox 2"/>
          <p:cNvSpPr txBox="1"/>
          <p:nvPr userDrawn="1"/>
        </p:nvSpPr>
        <p:spPr>
          <a:xfrm>
            <a:off x="2743200" y="6467475"/>
            <a:ext cx="0" cy="0"/>
          </a:xfrm>
          <a:prstGeom prst="rect">
            <a:avLst/>
          </a:prstGeom>
          <a:noFill/>
        </p:spPr>
        <p:txBody>
          <a:bodyPr wrap="none" lIns="0" tIns="0" rIns="0" bIns="0" rtlCol="0">
            <a:noAutofit/>
          </a:bodyPr>
          <a:lstStyle/>
          <a:p>
            <a:pPr algn="l"/>
            <a:endParaRPr lang="en-US" sz="1592" dirty="0" err="1">
              <a:latin typeface="汉仪旗黑-50S" panose="00020600040101010101" pitchFamily="18" charset="-122"/>
            </a:endParaRPr>
          </a:p>
        </p:txBody>
      </p:sp>
    </p:spTree>
    <p:extLst>
      <p:ext uri="{BB962C8B-B14F-4D97-AF65-F5344CB8AC3E}">
        <p14:creationId xmlns:p14="http://schemas.microsoft.com/office/powerpoint/2010/main" val="1051555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11" name="Picture Placeholder 2"/>
          <p:cNvSpPr>
            <a:spLocks noGrp="1"/>
          </p:cNvSpPr>
          <p:nvPr>
            <p:ph type="pic" sz="quarter" idx="23"/>
          </p:nvPr>
        </p:nvSpPr>
        <p:spPr>
          <a:xfrm>
            <a:off x="0" y="1"/>
            <a:ext cx="12192000" cy="5367651"/>
          </a:xfrm>
        </p:spPr>
        <p:txBody>
          <a:bodyPr anchor="t"/>
          <a:lstStyle>
            <a:lvl1pPr marL="0" indent="0" algn="ctr">
              <a:buNone/>
              <a:defRPr/>
            </a:lvl1pPr>
          </a:lstStyle>
          <a:p>
            <a:endParaRPr lang="id-ID"/>
          </a:p>
        </p:txBody>
      </p:sp>
      <p:sp>
        <p:nvSpPr>
          <p:cNvPr id="13" name="Slide Number Placeholder 5"/>
          <p:cNvSpPr>
            <a:spLocks noGrp="1"/>
          </p:cNvSpPr>
          <p:nvPr>
            <p:ph type="sldNum" sz="quarter" idx="12"/>
          </p:nvPr>
        </p:nvSpPr>
        <p:spPr>
          <a:xfrm>
            <a:off x="11471564" y="327460"/>
            <a:ext cx="431078" cy="389083"/>
          </a:xfrm>
        </p:spPr>
        <p:txBody>
          <a:bodyPr lIns="0" tIns="0" rIns="0" bIns="0"/>
          <a:lstStyle>
            <a:lvl1pPr algn="ctr">
              <a:defRPr sz="1000">
                <a:solidFill>
                  <a:schemeClr val="bg1"/>
                </a:solidFill>
                <a:latin typeface="Lato" panose="020F0502020204030203" pitchFamily="34" charset="0"/>
              </a:defRPr>
            </a:lvl1pPr>
          </a:lstStyle>
          <a:p>
            <a:fld id="{FCEE2C88-6C8F-484D-AF69-578F576B1F44}" type="slidenum">
              <a:rPr lang="en-US" smtClean="0"/>
              <a:t>‹#›</a:t>
            </a:fld>
            <a:endParaRPr lang="en-US" dirty="0"/>
          </a:p>
        </p:txBody>
      </p:sp>
      <p:sp>
        <p:nvSpPr>
          <p:cNvPr id="7" name="Text Placeholder 10"/>
          <p:cNvSpPr>
            <a:spLocks noGrp="1"/>
          </p:cNvSpPr>
          <p:nvPr>
            <p:ph type="body" sz="quarter" idx="14"/>
          </p:nvPr>
        </p:nvSpPr>
        <p:spPr>
          <a:xfrm>
            <a:off x="333376" y="790433"/>
            <a:ext cx="10905239" cy="280985"/>
          </a:xfrm>
        </p:spPr>
        <p:txBody>
          <a:bodyPr lIns="0" tIns="0" rIns="0" bIns="0">
            <a:normAutofit/>
          </a:bodyPr>
          <a:lstStyle>
            <a:lvl1pPr marL="0" indent="0">
              <a:buNone/>
              <a:defRPr sz="1000">
                <a:solidFill>
                  <a:schemeClr val="bg1"/>
                </a:solidFill>
                <a:latin typeface="+mn-lt"/>
              </a:defRPr>
            </a:lvl1pPr>
          </a:lstStyle>
          <a:p>
            <a:pPr lvl="0"/>
            <a:endParaRPr lang="id-ID" dirty="0"/>
          </a:p>
        </p:txBody>
      </p:sp>
      <p:sp>
        <p:nvSpPr>
          <p:cNvPr id="12" name="Text Placeholder 10"/>
          <p:cNvSpPr>
            <a:spLocks noGrp="1"/>
          </p:cNvSpPr>
          <p:nvPr>
            <p:ph type="body" sz="quarter" idx="13"/>
          </p:nvPr>
        </p:nvSpPr>
        <p:spPr>
          <a:xfrm>
            <a:off x="333376" y="397249"/>
            <a:ext cx="10905239" cy="444500"/>
          </a:xfrm>
        </p:spPr>
        <p:txBody>
          <a:bodyPr lIns="0" tIns="0" rIns="0" bIns="0">
            <a:normAutofit/>
          </a:bodyPr>
          <a:lstStyle>
            <a:lvl1pPr marL="0" indent="0">
              <a:buNone/>
              <a:defRPr sz="1995">
                <a:solidFill>
                  <a:schemeClr val="bg1"/>
                </a:solidFill>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061944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extBox 1"/>
          <p:cNvSpPr txBox="1"/>
          <p:nvPr userDrawn="1"/>
        </p:nvSpPr>
        <p:spPr>
          <a:xfrm>
            <a:off x="1428750" y="6505575"/>
            <a:ext cx="0" cy="0"/>
          </a:xfrm>
          <a:prstGeom prst="rect">
            <a:avLst/>
          </a:prstGeom>
          <a:noFill/>
        </p:spPr>
        <p:txBody>
          <a:bodyPr wrap="none" lIns="0" tIns="0" rIns="0" bIns="0" rtlCol="0">
            <a:noAutofit/>
          </a:bodyPr>
          <a:lstStyle/>
          <a:p>
            <a:pPr algn="l"/>
            <a:endParaRPr lang="en-US" sz="1590" dirty="0" err="1">
              <a:latin typeface="汉仪旗黑-50S" panose="00020600040101010101" pitchFamily="18" charset="-122"/>
            </a:endParaRPr>
          </a:p>
        </p:txBody>
      </p:sp>
      <p:sp>
        <p:nvSpPr>
          <p:cNvPr id="3" name="TextBox 2"/>
          <p:cNvSpPr txBox="1"/>
          <p:nvPr userDrawn="1"/>
        </p:nvSpPr>
        <p:spPr>
          <a:xfrm>
            <a:off x="2743200" y="6467475"/>
            <a:ext cx="0" cy="0"/>
          </a:xfrm>
          <a:prstGeom prst="rect">
            <a:avLst/>
          </a:prstGeom>
          <a:noFill/>
        </p:spPr>
        <p:txBody>
          <a:bodyPr wrap="none" lIns="0" tIns="0" rIns="0" bIns="0" rtlCol="0">
            <a:noAutofit/>
          </a:bodyPr>
          <a:lstStyle/>
          <a:p>
            <a:pPr algn="l"/>
            <a:endParaRPr lang="en-US" sz="1590" dirty="0" err="1">
              <a:latin typeface="汉仪旗黑-50S" panose="00020600040101010101" pitchFamily="18" charset="-122"/>
            </a:endParaRPr>
          </a:p>
        </p:txBody>
      </p:sp>
    </p:spTree>
    <p:extLst>
      <p:ext uri="{BB962C8B-B14F-4D97-AF65-F5344CB8AC3E}">
        <p14:creationId xmlns:p14="http://schemas.microsoft.com/office/powerpoint/2010/main" val="1233434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00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66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746E89-5AB5-0C4D-0995-9DA4F87ED9E8}"/>
              </a:ext>
            </a:extLst>
          </p:cNvPr>
          <p:cNvSpPr>
            <a:spLocks noGrp="1"/>
          </p:cNvSpPr>
          <p:nvPr>
            <p:ph type="title"/>
          </p:nvPr>
        </p:nvSpPr>
        <p:spPr>
          <a:xfrm>
            <a:off x="355600" y="578487"/>
            <a:ext cx="11501120" cy="904627"/>
          </a:xfrm>
          <a:prstGeom prst="rect">
            <a:avLst/>
          </a:prstGeom>
        </p:spPr>
        <p:txBody>
          <a:bodyPr/>
          <a:lstStyle>
            <a:lvl1pPr>
              <a:defRPr sz="2800" b="1" i="0">
                <a:latin typeface="汉仪旗黑-70S" panose="00020600040101010101" pitchFamily="18" charset="-122"/>
                <a:ea typeface="汉仪旗黑-70S" panose="00020600040101010101" pitchFamily="18" charset="-122"/>
              </a:defRPr>
            </a:lvl1pPr>
          </a:lstStyle>
          <a:p>
            <a:r>
              <a:rPr lang="en-US" dirty="0"/>
              <a:t>Click to edit Master title style</a:t>
            </a:r>
            <a:endParaRPr lang="en-CN" dirty="0"/>
          </a:p>
        </p:txBody>
      </p:sp>
      <p:sp>
        <p:nvSpPr>
          <p:cNvPr id="9" name="Content Placeholder 3">
            <a:extLst>
              <a:ext uri="{FF2B5EF4-FFF2-40B4-BE49-F238E27FC236}">
                <a16:creationId xmlns:a16="http://schemas.microsoft.com/office/drawing/2014/main" id="{EE78BCCC-0FED-19E2-70BF-E9C52B96D95A}"/>
              </a:ext>
            </a:extLst>
          </p:cNvPr>
          <p:cNvSpPr>
            <a:spLocks noGrp="1"/>
          </p:cNvSpPr>
          <p:nvPr>
            <p:ph sz="quarter" idx="10"/>
          </p:nvPr>
        </p:nvSpPr>
        <p:spPr>
          <a:xfrm>
            <a:off x="355600" y="1483114"/>
            <a:ext cx="11501120" cy="802037"/>
          </a:xfrm>
          <a:prstGeom prst="rect">
            <a:avLst/>
          </a:prstGeom>
        </p:spPr>
        <p:txBody>
          <a:bodyPr/>
          <a:lstStyle>
            <a:lvl1pPr marL="0" indent="0" algn="just">
              <a:buNone/>
              <a:defRPr sz="1200" b="0" i="0">
                <a:latin typeface="汉仪旗黑-50S" panose="00020600040101010101" pitchFamily="18" charset="-122"/>
                <a:ea typeface="汉仪旗黑-50S" panose="00020600040101010101" pitchFamily="18" charset="-122"/>
              </a:defRPr>
            </a:lvl1pPr>
            <a:lvl2pPr>
              <a:defRPr sz="900" b="0" i="0">
                <a:latin typeface="HYQIHEI-50S LIGHT" pitchFamily="18" charset="-122"/>
                <a:ea typeface="HYQIHEI-50S LIGHT" pitchFamily="18" charset="-122"/>
              </a:defRPr>
            </a:lvl2pPr>
            <a:lvl3pPr>
              <a:defRPr sz="900" b="0" i="0">
                <a:latin typeface="HYQIHEI-50S LIGHT" pitchFamily="18" charset="-122"/>
                <a:ea typeface="HYQIHEI-50S LIGHT" pitchFamily="18" charset="-122"/>
              </a:defRPr>
            </a:lvl3pPr>
            <a:lvl4pPr>
              <a:defRPr sz="900" b="0" i="0">
                <a:latin typeface="HYQIHEI-50S LIGHT" pitchFamily="18" charset="-122"/>
                <a:ea typeface="HYQIHEI-50S LIGHT" pitchFamily="18" charset="-122"/>
              </a:defRPr>
            </a:lvl4pPr>
            <a:lvl5pPr>
              <a:defRPr sz="900" b="0" i="0">
                <a:latin typeface="HYQIHEI-50S LIGHT" pitchFamily="18" charset="-122"/>
                <a:ea typeface="HYQIHEI-50S LIGHT" pitchFamily="18" charset="-122"/>
              </a:defRPr>
            </a:lvl5pPr>
          </a:lstStyle>
          <a:p>
            <a:pPr lvl="0"/>
            <a:r>
              <a:rPr lang="en-US" dirty="0"/>
              <a:t>Click to edit Master text styles</a:t>
            </a:r>
          </a:p>
        </p:txBody>
      </p:sp>
      <p:sp>
        <p:nvSpPr>
          <p:cNvPr id="12" name="文本占位符 11">
            <a:extLst>
              <a:ext uri="{FF2B5EF4-FFF2-40B4-BE49-F238E27FC236}">
                <a16:creationId xmlns:a16="http://schemas.microsoft.com/office/drawing/2014/main" id="{FC5FDF52-51FB-4772-7AF9-6716749C31BF}"/>
              </a:ext>
            </a:extLst>
          </p:cNvPr>
          <p:cNvSpPr>
            <a:spLocks noGrp="1"/>
          </p:cNvSpPr>
          <p:nvPr>
            <p:ph type="body" sz="quarter" idx="11" hasCustomPrompt="1"/>
          </p:nvPr>
        </p:nvSpPr>
        <p:spPr>
          <a:xfrm>
            <a:off x="908843" y="2401341"/>
            <a:ext cx="4786313"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2" name="文本占位符 11">
            <a:extLst>
              <a:ext uri="{FF2B5EF4-FFF2-40B4-BE49-F238E27FC236}">
                <a16:creationId xmlns:a16="http://schemas.microsoft.com/office/drawing/2014/main" id="{E2F48A57-6882-C4FC-B9FA-BDB60349B56E}"/>
              </a:ext>
            </a:extLst>
          </p:cNvPr>
          <p:cNvSpPr>
            <a:spLocks noGrp="1"/>
          </p:cNvSpPr>
          <p:nvPr>
            <p:ph type="body" sz="quarter" idx="12" hasCustomPrompt="1"/>
          </p:nvPr>
        </p:nvSpPr>
        <p:spPr>
          <a:xfrm>
            <a:off x="6862603" y="2401341"/>
            <a:ext cx="4786313"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4" name="内容占位符 3">
            <a:extLst>
              <a:ext uri="{FF2B5EF4-FFF2-40B4-BE49-F238E27FC236}">
                <a16:creationId xmlns:a16="http://schemas.microsoft.com/office/drawing/2014/main" id="{83926858-F81E-5B95-7D61-41FB8A6F2F1A}"/>
              </a:ext>
            </a:extLst>
          </p:cNvPr>
          <p:cNvSpPr>
            <a:spLocks noGrp="1"/>
          </p:cNvSpPr>
          <p:nvPr>
            <p:ph sz="quarter" idx="13"/>
          </p:nvPr>
        </p:nvSpPr>
        <p:spPr>
          <a:xfrm>
            <a:off x="6381115" y="2999293"/>
            <a:ext cx="5322888" cy="3304224"/>
          </a:xfrm>
          <a:prstGeom prst="rect">
            <a:avLst/>
          </a:prstGeom>
        </p:spPr>
        <p:txBody>
          <a:bodyPr/>
          <a:lstStyle>
            <a:lvl1pPr>
              <a:defRPr sz="1200">
                <a:latin typeface="汉仪旗黑-50S" panose="00020600040101010101" pitchFamily="18" charset="-122"/>
                <a:ea typeface="汉仪旗黑-50S" panose="00020600040101010101" pitchFamily="18" charset="-122"/>
              </a:defRPr>
            </a:lvl1pPr>
            <a:lvl2pPr>
              <a:defRPr sz="1200">
                <a:latin typeface="汉仪旗黑-50S" panose="00020600040101010101" pitchFamily="18" charset="-122"/>
                <a:ea typeface="汉仪旗黑-50S" panose="00020600040101010101" pitchFamily="18" charset="-122"/>
              </a:defRPr>
            </a:lvl2pPr>
            <a:lvl3pPr>
              <a:defRPr sz="1200">
                <a:latin typeface="汉仪旗黑-50S" panose="00020600040101010101" pitchFamily="18" charset="-122"/>
                <a:ea typeface="汉仪旗黑-50S" panose="00020600040101010101" pitchFamily="18" charset="-122"/>
              </a:defRPr>
            </a:lvl3pPr>
            <a:lvl4pPr>
              <a:defRPr sz="1200">
                <a:latin typeface="汉仪旗黑-50S" panose="00020600040101010101" pitchFamily="18" charset="-122"/>
                <a:ea typeface="汉仪旗黑-50S" panose="00020600040101010101" pitchFamily="18" charset="-122"/>
              </a:defRPr>
            </a:lvl4pPr>
            <a:lvl5pPr>
              <a:defRPr sz="1200">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 name="内容占位符 3">
            <a:extLst>
              <a:ext uri="{FF2B5EF4-FFF2-40B4-BE49-F238E27FC236}">
                <a16:creationId xmlns:a16="http://schemas.microsoft.com/office/drawing/2014/main" id="{6B991C38-4CA4-0082-B918-256206EFAFA9}"/>
              </a:ext>
            </a:extLst>
          </p:cNvPr>
          <p:cNvSpPr>
            <a:spLocks noGrp="1"/>
          </p:cNvSpPr>
          <p:nvPr>
            <p:ph sz="quarter" idx="14"/>
          </p:nvPr>
        </p:nvSpPr>
        <p:spPr>
          <a:xfrm>
            <a:off x="752475" y="2975926"/>
            <a:ext cx="5110163" cy="3304224"/>
          </a:xfrm>
          <a:prstGeom prst="rect">
            <a:avLst/>
          </a:prstGeom>
        </p:spPr>
        <p:txBody>
          <a:bodyPr/>
          <a:lstStyle>
            <a:lvl1pPr>
              <a:defRPr sz="1200">
                <a:latin typeface="汉仪旗黑-50S" panose="00020600040101010101" pitchFamily="18" charset="-122"/>
                <a:ea typeface="汉仪旗黑-50S" panose="00020600040101010101" pitchFamily="18" charset="-122"/>
              </a:defRPr>
            </a:lvl1pPr>
            <a:lvl2pPr>
              <a:defRPr sz="1200">
                <a:latin typeface="汉仪旗黑-50S" panose="00020600040101010101" pitchFamily="18" charset="-122"/>
                <a:ea typeface="汉仪旗黑-50S" panose="00020600040101010101" pitchFamily="18" charset="-122"/>
              </a:defRPr>
            </a:lvl2pPr>
            <a:lvl3pPr>
              <a:defRPr sz="1200">
                <a:latin typeface="汉仪旗黑-50S" panose="00020600040101010101" pitchFamily="18" charset="-122"/>
                <a:ea typeface="汉仪旗黑-50S" panose="00020600040101010101" pitchFamily="18" charset="-122"/>
              </a:defRPr>
            </a:lvl3pPr>
            <a:lvl4pPr>
              <a:defRPr sz="1200">
                <a:latin typeface="汉仪旗黑-50S" panose="00020600040101010101" pitchFamily="18" charset="-122"/>
                <a:ea typeface="汉仪旗黑-50S" panose="00020600040101010101" pitchFamily="18" charset="-122"/>
              </a:defRPr>
            </a:lvl4pPr>
            <a:lvl5pPr>
              <a:defRPr sz="1200">
                <a:latin typeface="汉仪旗黑-50S" panose="00020600040101010101" pitchFamily="18" charset="-122"/>
                <a:ea typeface="汉仪旗黑-50S"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316348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08F8C02E-0457-232C-E5E0-A32535B50F4F}"/>
              </a:ext>
            </a:extLst>
          </p:cNvPr>
          <p:cNvSpPr/>
          <p:nvPr userDrawn="1"/>
        </p:nvSpPr>
        <p:spPr>
          <a:xfrm>
            <a:off x="345440" y="2223987"/>
            <a:ext cx="11501120" cy="42516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8" name="Title 1">
            <a:extLst>
              <a:ext uri="{FF2B5EF4-FFF2-40B4-BE49-F238E27FC236}">
                <a16:creationId xmlns:a16="http://schemas.microsoft.com/office/drawing/2014/main" id="{45746E89-5AB5-0C4D-0995-9DA4F87ED9E8}"/>
              </a:ext>
            </a:extLst>
          </p:cNvPr>
          <p:cNvSpPr>
            <a:spLocks noGrp="1"/>
          </p:cNvSpPr>
          <p:nvPr>
            <p:ph type="title"/>
          </p:nvPr>
        </p:nvSpPr>
        <p:spPr>
          <a:xfrm>
            <a:off x="355600" y="578487"/>
            <a:ext cx="11501120" cy="904627"/>
          </a:xfrm>
          <a:prstGeom prst="rect">
            <a:avLst/>
          </a:prstGeom>
        </p:spPr>
        <p:txBody>
          <a:bodyPr/>
          <a:lstStyle>
            <a:lvl1pPr>
              <a:defRPr sz="2800" b="1" i="0">
                <a:latin typeface="汉仪旗黑-70S" panose="00020600040101010101" pitchFamily="18" charset="-122"/>
                <a:ea typeface="汉仪旗黑-70S" panose="00020600040101010101" pitchFamily="18" charset="-122"/>
              </a:defRPr>
            </a:lvl1pPr>
          </a:lstStyle>
          <a:p>
            <a:r>
              <a:rPr lang="en-US" dirty="0"/>
              <a:t>Click to edit Master title style</a:t>
            </a:r>
            <a:endParaRPr lang="en-CN" dirty="0"/>
          </a:p>
        </p:txBody>
      </p:sp>
      <p:sp>
        <p:nvSpPr>
          <p:cNvPr id="9" name="Content Placeholder 3">
            <a:extLst>
              <a:ext uri="{FF2B5EF4-FFF2-40B4-BE49-F238E27FC236}">
                <a16:creationId xmlns:a16="http://schemas.microsoft.com/office/drawing/2014/main" id="{EE78BCCC-0FED-19E2-70BF-E9C52B96D95A}"/>
              </a:ext>
            </a:extLst>
          </p:cNvPr>
          <p:cNvSpPr>
            <a:spLocks noGrp="1"/>
          </p:cNvSpPr>
          <p:nvPr>
            <p:ph sz="quarter" idx="10"/>
          </p:nvPr>
        </p:nvSpPr>
        <p:spPr>
          <a:xfrm>
            <a:off x="355600" y="1483114"/>
            <a:ext cx="11501120" cy="802037"/>
          </a:xfrm>
          <a:prstGeom prst="rect">
            <a:avLst/>
          </a:prstGeom>
        </p:spPr>
        <p:txBody>
          <a:bodyPr/>
          <a:lstStyle>
            <a:lvl1pPr marL="0" indent="0" algn="just">
              <a:buNone/>
              <a:defRPr sz="1200" b="0" i="0">
                <a:latin typeface="汉仪旗黑-50S" panose="00020600040101010101" pitchFamily="18" charset="-122"/>
                <a:ea typeface="汉仪旗黑-50S" panose="00020600040101010101" pitchFamily="18" charset="-122"/>
              </a:defRPr>
            </a:lvl1pPr>
            <a:lvl2pPr>
              <a:defRPr sz="900" b="0" i="0">
                <a:latin typeface="HYQIHEI-50S LIGHT" pitchFamily="18" charset="-122"/>
                <a:ea typeface="HYQIHEI-50S LIGHT" pitchFamily="18" charset="-122"/>
              </a:defRPr>
            </a:lvl2pPr>
            <a:lvl3pPr>
              <a:defRPr sz="900" b="0" i="0">
                <a:latin typeface="HYQIHEI-50S LIGHT" pitchFamily="18" charset="-122"/>
                <a:ea typeface="HYQIHEI-50S LIGHT" pitchFamily="18" charset="-122"/>
              </a:defRPr>
            </a:lvl3pPr>
            <a:lvl4pPr>
              <a:defRPr sz="900" b="0" i="0">
                <a:latin typeface="HYQIHEI-50S LIGHT" pitchFamily="18" charset="-122"/>
                <a:ea typeface="HYQIHEI-50S LIGHT" pitchFamily="18" charset="-122"/>
              </a:defRPr>
            </a:lvl4pPr>
            <a:lvl5pPr>
              <a:defRPr sz="900" b="0" i="0">
                <a:latin typeface="HYQIHEI-50S LIGHT" pitchFamily="18" charset="-122"/>
                <a:ea typeface="HYQIHEI-50S LIGHT" pitchFamily="18" charset="-122"/>
              </a:defRPr>
            </a:lvl5pPr>
          </a:lstStyle>
          <a:p>
            <a:pPr lvl="0"/>
            <a:r>
              <a:rPr lang="en-US" dirty="0"/>
              <a:t>Click to edit Master text styles</a:t>
            </a:r>
          </a:p>
        </p:txBody>
      </p:sp>
      <p:sp>
        <p:nvSpPr>
          <p:cNvPr id="5" name="文本占位符 11">
            <a:extLst>
              <a:ext uri="{FF2B5EF4-FFF2-40B4-BE49-F238E27FC236}">
                <a16:creationId xmlns:a16="http://schemas.microsoft.com/office/drawing/2014/main" id="{58F7EAA6-DE09-1F0F-151A-6F327EDECC67}"/>
              </a:ext>
            </a:extLst>
          </p:cNvPr>
          <p:cNvSpPr>
            <a:spLocks noGrp="1"/>
          </p:cNvSpPr>
          <p:nvPr>
            <p:ph type="body" sz="quarter" idx="11" hasCustomPrompt="1"/>
          </p:nvPr>
        </p:nvSpPr>
        <p:spPr>
          <a:xfrm>
            <a:off x="3702843" y="2340381"/>
            <a:ext cx="4786313"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lvl="0"/>
            <a:r>
              <a:rPr lang="zh-CN" altLang="en-US" dirty="0"/>
              <a:t>                         单击此处编辑母版文本样式</a:t>
            </a:r>
          </a:p>
        </p:txBody>
      </p:sp>
      <p:sp>
        <p:nvSpPr>
          <p:cNvPr id="6" name="图表占位符 2">
            <a:extLst>
              <a:ext uri="{FF2B5EF4-FFF2-40B4-BE49-F238E27FC236}">
                <a16:creationId xmlns:a16="http://schemas.microsoft.com/office/drawing/2014/main" id="{F3467F74-8E2C-8E27-4924-B5A941D0DDAD}"/>
              </a:ext>
            </a:extLst>
          </p:cNvPr>
          <p:cNvSpPr>
            <a:spLocks noGrp="1"/>
          </p:cNvSpPr>
          <p:nvPr>
            <p:ph type="chart" sz="quarter" idx="12"/>
          </p:nvPr>
        </p:nvSpPr>
        <p:spPr>
          <a:xfrm>
            <a:off x="568959" y="2784475"/>
            <a:ext cx="11064241" cy="3495675"/>
          </a:xfrm>
          <a:prstGeom prst="rect">
            <a:avLst/>
          </a:prstGeom>
        </p:spPr>
        <p:txBody>
          <a:bodyPr/>
          <a:lstStyle/>
          <a:p>
            <a:endParaRPr lang="zh-CN" altLang="en-US" dirty="0"/>
          </a:p>
        </p:txBody>
      </p:sp>
    </p:spTree>
    <p:extLst>
      <p:ext uri="{BB962C8B-B14F-4D97-AF65-F5344CB8AC3E}">
        <p14:creationId xmlns:p14="http://schemas.microsoft.com/office/powerpoint/2010/main" val="222114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C95C2-3DF8-01D4-BE50-5388F18B15D2}"/>
              </a:ext>
            </a:extLst>
          </p:cNvPr>
          <p:cNvSpPr>
            <a:spLocks noGrp="1"/>
          </p:cNvSpPr>
          <p:nvPr>
            <p:ph type="title"/>
          </p:nvPr>
        </p:nvSpPr>
        <p:spPr>
          <a:xfrm>
            <a:off x="355600" y="578485"/>
            <a:ext cx="11501120" cy="904627"/>
          </a:xfrm>
          <a:prstGeom prst="rect">
            <a:avLst/>
          </a:prstGeom>
        </p:spPr>
        <p:txBody>
          <a:bodyPr/>
          <a:lstStyle>
            <a:lvl1pPr>
              <a:defRPr sz="3200" b="0" i="0">
                <a:latin typeface="HYQIHEI-65S MEDIUM" pitchFamily="18" charset="-122"/>
                <a:ea typeface="HYQIHEI-65S MEDIUM" pitchFamily="18" charset="-122"/>
              </a:defRPr>
            </a:lvl1pPr>
          </a:lstStyle>
          <a:p>
            <a:r>
              <a:rPr lang="en-US" dirty="0"/>
              <a:t>Click to edit Master title style</a:t>
            </a:r>
            <a:endParaRPr lang="en-CN" dirty="0"/>
          </a:p>
        </p:txBody>
      </p:sp>
      <p:sp>
        <p:nvSpPr>
          <p:cNvPr id="4" name="Content Placeholder 3">
            <a:extLst>
              <a:ext uri="{FF2B5EF4-FFF2-40B4-BE49-F238E27FC236}">
                <a16:creationId xmlns:a16="http://schemas.microsoft.com/office/drawing/2014/main" id="{3538CB5D-A8AE-8998-B7AF-08ED1679F886}"/>
              </a:ext>
            </a:extLst>
          </p:cNvPr>
          <p:cNvSpPr>
            <a:spLocks noGrp="1"/>
          </p:cNvSpPr>
          <p:nvPr>
            <p:ph sz="quarter" idx="10"/>
          </p:nvPr>
        </p:nvSpPr>
        <p:spPr>
          <a:xfrm>
            <a:off x="355600" y="1272090"/>
            <a:ext cx="11501120" cy="802037"/>
          </a:xfrm>
          <a:prstGeom prst="rect">
            <a:avLst/>
          </a:prstGeom>
        </p:spPr>
        <p:txBody>
          <a:bodyPr/>
          <a:lstStyle>
            <a:lvl1pPr>
              <a:defRPr sz="1200" b="0" i="0">
                <a:latin typeface="HYQIHEI-50S LIGHT" pitchFamily="18" charset="-122"/>
                <a:ea typeface="HYQIHEI-50S LIGHT" pitchFamily="18" charset="-122"/>
              </a:defRPr>
            </a:lvl1pPr>
            <a:lvl2pPr>
              <a:defRPr sz="1200" b="0" i="0">
                <a:latin typeface="HYQIHEI-50S LIGHT" pitchFamily="18" charset="-122"/>
                <a:ea typeface="HYQIHEI-50S LIGHT" pitchFamily="18" charset="-122"/>
              </a:defRPr>
            </a:lvl2pPr>
            <a:lvl3pPr>
              <a:defRPr sz="1200" b="0" i="0">
                <a:latin typeface="HYQIHEI-50S LIGHT" pitchFamily="18" charset="-122"/>
                <a:ea typeface="HYQIHEI-50S LIGHT" pitchFamily="18" charset="-122"/>
              </a:defRPr>
            </a:lvl3pPr>
            <a:lvl4pPr>
              <a:defRPr sz="1200" b="0" i="0">
                <a:latin typeface="HYQIHEI-50S LIGHT" pitchFamily="18" charset="-122"/>
                <a:ea typeface="HYQIHEI-50S LIGHT" pitchFamily="18" charset="-122"/>
              </a:defRPr>
            </a:lvl4pPr>
            <a:lvl5pPr>
              <a:defRPr sz="1200" b="0" i="0">
                <a:latin typeface="HYQIHEI-50S LIGHT" pitchFamily="18" charset="-122"/>
                <a:ea typeface="HYQIHEI-50S LIGHT" pitchFamily="18" charset="-122"/>
              </a:defRPr>
            </a:lvl5pPr>
          </a:lstStyle>
          <a:p>
            <a:pPr lvl="0"/>
            <a:r>
              <a:rPr lang="en-US" dirty="0"/>
              <a:t>Click to edit Master text styles</a:t>
            </a:r>
          </a:p>
        </p:txBody>
      </p:sp>
    </p:spTree>
    <p:extLst>
      <p:ext uri="{BB962C8B-B14F-4D97-AF65-F5344CB8AC3E}">
        <p14:creationId xmlns:p14="http://schemas.microsoft.com/office/powerpoint/2010/main" val="2013079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1C43AE-DCD9-DA48-88BB-FE3AA281FCCD}" type="slidenum">
              <a:rPr lang="en-US" smtClean="0"/>
              <a:t>‹#›</a:t>
            </a:fld>
            <a:endParaRPr lang="en-US"/>
          </a:p>
        </p:txBody>
      </p:sp>
    </p:spTree>
    <p:extLst>
      <p:ext uri="{BB962C8B-B14F-4D97-AF65-F5344CB8AC3E}">
        <p14:creationId xmlns:p14="http://schemas.microsoft.com/office/powerpoint/2010/main" val="3736888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11.xml"/><Relationship Id="rId4" Type="http://schemas.openxmlformats.org/officeDocument/2006/relationships/slideLayout" Target="../slideLayouts/slideLayout4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8.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557D4EA-7FA2-529B-597F-6672AA8B7B59}"/>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
        <p:nvSpPr>
          <p:cNvPr id="2" name="文本框 1">
            <a:extLst>
              <a:ext uri="{FF2B5EF4-FFF2-40B4-BE49-F238E27FC236}">
                <a16:creationId xmlns:a16="http://schemas.microsoft.com/office/drawing/2014/main" id="{A5F37BAA-C447-1C50-24FF-6CAE854BB11B}"/>
              </a:ext>
            </a:extLst>
          </p:cNvPr>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899" b="1" dirty="0">
                <a:solidFill>
                  <a:schemeClr val="accent2">
                    <a:lumMod val="50000"/>
                  </a:schemeClr>
                </a:solidFill>
                <a:latin typeface="Open Sans Light" panose="020B0306030504020204" charset="0"/>
                <a:ea typeface="Open Sans Light" panose="020B0306030504020204" charset="0"/>
                <a:cs typeface="Open Sans Light" panose="020B0306030504020204" charset="0"/>
              </a:rPr>
              <a:t>Early</a:t>
            </a:r>
            <a:r>
              <a:rPr lang="en-US" altLang="zh-CN" sz="899" dirty="0">
                <a:solidFill>
                  <a:schemeClr val="bg2">
                    <a:lumMod val="60000"/>
                    <a:lumOff val="40000"/>
                  </a:schemeClr>
                </a:solidFill>
                <a:latin typeface="Open Sans Light" panose="020B0306030504020204" charset="0"/>
                <a:ea typeface="Open Sans Light" panose="020B0306030504020204" charset="0"/>
                <a:cs typeface="Open Sans Light" panose="020B0306030504020204" charset="0"/>
              </a:rPr>
              <a:t> </a:t>
            </a:r>
            <a:r>
              <a:rPr lang="en-US" altLang="zh-CN" sz="899" b="1" dirty="0">
                <a:solidFill>
                  <a:srgbClr val="92D050"/>
                </a:solidFill>
                <a:latin typeface="Open Sans Light" panose="020B0306030504020204" charset="0"/>
                <a:ea typeface="Open Sans Light" panose="020B0306030504020204" charset="0"/>
                <a:cs typeface="Open Sans Light" panose="020B0306030504020204" charset="0"/>
              </a:rPr>
              <a:t>Data </a:t>
            </a:r>
            <a:r>
              <a:rPr lang="zh-CN" altLang="en-US"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rPr>
              <a:t>市场研究</a:t>
            </a:r>
            <a:endParaRPr lang="en-US" altLang="zh-CN"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endParaRPr>
          </a:p>
        </p:txBody>
      </p:sp>
      <p:sp>
        <p:nvSpPr>
          <p:cNvPr id="3" name="文本框 2">
            <a:extLst>
              <a:ext uri="{FF2B5EF4-FFF2-40B4-BE49-F238E27FC236}">
                <a16:creationId xmlns:a16="http://schemas.microsoft.com/office/drawing/2014/main" id="{B7A0F84D-CE73-DC76-6AF1-E8B31B43CA09}"/>
              </a:ext>
            </a:extLst>
          </p:cNvPr>
          <p:cNvSpPr txBox="1"/>
          <p:nvPr userDrawn="1"/>
        </p:nvSpPr>
        <p:spPr>
          <a:xfrm>
            <a:off x="6398420" y="6500157"/>
            <a:ext cx="6632670" cy="23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C0C0C0">
                    <a:lumMod val="60000"/>
                    <a:lumOff val="40000"/>
                  </a:srgbClr>
                </a:solidFill>
                <a:effectLst/>
                <a:uLnTx/>
                <a:uFillTx/>
                <a:latin typeface="Open Sans Light" charset="0"/>
                <a:ea typeface="Open Sans Light" charset="0"/>
                <a:cs typeface="Open Sans Light" charset="0"/>
              </a:rPr>
              <a:t>© 2024 EARLY DATA MARKETING INTELLIGENCE CO. LTD. All Rights Reserved. Confidential to EARLY DATA.</a:t>
            </a:r>
          </a:p>
        </p:txBody>
      </p:sp>
    </p:spTree>
    <p:extLst>
      <p:ext uri="{BB962C8B-B14F-4D97-AF65-F5344CB8AC3E}">
        <p14:creationId xmlns:p14="http://schemas.microsoft.com/office/powerpoint/2010/main" val="323000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900" b="1" dirty="0">
                <a:solidFill>
                  <a:schemeClr val="accent2">
                    <a:lumMod val="50000"/>
                  </a:schemeClr>
                </a:solidFill>
                <a:latin typeface="Open Sans Light" charset="0"/>
                <a:ea typeface="Open Sans Light" charset="0"/>
                <a:cs typeface="Open Sans Light" charset="0"/>
              </a:rPr>
              <a:t>Early</a:t>
            </a:r>
            <a:r>
              <a:rPr lang="en-US" altLang="zh-CN" sz="900" dirty="0">
                <a:solidFill>
                  <a:schemeClr val="bg2">
                    <a:lumMod val="60000"/>
                    <a:lumOff val="40000"/>
                  </a:schemeClr>
                </a:solidFill>
                <a:latin typeface="Open Sans Light" charset="0"/>
                <a:ea typeface="Open Sans Light" charset="0"/>
                <a:cs typeface="Open Sans Light" charset="0"/>
              </a:rPr>
              <a:t> </a:t>
            </a:r>
            <a:r>
              <a:rPr lang="en-US" altLang="zh-CN" sz="900" b="1" dirty="0">
                <a:solidFill>
                  <a:srgbClr val="92D050"/>
                </a:solidFill>
                <a:latin typeface="Open Sans Light" charset="0"/>
                <a:ea typeface="Open Sans Light" charset="0"/>
                <a:cs typeface="Open Sans Light" charset="0"/>
              </a:rPr>
              <a:t>Data </a:t>
            </a:r>
            <a:r>
              <a:rPr lang="zh-CN" altLang="en-US" sz="900" b="1" dirty="0">
                <a:solidFill>
                  <a:schemeClr val="tx2">
                    <a:lumMod val="75000"/>
                  </a:schemeClr>
                </a:solidFill>
                <a:latin typeface="Open Sans Light" charset="0"/>
                <a:ea typeface="Open Sans Light" charset="0"/>
                <a:cs typeface="Open Sans Light" charset="0"/>
              </a:rPr>
              <a:t>市场研究</a:t>
            </a:r>
            <a:endParaRPr lang="en-US" altLang="zh-CN" sz="900" b="1" dirty="0">
              <a:solidFill>
                <a:schemeClr val="tx2">
                  <a:lumMod val="75000"/>
                </a:schemeClr>
              </a:solidFill>
              <a:latin typeface="Open Sans Light" charset="0"/>
              <a:ea typeface="Open Sans Light" charset="0"/>
              <a:cs typeface="Open Sans Light" charset="0"/>
            </a:endParaRPr>
          </a:p>
        </p:txBody>
      </p:sp>
      <p:sp>
        <p:nvSpPr>
          <p:cNvPr id="3" name="文本框 2"/>
          <p:cNvSpPr txBox="1"/>
          <p:nvPr userDrawn="1"/>
        </p:nvSpPr>
        <p:spPr>
          <a:xfrm>
            <a:off x="6398420" y="6500157"/>
            <a:ext cx="6632670" cy="23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C0C0C0">
                    <a:lumMod val="60000"/>
                    <a:lumOff val="40000"/>
                  </a:srgbClr>
                </a:solidFill>
                <a:effectLst/>
                <a:uLnTx/>
                <a:uFillTx/>
                <a:latin typeface="Open Sans Light" charset="0"/>
                <a:ea typeface="Open Sans Light" charset="0"/>
                <a:cs typeface="Open Sans Light" charset="0"/>
              </a:rPr>
              <a:t>© 2024 EARLY DATA MARKETING INTELLIGENCE CO. LTD. All Rights Reserved. Confidential to EARLY DATA.</a:t>
            </a:r>
          </a:p>
        </p:txBody>
      </p:sp>
      <p:sp>
        <p:nvSpPr>
          <p:cNvPr id="4" name="文本框 3">
            <a:extLst>
              <a:ext uri="{FF2B5EF4-FFF2-40B4-BE49-F238E27FC236}">
                <a16:creationId xmlns:a16="http://schemas.microsoft.com/office/drawing/2014/main" id="{525A8F34-5B3D-E341-8DC6-827BF7EB0C58}"/>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07257795"/>
      </p:ext>
    </p:extLst>
  </p:cSld>
  <p:clrMap bg1="lt1" tx1="dk1" bg2="lt2" tx2="dk2" accent1="accent1" accent2="accent2" accent3="accent3" accent4="accent4" accent5="accent5" accent6="accent6" hlink="hlink" folHlink="folHlink"/>
  <p:sldLayoutIdLst>
    <p:sldLayoutId id="2147483706" r:id="rId1"/>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900" b="1" dirty="0">
                <a:solidFill>
                  <a:schemeClr val="accent2">
                    <a:lumMod val="50000"/>
                  </a:schemeClr>
                </a:solidFill>
                <a:latin typeface="Open Sans Light" charset="0"/>
                <a:ea typeface="Open Sans Light" charset="0"/>
                <a:cs typeface="Open Sans Light" charset="0"/>
              </a:rPr>
              <a:t>Early</a:t>
            </a:r>
            <a:r>
              <a:rPr lang="en-US" altLang="zh-CN" sz="900" dirty="0">
                <a:solidFill>
                  <a:schemeClr val="bg2">
                    <a:lumMod val="60000"/>
                    <a:lumOff val="40000"/>
                  </a:schemeClr>
                </a:solidFill>
                <a:latin typeface="Open Sans Light" charset="0"/>
                <a:ea typeface="Open Sans Light" charset="0"/>
                <a:cs typeface="Open Sans Light" charset="0"/>
              </a:rPr>
              <a:t> </a:t>
            </a:r>
            <a:r>
              <a:rPr lang="en-US" altLang="zh-CN" sz="900" b="1" dirty="0">
                <a:solidFill>
                  <a:srgbClr val="92D050"/>
                </a:solidFill>
                <a:latin typeface="Open Sans Light" charset="0"/>
                <a:ea typeface="Open Sans Light" charset="0"/>
                <a:cs typeface="Open Sans Light" charset="0"/>
              </a:rPr>
              <a:t>Data </a:t>
            </a:r>
            <a:r>
              <a:rPr lang="zh-CN" altLang="en-US" sz="900" b="1" dirty="0">
                <a:solidFill>
                  <a:schemeClr val="tx2">
                    <a:lumMod val="75000"/>
                  </a:schemeClr>
                </a:solidFill>
                <a:latin typeface="Open Sans Light" charset="0"/>
                <a:ea typeface="Open Sans Light" charset="0"/>
                <a:cs typeface="Open Sans Light" charset="0"/>
              </a:rPr>
              <a:t>市场研究</a:t>
            </a:r>
            <a:endParaRPr lang="en-US" altLang="zh-CN" sz="900" b="1" dirty="0">
              <a:solidFill>
                <a:schemeClr val="tx2">
                  <a:lumMod val="75000"/>
                </a:schemeClr>
              </a:solidFill>
              <a:latin typeface="Open Sans Light" charset="0"/>
              <a:ea typeface="Open Sans Light" charset="0"/>
              <a:cs typeface="Open Sans Light" charset="0"/>
            </a:endParaRPr>
          </a:p>
        </p:txBody>
      </p:sp>
      <p:sp>
        <p:nvSpPr>
          <p:cNvPr id="3" name="文本框 2"/>
          <p:cNvSpPr txBox="1"/>
          <p:nvPr userDrawn="1"/>
        </p:nvSpPr>
        <p:spPr>
          <a:xfrm>
            <a:off x="6398420" y="6500157"/>
            <a:ext cx="6632670" cy="23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C0C0C0">
                    <a:lumMod val="60000"/>
                    <a:lumOff val="40000"/>
                  </a:srgbClr>
                </a:solidFill>
                <a:effectLst/>
                <a:uLnTx/>
                <a:uFillTx/>
                <a:latin typeface="Open Sans Light" charset="0"/>
                <a:ea typeface="Open Sans Light" charset="0"/>
                <a:cs typeface="Open Sans Light" charset="0"/>
              </a:rPr>
              <a:t>© 2024 EARLY DATA MARKETING INTELLIGENCE CO. LTD. All Rights Reserved. Confidential to EARLY DATA.</a:t>
            </a:r>
          </a:p>
        </p:txBody>
      </p:sp>
      <p:sp>
        <p:nvSpPr>
          <p:cNvPr id="4" name="文本框 3">
            <a:extLst>
              <a:ext uri="{FF2B5EF4-FFF2-40B4-BE49-F238E27FC236}">
                <a16:creationId xmlns:a16="http://schemas.microsoft.com/office/drawing/2014/main" id="{0EDEAFBB-1668-F692-4232-7CC7B89571E8}"/>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255210136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文本框 2"/>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900" dirty="0">
                <a:solidFill>
                  <a:schemeClr val="bg2">
                    <a:lumMod val="60000"/>
                    <a:lumOff val="40000"/>
                  </a:schemeClr>
                </a:solidFill>
                <a:latin typeface="Open Sans Light" charset="0"/>
                <a:ea typeface="Open Sans Light" charset="0"/>
                <a:cs typeface="Open Sans Light" charset="0"/>
              </a:rPr>
              <a:t>Early Data</a:t>
            </a:r>
            <a:r>
              <a:rPr lang="zh-CN" altLang="en-US" sz="900" dirty="0">
                <a:solidFill>
                  <a:schemeClr val="bg2">
                    <a:lumMod val="60000"/>
                    <a:lumOff val="40000"/>
                  </a:schemeClr>
                </a:solidFill>
                <a:latin typeface="Open Sans Light" charset="0"/>
                <a:ea typeface="Open Sans Light" charset="0"/>
                <a:cs typeface="Open Sans Light" charset="0"/>
              </a:rPr>
              <a:t>市场研究</a:t>
            </a:r>
            <a:endParaRPr lang="en-US" altLang="zh-CN" sz="900" dirty="0">
              <a:solidFill>
                <a:schemeClr val="bg2">
                  <a:lumMod val="60000"/>
                  <a:lumOff val="40000"/>
                </a:schemeClr>
              </a:solidFill>
              <a:latin typeface="Open Sans Light" charset="0"/>
              <a:ea typeface="Open Sans Light" charset="0"/>
              <a:cs typeface="Open Sans Light" charset="0"/>
            </a:endParaRPr>
          </a:p>
        </p:txBody>
      </p:sp>
      <p:sp>
        <p:nvSpPr>
          <p:cNvPr id="4" name="文本框 3"/>
          <p:cNvSpPr txBox="1"/>
          <p:nvPr userDrawn="1"/>
        </p:nvSpPr>
        <p:spPr>
          <a:xfrm>
            <a:off x="6398420" y="6500157"/>
            <a:ext cx="6632670" cy="230246"/>
          </a:xfrm>
          <a:prstGeom prst="rect">
            <a:avLst/>
          </a:prstGeom>
          <a:noFill/>
        </p:spPr>
        <p:txBody>
          <a:bodyPr wrap="square" rtlCol="0">
            <a:spAutoFit/>
          </a:bodyPr>
          <a:lstStyle/>
          <a:p>
            <a:pPr fontAlgn="auto">
              <a:spcAft>
                <a:spcPts val="0"/>
              </a:spcAft>
              <a:defRPr/>
            </a:pPr>
            <a:r>
              <a:rPr lang="en-US" altLang="zh-CN" sz="900" dirty="0">
                <a:solidFill>
                  <a:schemeClr val="bg2">
                    <a:lumMod val="60000"/>
                    <a:lumOff val="40000"/>
                  </a:schemeClr>
                </a:solidFill>
                <a:latin typeface="Open Sans Light" charset="0"/>
                <a:ea typeface="Open Sans Light" charset="0"/>
                <a:cs typeface="Open Sans Light" charset="0"/>
              </a:rPr>
              <a:t>© 2025 EARLY DATA MARKETING INTELLIGENCE CO. LTD. All Rights Reserved. Confidential to EARLY DATA.</a:t>
            </a:r>
          </a:p>
        </p:txBody>
      </p:sp>
      <p:sp>
        <p:nvSpPr>
          <p:cNvPr id="6" name="文本框 5"/>
          <p:cNvSpPr txBox="1"/>
          <p:nvPr userDrawn="1"/>
        </p:nvSpPr>
        <p:spPr>
          <a:xfrm>
            <a:off x="193031" y="127597"/>
            <a:ext cx="3336305" cy="23051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p:txBody>
      </p:sp>
    </p:spTree>
    <p:extLst>
      <p:ext uri="{BB962C8B-B14F-4D97-AF65-F5344CB8AC3E}">
        <p14:creationId xmlns:p14="http://schemas.microsoft.com/office/powerpoint/2010/main" val="3894747154"/>
      </p:ext>
    </p:extLst>
  </p:cSld>
  <p:clrMap bg1="lt1" tx1="dk1" bg2="lt2" tx2="dk2" accent1="accent1" accent2="accent2" accent3="accent3" accent4="accent4" accent5="accent5" accent6="accent6" hlink="hlink" folHlink="folHlink"/>
  <p:sldLayoutIdLst>
    <p:sldLayoutId id="2147483713"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文本框 3"/>
          <p:cNvSpPr txBox="1"/>
          <p:nvPr userDrawn="1"/>
        </p:nvSpPr>
        <p:spPr>
          <a:xfrm>
            <a:off x="6398420" y="6500157"/>
            <a:ext cx="6632670" cy="23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C0C0C0">
                    <a:lumMod val="60000"/>
                    <a:lumOff val="40000"/>
                  </a:srgbClr>
                </a:solidFill>
                <a:effectLst/>
                <a:uLnTx/>
                <a:uFillTx/>
                <a:latin typeface="Open Sans Light" charset="0"/>
                <a:ea typeface="Open Sans Light" charset="0"/>
                <a:cs typeface="Open Sans Light" charset="0"/>
              </a:rPr>
              <a:t>© 2024 EARLY DATA MARKETING INTELLIGENCE CO. LTD. All Rights Reserved. Confidential to EARLY DATA.</a:t>
            </a:r>
          </a:p>
        </p:txBody>
      </p:sp>
      <p:sp>
        <p:nvSpPr>
          <p:cNvPr id="2" name="文本框 1">
            <a:extLst>
              <a:ext uri="{FF2B5EF4-FFF2-40B4-BE49-F238E27FC236}">
                <a16:creationId xmlns:a16="http://schemas.microsoft.com/office/drawing/2014/main" id="{1395E69D-D51B-B1BC-4C7F-B1A039C2A98E}"/>
              </a:ext>
            </a:extLst>
          </p:cNvPr>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899" b="1" dirty="0">
                <a:solidFill>
                  <a:schemeClr val="accent2">
                    <a:lumMod val="50000"/>
                  </a:schemeClr>
                </a:solidFill>
                <a:latin typeface="Open Sans Light" panose="020B0306030504020204" charset="0"/>
                <a:ea typeface="Open Sans Light" panose="020B0306030504020204" charset="0"/>
                <a:cs typeface="Open Sans Light" panose="020B0306030504020204" charset="0"/>
              </a:rPr>
              <a:t>Early</a:t>
            </a:r>
            <a:r>
              <a:rPr lang="en-US" altLang="zh-CN" sz="899" dirty="0">
                <a:solidFill>
                  <a:schemeClr val="bg2">
                    <a:lumMod val="60000"/>
                    <a:lumOff val="40000"/>
                  </a:schemeClr>
                </a:solidFill>
                <a:latin typeface="Open Sans Light" panose="020B0306030504020204" charset="0"/>
                <a:ea typeface="Open Sans Light" panose="020B0306030504020204" charset="0"/>
                <a:cs typeface="Open Sans Light" panose="020B0306030504020204" charset="0"/>
              </a:rPr>
              <a:t> </a:t>
            </a:r>
            <a:r>
              <a:rPr lang="en-US" altLang="zh-CN" sz="899" b="1" dirty="0">
                <a:solidFill>
                  <a:srgbClr val="92D050"/>
                </a:solidFill>
                <a:latin typeface="Open Sans Light" panose="020B0306030504020204" charset="0"/>
                <a:ea typeface="Open Sans Light" panose="020B0306030504020204" charset="0"/>
                <a:cs typeface="Open Sans Light" panose="020B0306030504020204" charset="0"/>
              </a:rPr>
              <a:t>Data </a:t>
            </a:r>
            <a:r>
              <a:rPr lang="zh-CN" altLang="en-US"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rPr>
              <a:t>市场研究</a:t>
            </a:r>
            <a:endParaRPr lang="en-US" altLang="zh-CN"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endParaRPr>
          </a:p>
        </p:txBody>
      </p:sp>
      <p:sp>
        <p:nvSpPr>
          <p:cNvPr id="3" name="文本框 2">
            <a:extLst>
              <a:ext uri="{FF2B5EF4-FFF2-40B4-BE49-F238E27FC236}">
                <a16:creationId xmlns:a16="http://schemas.microsoft.com/office/drawing/2014/main" id="{A1315F45-104F-1B87-5F61-C43BBAB585C5}"/>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247912749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hdr="0" ftr="0" dt="0"/>
  <p:txStyles>
    <p:titleStyle/>
    <p:bodyStyle/>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文本框 3"/>
          <p:cNvSpPr txBox="1"/>
          <p:nvPr userDrawn="1"/>
        </p:nvSpPr>
        <p:spPr>
          <a:xfrm>
            <a:off x="6398420" y="6500157"/>
            <a:ext cx="6632670" cy="23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C0C0C0">
                    <a:lumMod val="60000"/>
                    <a:lumOff val="40000"/>
                  </a:srgbClr>
                </a:solidFill>
                <a:effectLst/>
                <a:uLnTx/>
                <a:uFillTx/>
                <a:latin typeface="Open Sans Light" charset="0"/>
                <a:ea typeface="Open Sans Light" charset="0"/>
                <a:cs typeface="Open Sans Light" charset="0"/>
              </a:rPr>
              <a:t>© 2024 EARLY DATA MARKETING INTELLIGENCE CO. LTD. All Rights Reserved. Confidential to EARLY DATA.</a:t>
            </a:r>
          </a:p>
        </p:txBody>
      </p:sp>
      <p:sp>
        <p:nvSpPr>
          <p:cNvPr id="2" name="文本框 1">
            <a:extLst>
              <a:ext uri="{FF2B5EF4-FFF2-40B4-BE49-F238E27FC236}">
                <a16:creationId xmlns:a16="http://schemas.microsoft.com/office/drawing/2014/main" id="{1395E69D-D51B-B1BC-4C7F-B1A039C2A98E}"/>
              </a:ext>
            </a:extLst>
          </p:cNvPr>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899" b="1" dirty="0">
                <a:solidFill>
                  <a:schemeClr val="accent2">
                    <a:lumMod val="50000"/>
                  </a:schemeClr>
                </a:solidFill>
                <a:latin typeface="Open Sans Light" panose="020B0306030504020204" charset="0"/>
                <a:ea typeface="Open Sans Light" panose="020B0306030504020204" charset="0"/>
                <a:cs typeface="Open Sans Light" panose="020B0306030504020204" charset="0"/>
              </a:rPr>
              <a:t>Early</a:t>
            </a:r>
            <a:r>
              <a:rPr lang="en-US" altLang="zh-CN" sz="899" dirty="0">
                <a:solidFill>
                  <a:schemeClr val="bg2">
                    <a:lumMod val="60000"/>
                    <a:lumOff val="40000"/>
                  </a:schemeClr>
                </a:solidFill>
                <a:latin typeface="Open Sans Light" panose="020B0306030504020204" charset="0"/>
                <a:ea typeface="Open Sans Light" panose="020B0306030504020204" charset="0"/>
                <a:cs typeface="Open Sans Light" panose="020B0306030504020204" charset="0"/>
              </a:rPr>
              <a:t> </a:t>
            </a:r>
            <a:r>
              <a:rPr lang="en-US" altLang="zh-CN" sz="899" b="1" dirty="0">
                <a:solidFill>
                  <a:srgbClr val="92D050"/>
                </a:solidFill>
                <a:latin typeface="Open Sans Light" panose="020B0306030504020204" charset="0"/>
                <a:ea typeface="Open Sans Light" panose="020B0306030504020204" charset="0"/>
                <a:cs typeface="Open Sans Light" panose="020B0306030504020204" charset="0"/>
              </a:rPr>
              <a:t>Data </a:t>
            </a:r>
            <a:r>
              <a:rPr lang="zh-CN" altLang="en-US"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rPr>
              <a:t>市场研究</a:t>
            </a:r>
            <a:endParaRPr lang="en-US" altLang="zh-CN"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endParaRPr>
          </a:p>
        </p:txBody>
      </p:sp>
      <p:sp>
        <p:nvSpPr>
          <p:cNvPr id="3" name="文本框 2">
            <a:extLst>
              <a:ext uri="{FF2B5EF4-FFF2-40B4-BE49-F238E27FC236}">
                <a16:creationId xmlns:a16="http://schemas.microsoft.com/office/drawing/2014/main" id="{4449CFC7-66C5-F780-68E8-BB75FDE60877}"/>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2626588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hdr="0" ftr="0" dt="0"/>
  <p:txStyles>
    <p:titleStyle/>
    <p:bodyStyle/>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5F37BAA-C447-1C50-24FF-6CAE854BB11B}"/>
              </a:ext>
            </a:extLst>
          </p:cNvPr>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899" b="1" dirty="0">
                <a:solidFill>
                  <a:schemeClr val="accent2">
                    <a:lumMod val="50000"/>
                  </a:schemeClr>
                </a:solidFill>
                <a:latin typeface="Open Sans Light" panose="020B0306030504020204" charset="0"/>
                <a:ea typeface="Open Sans Light" panose="020B0306030504020204" charset="0"/>
                <a:cs typeface="Open Sans Light" panose="020B0306030504020204" charset="0"/>
              </a:rPr>
              <a:t>Early</a:t>
            </a:r>
            <a:r>
              <a:rPr lang="en-US" altLang="zh-CN" sz="899" dirty="0">
                <a:solidFill>
                  <a:schemeClr val="bg2">
                    <a:lumMod val="60000"/>
                    <a:lumOff val="40000"/>
                  </a:schemeClr>
                </a:solidFill>
                <a:latin typeface="Open Sans Light" panose="020B0306030504020204" charset="0"/>
                <a:ea typeface="Open Sans Light" panose="020B0306030504020204" charset="0"/>
                <a:cs typeface="Open Sans Light" panose="020B0306030504020204" charset="0"/>
              </a:rPr>
              <a:t> </a:t>
            </a:r>
            <a:r>
              <a:rPr lang="en-US" altLang="zh-CN" sz="899" b="1" dirty="0">
                <a:solidFill>
                  <a:srgbClr val="92D050"/>
                </a:solidFill>
                <a:latin typeface="Open Sans Light" panose="020B0306030504020204" charset="0"/>
                <a:ea typeface="Open Sans Light" panose="020B0306030504020204" charset="0"/>
                <a:cs typeface="Open Sans Light" panose="020B0306030504020204" charset="0"/>
              </a:rPr>
              <a:t>Data </a:t>
            </a:r>
            <a:r>
              <a:rPr lang="zh-CN" altLang="en-US"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rPr>
              <a:t>市场研究</a:t>
            </a:r>
            <a:endParaRPr lang="en-US" altLang="zh-CN"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endParaRPr>
          </a:p>
        </p:txBody>
      </p:sp>
      <p:sp>
        <p:nvSpPr>
          <p:cNvPr id="3" name="文本框 2">
            <a:extLst>
              <a:ext uri="{FF2B5EF4-FFF2-40B4-BE49-F238E27FC236}">
                <a16:creationId xmlns:a16="http://schemas.microsoft.com/office/drawing/2014/main" id="{1783A96A-DEC5-2E45-5B0D-4448FE78A732}"/>
              </a:ext>
            </a:extLst>
          </p:cNvPr>
          <p:cNvSpPr txBox="1"/>
          <p:nvPr userDrawn="1"/>
        </p:nvSpPr>
        <p:spPr>
          <a:xfrm>
            <a:off x="6398420" y="6500157"/>
            <a:ext cx="6632670" cy="23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C0C0C0">
                    <a:lumMod val="60000"/>
                    <a:lumOff val="40000"/>
                  </a:srgbClr>
                </a:solidFill>
                <a:effectLst/>
                <a:uLnTx/>
                <a:uFillTx/>
                <a:latin typeface="Open Sans Light" charset="0"/>
                <a:ea typeface="Open Sans Light" charset="0"/>
                <a:cs typeface="Open Sans Light" charset="0"/>
              </a:rPr>
              <a:t>© 2024 EARLY DATA MARKETING INTELLIGENCE CO. LTD. All Rights Reserved. Confidential to EARLY DATA.</a:t>
            </a:r>
          </a:p>
        </p:txBody>
      </p:sp>
      <p:sp>
        <p:nvSpPr>
          <p:cNvPr id="4" name="文本框 3">
            <a:extLst>
              <a:ext uri="{FF2B5EF4-FFF2-40B4-BE49-F238E27FC236}">
                <a16:creationId xmlns:a16="http://schemas.microsoft.com/office/drawing/2014/main" id="{093FA38D-D4BD-C6C5-8CE0-276734530354}"/>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2473218514"/>
      </p:ext>
    </p:extLst>
  </p:cSld>
  <p:clrMap bg1="lt1" tx1="dk1" bg2="lt2" tx2="dk2" accent1="accent1" accent2="accent2" accent3="accent3" accent4="accent4" accent5="accent5" accent6="accent6" hlink="hlink" folHlink="folHlink"/>
  <p:sldLayoutIdLst>
    <p:sldLayoutId id="2147483684"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6883579-4700-E5BC-C2C4-E1C9497B1112}"/>
              </a:ext>
            </a:extLst>
          </p:cNvPr>
          <p:cNvSpPr txBox="1"/>
          <p:nvPr userDrawn="1"/>
        </p:nvSpPr>
        <p:spPr>
          <a:xfrm>
            <a:off x="6398420" y="6500157"/>
            <a:ext cx="6632670" cy="230246"/>
          </a:xfrm>
          <a:prstGeom prst="rect">
            <a:avLst/>
          </a:prstGeom>
          <a:noFill/>
        </p:spPr>
        <p:txBody>
          <a:bodyPr wrap="square" rtlCol="0">
            <a:spAutoFit/>
          </a:bodyPr>
          <a:lstStyle/>
          <a:p>
            <a:pPr fontAlgn="auto">
              <a:spcAft>
                <a:spcPts val="0"/>
              </a:spcAft>
              <a:defRPr/>
            </a:pPr>
            <a:r>
              <a:rPr lang="en-US" altLang="zh-CN" sz="898" dirty="0">
                <a:solidFill>
                  <a:schemeClr val="bg2">
                    <a:lumMod val="60000"/>
                    <a:lumOff val="40000"/>
                  </a:schemeClr>
                </a:solidFill>
                <a:latin typeface="Open Sans Light" charset="0"/>
                <a:ea typeface="Open Sans Light" charset="0"/>
                <a:cs typeface="Open Sans Light" charset="0"/>
              </a:rPr>
              <a:t>© 2024 EARLY DATA MARKETING INTELLIGENCE CO. LTD. All Rights Reserved. Confidential to EARLY DATA.</a:t>
            </a:r>
          </a:p>
        </p:txBody>
      </p:sp>
      <p:sp>
        <p:nvSpPr>
          <p:cNvPr id="2" name="文本框 1">
            <a:extLst>
              <a:ext uri="{FF2B5EF4-FFF2-40B4-BE49-F238E27FC236}">
                <a16:creationId xmlns:a16="http://schemas.microsoft.com/office/drawing/2014/main" id="{A5F37BAA-C447-1C50-24FF-6CAE854BB11B}"/>
              </a:ext>
            </a:extLst>
          </p:cNvPr>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899" b="1" dirty="0">
                <a:solidFill>
                  <a:schemeClr val="accent2">
                    <a:lumMod val="50000"/>
                  </a:schemeClr>
                </a:solidFill>
                <a:latin typeface="Open Sans Light" panose="020B0306030504020204" charset="0"/>
                <a:ea typeface="Open Sans Light" panose="020B0306030504020204" charset="0"/>
                <a:cs typeface="Open Sans Light" panose="020B0306030504020204" charset="0"/>
              </a:rPr>
              <a:t>Early</a:t>
            </a:r>
            <a:r>
              <a:rPr lang="en-US" altLang="zh-CN" sz="899" dirty="0">
                <a:solidFill>
                  <a:schemeClr val="bg2">
                    <a:lumMod val="60000"/>
                    <a:lumOff val="40000"/>
                  </a:schemeClr>
                </a:solidFill>
                <a:latin typeface="Open Sans Light" panose="020B0306030504020204" charset="0"/>
                <a:ea typeface="Open Sans Light" panose="020B0306030504020204" charset="0"/>
                <a:cs typeface="Open Sans Light" panose="020B0306030504020204" charset="0"/>
              </a:rPr>
              <a:t> </a:t>
            </a:r>
            <a:r>
              <a:rPr lang="en-US" altLang="zh-CN" sz="899" b="1" dirty="0">
                <a:solidFill>
                  <a:srgbClr val="92D050"/>
                </a:solidFill>
                <a:latin typeface="Open Sans Light" panose="020B0306030504020204" charset="0"/>
                <a:ea typeface="Open Sans Light" panose="020B0306030504020204" charset="0"/>
                <a:cs typeface="Open Sans Light" panose="020B0306030504020204" charset="0"/>
              </a:rPr>
              <a:t>Data </a:t>
            </a:r>
            <a:r>
              <a:rPr lang="zh-CN" altLang="en-US"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rPr>
              <a:t>市场研究</a:t>
            </a:r>
            <a:endParaRPr lang="en-US" altLang="zh-CN"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endParaRPr>
          </a:p>
        </p:txBody>
      </p:sp>
      <p:sp>
        <p:nvSpPr>
          <p:cNvPr id="3" name="文本框 2">
            <a:extLst>
              <a:ext uri="{FF2B5EF4-FFF2-40B4-BE49-F238E27FC236}">
                <a16:creationId xmlns:a16="http://schemas.microsoft.com/office/drawing/2014/main" id="{290229FD-E897-EB60-DD1B-0653EB1C2916}"/>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29029910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p:bodyStyle/>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文本框 3"/>
          <p:cNvSpPr txBox="1"/>
          <p:nvPr userDrawn="1"/>
        </p:nvSpPr>
        <p:spPr>
          <a:xfrm>
            <a:off x="6398420" y="6500157"/>
            <a:ext cx="6632670" cy="23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C0C0C0">
                    <a:lumMod val="60000"/>
                    <a:lumOff val="40000"/>
                  </a:srgbClr>
                </a:solidFill>
                <a:effectLst/>
                <a:uLnTx/>
                <a:uFillTx/>
                <a:latin typeface="Open Sans Light" charset="0"/>
                <a:ea typeface="Open Sans Light" charset="0"/>
                <a:cs typeface="Open Sans Light" charset="0"/>
              </a:rPr>
              <a:t>© 2024 EARLY DATA MARKETING INTELLIGENCE CO. LTD. All Rights Reserved. Confidential to EARLY DATA.</a:t>
            </a:r>
          </a:p>
        </p:txBody>
      </p:sp>
      <p:sp>
        <p:nvSpPr>
          <p:cNvPr id="5" name="文本框 4">
            <a:extLst>
              <a:ext uri="{FF2B5EF4-FFF2-40B4-BE49-F238E27FC236}">
                <a16:creationId xmlns:a16="http://schemas.microsoft.com/office/drawing/2014/main" id="{25010EE3-31CD-26E5-323C-4EB0C3F84070}"/>
              </a:ext>
            </a:extLst>
          </p:cNvPr>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899" b="1" dirty="0">
                <a:solidFill>
                  <a:schemeClr val="accent2">
                    <a:lumMod val="50000"/>
                  </a:schemeClr>
                </a:solidFill>
                <a:latin typeface="Open Sans Light" panose="020B0306030504020204" charset="0"/>
                <a:ea typeface="Open Sans Light" panose="020B0306030504020204" charset="0"/>
                <a:cs typeface="Open Sans Light" panose="020B0306030504020204" charset="0"/>
              </a:rPr>
              <a:t>Early</a:t>
            </a:r>
            <a:r>
              <a:rPr lang="en-US" altLang="zh-CN" sz="899" dirty="0">
                <a:solidFill>
                  <a:schemeClr val="bg2">
                    <a:lumMod val="60000"/>
                    <a:lumOff val="40000"/>
                  </a:schemeClr>
                </a:solidFill>
                <a:latin typeface="Open Sans Light" panose="020B0306030504020204" charset="0"/>
                <a:ea typeface="Open Sans Light" panose="020B0306030504020204" charset="0"/>
                <a:cs typeface="Open Sans Light" panose="020B0306030504020204" charset="0"/>
              </a:rPr>
              <a:t> </a:t>
            </a:r>
            <a:r>
              <a:rPr lang="en-US" altLang="zh-CN" sz="899" b="1" dirty="0">
                <a:solidFill>
                  <a:srgbClr val="92D050"/>
                </a:solidFill>
                <a:latin typeface="Open Sans Light" panose="020B0306030504020204" charset="0"/>
                <a:ea typeface="Open Sans Light" panose="020B0306030504020204" charset="0"/>
                <a:cs typeface="Open Sans Light" panose="020B0306030504020204" charset="0"/>
              </a:rPr>
              <a:t>Data </a:t>
            </a:r>
            <a:r>
              <a:rPr lang="zh-CN" altLang="en-US"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rPr>
              <a:t>市场研究</a:t>
            </a:r>
            <a:endParaRPr lang="en-US" altLang="zh-CN"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endParaRPr>
          </a:p>
        </p:txBody>
      </p:sp>
      <p:sp>
        <p:nvSpPr>
          <p:cNvPr id="2" name="文本框 1">
            <a:extLst>
              <a:ext uri="{FF2B5EF4-FFF2-40B4-BE49-F238E27FC236}">
                <a16:creationId xmlns:a16="http://schemas.microsoft.com/office/drawing/2014/main" id="{9D4A04A0-72D3-2779-3E1A-1DB54AFFE0D3}"/>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56251628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p:bodyStyle/>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BA5A9EC-C582-586D-BAA9-F65C81CACBD6}"/>
              </a:ext>
            </a:extLst>
          </p:cNvPr>
          <p:cNvSpPr txBox="1"/>
          <p:nvPr userDrawn="1"/>
        </p:nvSpPr>
        <p:spPr>
          <a:xfrm>
            <a:off x="6398420" y="6500157"/>
            <a:ext cx="6632670" cy="230246"/>
          </a:xfrm>
          <a:prstGeom prst="rect">
            <a:avLst/>
          </a:prstGeom>
          <a:noFill/>
        </p:spPr>
        <p:txBody>
          <a:bodyPr wrap="square" rtlCol="0">
            <a:spAutoFit/>
          </a:bodyPr>
          <a:lstStyle/>
          <a:p>
            <a:pPr fontAlgn="auto">
              <a:spcAft>
                <a:spcPts val="0"/>
              </a:spcAft>
              <a:defRPr/>
            </a:pPr>
            <a:r>
              <a:rPr lang="en-US" altLang="zh-CN" sz="898" dirty="0">
                <a:solidFill>
                  <a:schemeClr val="bg2">
                    <a:lumMod val="60000"/>
                    <a:lumOff val="40000"/>
                  </a:schemeClr>
                </a:solidFill>
                <a:latin typeface="Open Sans Light" charset="0"/>
                <a:ea typeface="Open Sans Light" charset="0"/>
                <a:cs typeface="Open Sans Light" charset="0"/>
              </a:rPr>
              <a:t>© 2024 EARLY DATA MARKETING INTELLIGENCE CO. LTD. All Rights Reserved. Confidential to EARLY DATA.</a:t>
            </a:r>
          </a:p>
        </p:txBody>
      </p:sp>
      <p:sp>
        <p:nvSpPr>
          <p:cNvPr id="5" name="文本框 4">
            <a:extLst>
              <a:ext uri="{FF2B5EF4-FFF2-40B4-BE49-F238E27FC236}">
                <a16:creationId xmlns:a16="http://schemas.microsoft.com/office/drawing/2014/main" id="{90E93913-06B8-4943-0CF0-791D0500E6A3}"/>
              </a:ext>
            </a:extLst>
          </p:cNvPr>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899" b="1" dirty="0">
                <a:solidFill>
                  <a:schemeClr val="accent2">
                    <a:lumMod val="50000"/>
                  </a:schemeClr>
                </a:solidFill>
                <a:latin typeface="Open Sans Light" panose="020B0306030504020204" charset="0"/>
                <a:ea typeface="Open Sans Light" panose="020B0306030504020204" charset="0"/>
                <a:cs typeface="Open Sans Light" panose="020B0306030504020204" charset="0"/>
              </a:rPr>
              <a:t>Early</a:t>
            </a:r>
            <a:r>
              <a:rPr lang="en-US" altLang="zh-CN" sz="899" dirty="0">
                <a:solidFill>
                  <a:schemeClr val="bg2">
                    <a:lumMod val="60000"/>
                    <a:lumOff val="40000"/>
                  </a:schemeClr>
                </a:solidFill>
                <a:latin typeface="Open Sans Light" panose="020B0306030504020204" charset="0"/>
                <a:ea typeface="Open Sans Light" panose="020B0306030504020204" charset="0"/>
                <a:cs typeface="Open Sans Light" panose="020B0306030504020204" charset="0"/>
              </a:rPr>
              <a:t> </a:t>
            </a:r>
            <a:r>
              <a:rPr lang="en-US" altLang="zh-CN" sz="899" b="1" dirty="0">
                <a:solidFill>
                  <a:srgbClr val="92D050"/>
                </a:solidFill>
                <a:latin typeface="Open Sans Light" panose="020B0306030504020204" charset="0"/>
                <a:ea typeface="Open Sans Light" panose="020B0306030504020204" charset="0"/>
                <a:cs typeface="Open Sans Light" panose="020B0306030504020204" charset="0"/>
              </a:rPr>
              <a:t>Data </a:t>
            </a:r>
            <a:r>
              <a:rPr lang="zh-CN" altLang="en-US"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rPr>
              <a:t>市场研究</a:t>
            </a:r>
            <a:endParaRPr lang="en-US" altLang="zh-CN"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endParaRPr>
          </a:p>
        </p:txBody>
      </p:sp>
      <p:sp>
        <p:nvSpPr>
          <p:cNvPr id="4" name="文本框 3">
            <a:extLst>
              <a:ext uri="{FF2B5EF4-FFF2-40B4-BE49-F238E27FC236}">
                <a16:creationId xmlns:a16="http://schemas.microsoft.com/office/drawing/2014/main" id="{63308F06-FCEE-2968-2B8E-1CF7289BC7B1}"/>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2142087979"/>
      </p:ext>
    </p:extLst>
  </p:cSld>
  <p:clrMap bg1="lt1" tx1="dk1" bg2="lt2" tx2="dk2" accent1="accent1" accent2="accent2" accent3="accent3" accent4="accent4" accent5="accent5" accent6="accent6" hlink="hlink" folHlink="folHlink"/>
  <p:sldLayoutIdLst>
    <p:sldLayoutId id="2147483696"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5F37BAA-C447-1C50-24FF-6CAE854BB11B}"/>
              </a:ext>
            </a:extLst>
          </p:cNvPr>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899" b="1" dirty="0">
                <a:solidFill>
                  <a:schemeClr val="accent2">
                    <a:lumMod val="50000"/>
                  </a:schemeClr>
                </a:solidFill>
                <a:latin typeface="Open Sans Light" panose="020B0306030504020204" charset="0"/>
                <a:ea typeface="Open Sans Light" panose="020B0306030504020204" charset="0"/>
                <a:cs typeface="Open Sans Light" panose="020B0306030504020204" charset="0"/>
              </a:rPr>
              <a:t>Early</a:t>
            </a:r>
            <a:r>
              <a:rPr lang="en-US" altLang="zh-CN" sz="899" dirty="0">
                <a:solidFill>
                  <a:schemeClr val="bg2">
                    <a:lumMod val="60000"/>
                    <a:lumOff val="40000"/>
                  </a:schemeClr>
                </a:solidFill>
                <a:latin typeface="Open Sans Light" panose="020B0306030504020204" charset="0"/>
                <a:ea typeface="Open Sans Light" panose="020B0306030504020204" charset="0"/>
                <a:cs typeface="Open Sans Light" panose="020B0306030504020204" charset="0"/>
              </a:rPr>
              <a:t> </a:t>
            </a:r>
            <a:r>
              <a:rPr lang="en-US" altLang="zh-CN" sz="899" b="1" dirty="0">
                <a:solidFill>
                  <a:srgbClr val="92D050"/>
                </a:solidFill>
                <a:latin typeface="Open Sans Light" panose="020B0306030504020204" charset="0"/>
                <a:ea typeface="Open Sans Light" panose="020B0306030504020204" charset="0"/>
                <a:cs typeface="Open Sans Light" panose="020B0306030504020204" charset="0"/>
              </a:rPr>
              <a:t>Data </a:t>
            </a:r>
            <a:r>
              <a:rPr lang="zh-CN" altLang="en-US"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rPr>
              <a:t>市场研究</a:t>
            </a:r>
            <a:endParaRPr lang="en-US" altLang="zh-CN" sz="899" b="1" dirty="0">
              <a:solidFill>
                <a:schemeClr val="tx2">
                  <a:lumMod val="75000"/>
                </a:schemeClr>
              </a:solidFill>
              <a:latin typeface="Open Sans Light" panose="020B0306030504020204" charset="0"/>
              <a:ea typeface="Open Sans Light" panose="020B0306030504020204" charset="0"/>
              <a:cs typeface="Open Sans Light" panose="020B0306030504020204" charset="0"/>
            </a:endParaRPr>
          </a:p>
        </p:txBody>
      </p:sp>
      <p:sp>
        <p:nvSpPr>
          <p:cNvPr id="3" name="文本框 2">
            <a:extLst>
              <a:ext uri="{FF2B5EF4-FFF2-40B4-BE49-F238E27FC236}">
                <a16:creationId xmlns:a16="http://schemas.microsoft.com/office/drawing/2014/main" id="{B7A0F84D-CE73-DC76-6AF1-E8B31B43CA09}"/>
              </a:ext>
            </a:extLst>
          </p:cNvPr>
          <p:cNvSpPr txBox="1"/>
          <p:nvPr userDrawn="1"/>
        </p:nvSpPr>
        <p:spPr>
          <a:xfrm>
            <a:off x="6398420" y="6500157"/>
            <a:ext cx="6632670" cy="23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C0C0C0">
                    <a:lumMod val="60000"/>
                    <a:lumOff val="40000"/>
                  </a:srgbClr>
                </a:solidFill>
                <a:effectLst/>
                <a:uLnTx/>
                <a:uFillTx/>
                <a:latin typeface="Open Sans Light" charset="0"/>
                <a:ea typeface="Open Sans Light" charset="0"/>
                <a:cs typeface="Open Sans Light" charset="0"/>
              </a:rPr>
              <a:t>© 2024 EARLY DATA MARKETING INTELLIGENCE CO. LTD. All Rights Reserved. Confidential to EARLY DATA.</a:t>
            </a:r>
          </a:p>
        </p:txBody>
      </p:sp>
      <p:sp>
        <p:nvSpPr>
          <p:cNvPr id="4" name="文本框 3">
            <a:extLst>
              <a:ext uri="{FF2B5EF4-FFF2-40B4-BE49-F238E27FC236}">
                <a16:creationId xmlns:a16="http://schemas.microsoft.com/office/drawing/2014/main" id="{17B3803D-FCD3-19E4-8A4E-8923DB25A1C6}"/>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21088897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193032" y="6500157"/>
            <a:ext cx="1595733" cy="230246"/>
          </a:xfrm>
          <a:prstGeom prst="rect">
            <a:avLst/>
          </a:prstGeom>
          <a:noFill/>
        </p:spPr>
        <p:txBody>
          <a:bodyPr wrap="square" rtlCol="0">
            <a:spAutoFit/>
          </a:bodyPr>
          <a:lstStyle/>
          <a:p>
            <a:pPr fontAlgn="auto">
              <a:spcAft>
                <a:spcPts val="0"/>
              </a:spcAft>
              <a:defRPr/>
            </a:pPr>
            <a:r>
              <a:rPr lang="en-US" altLang="zh-CN" sz="900" b="1" dirty="0">
                <a:solidFill>
                  <a:schemeClr val="accent2">
                    <a:lumMod val="50000"/>
                  </a:schemeClr>
                </a:solidFill>
                <a:latin typeface="Open Sans Light" charset="0"/>
                <a:ea typeface="Open Sans Light" charset="0"/>
                <a:cs typeface="Open Sans Light" charset="0"/>
              </a:rPr>
              <a:t>Early</a:t>
            </a:r>
            <a:r>
              <a:rPr lang="en-US" altLang="zh-CN" sz="900" dirty="0">
                <a:solidFill>
                  <a:schemeClr val="bg2">
                    <a:lumMod val="60000"/>
                    <a:lumOff val="40000"/>
                  </a:schemeClr>
                </a:solidFill>
                <a:latin typeface="Open Sans Light" charset="0"/>
                <a:ea typeface="Open Sans Light" charset="0"/>
                <a:cs typeface="Open Sans Light" charset="0"/>
              </a:rPr>
              <a:t> </a:t>
            </a:r>
            <a:r>
              <a:rPr lang="en-US" altLang="zh-CN" sz="900" b="1" dirty="0">
                <a:solidFill>
                  <a:srgbClr val="92D050"/>
                </a:solidFill>
                <a:latin typeface="Open Sans Light" charset="0"/>
                <a:ea typeface="Open Sans Light" charset="0"/>
                <a:cs typeface="Open Sans Light" charset="0"/>
              </a:rPr>
              <a:t>Data </a:t>
            </a:r>
            <a:r>
              <a:rPr lang="zh-CN" altLang="en-US" sz="900" b="1" dirty="0">
                <a:solidFill>
                  <a:schemeClr val="tx2">
                    <a:lumMod val="75000"/>
                  </a:schemeClr>
                </a:solidFill>
                <a:latin typeface="Open Sans Light" charset="0"/>
                <a:ea typeface="Open Sans Light" charset="0"/>
                <a:cs typeface="Open Sans Light" charset="0"/>
              </a:rPr>
              <a:t>市场研究</a:t>
            </a:r>
            <a:endParaRPr lang="en-US" altLang="zh-CN" sz="900" b="1" dirty="0">
              <a:solidFill>
                <a:schemeClr val="tx2">
                  <a:lumMod val="75000"/>
                </a:schemeClr>
              </a:solidFill>
              <a:latin typeface="Open Sans Light" charset="0"/>
              <a:ea typeface="Open Sans Light" charset="0"/>
              <a:cs typeface="Open Sans Light" charset="0"/>
            </a:endParaRPr>
          </a:p>
        </p:txBody>
      </p:sp>
      <p:sp>
        <p:nvSpPr>
          <p:cNvPr id="3" name="文本框 2"/>
          <p:cNvSpPr txBox="1"/>
          <p:nvPr userDrawn="1"/>
        </p:nvSpPr>
        <p:spPr>
          <a:xfrm>
            <a:off x="6398420" y="6500157"/>
            <a:ext cx="6632670" cy="23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C0C0C0">
                    <a:lumMod val="60000"/>
                    <a:lumOff val="40000"/>
                  </a:srgbClr>
                </a:solidFill>
                <a:effectLst/>
                <a:uLnTx/>
                <a:uFillTx/>
                <a:latin typeface="Open Sans Light" charset="0"/>
                <a:ea typeface="Open Sans Light" charset="0"/>
                <a:cs typeface="Open Sans Light" charset="0"/>
              </a:rPr>
              <a:t>© 2024 EARLY DATA MARKETING INTELLIGENCE CO. LTD. All Rights Reserved. Confidential to EARLY DATA.</a:t>
            </a:r>
          </a:p>
        </p:txBody>
      </p:sp>
      <p:sp>
        <p:nvSpPr>
          <p:cNvPr id="4" name="文本框 3">
            <a:extLst>
              <a:ext uri="{FF2B5EF4-FFF2-40B4-BE49-F238E27FC236}">
                <a16:creationId xmlns:a16="http://schemas.microsoft.com/office/drawing/2014/main" id="{5FE7181D-A11A-A0BB-6742-F07DDA201210}"/>
              </a:ext>
            </a:extLst>
          </p:cNvPr>
          <p:cNvSpPr txBox="1"/>
          <p:nvPr userDrawn="1"/>
        </p:nvSpPr>
        <p:spPr>
          <a:xfrm>
            <a:off x="193032" y="127597"/>
            <a:ext cx="3336305"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altLang="zh-CN" sz="898" dirty="0">
                <a:solidFill>
                  <a:schemeClr val="bg2">
                    <a:lumMod val="60000"/>
                    <a:lumOff val="40000"/>
                  </a:schemeClr>
                </a:solidFill>
                <a:latin typeface="Open Sans Light" charset="0"/>
                <a:ea typeface="Open Sans Light" charset="0"/>
                <a:cs typeface="Open Sans Light" charset="0"/>
              </a:rPr>
              <a:t>2024</a:t>
            </a:r>
            <a:r>
              <a:rPr lang="zh-CN" altLang="en-US" sz="898" dirty="0">
                <a:solidFill>
                  <a:schemeClr val="bg2">
                    <a:lumMod val="60000"/>
                    <a:lumOff val="40000"/>
                  </a:schemeClr>
                </a:solidFill>
                <a:latin typeface="Open Sans Light" charset="0"/>
                <a:ea typeface="Open Sans Light" charset="0"/>
                <a:cs typeface="Open Sans Light" charset="0"/>
              </a:rPr>
              <a:t>年线上传统滋补市场消费洞察</a:t>
            </a:r>
          </a:p>
          <a:p>
            <a:pPr fontAlgn="auto">
              <a:spcAft>
                <a:spcPts val="0"/>
              </a:spcAft>
              <a:defRPr/>
            </a:pPr>
            <a:endParaRPr lang="en-US" altLang="zh-CN" sz="898" dirty="0">
              <a:solidFill>
                <a:schemeClr val="bg2">
                  <a:lumMod val="60000"/>
                  <a:lumOff val="40000"/>
                </a:scheme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903813719"/>
      </p:ext>
    </p:extLst>
  </p:cSld>
  <p:clrMap bg1="lt1" tx1="dk1" bg2="lt2" tx2="dk2" accent1="accent1" accent2="accent2" accent3="accent3" accent4="accent4" accent5="accent5" accent6="accent6" hlink="hlink" folHlink="folHlink"/>
  <p:sldLayoutIdLst>
    <p:sldLayoutId id="2147483704"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chart" Target="../charts/char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chart" Target="../charts/chart9.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hart" Target="../charts/chart13.xml"/><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chart" Target="../charts/chart14.xml"/></Relationships>
</file>

<file path=ppt/slides/_rels/slide1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chart" Target="../charts/char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chart" Target="../charts/chart24.xml"/><Relationship Id="rId7" Type="http://schemas.openxmlformats.org/officeDocument/2006/relationships/image" Target="../media/image31.jpg"/><Relationship Id="rId12"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chart" Target="../charts/chart26.xml"/><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chart" Target="../charts/chart25.xml"/><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chart" Target="../charts/chart28.xml"/><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chart" Target="../charts/chart29.xml"/></Relationships>
</file>

<file path=ppt/slides/_rels/slide29.xml.rels><?xml version="1.0" encoding="UTF-8" standalone="yes"?>
<Relationships xmlns="http://schemas.openxmlformats.org/package/2006/relationships"><Relationship Id="rId3" Type="http://schemas.openxmlformats.org/officeDocument/2006/relationships/chart" Target="../charts/chart30.xml"/><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tiff"/><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hyperlink" Target="https://www.earlydata.com/request-demo/"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jpeg"/><Relationship Id="rId2" Type="http://schemas.openxmlformats.org/officeDocument/2006/relationships/hyperlink" Target="mailto:tracy.chen@cbre.com" TargetMode="External"/><Relationship Id="rId1" Type="http://schemas.openxmlformats.org/officeDocument/2006/relationships/slideLayout" Target="../slideLayouts/slideLayout42.xml"/><Relationship Id="rId6" Type="http://schemas.openxmlformats.org/officeDocument/2006/relationships/image" Target="../media/image75.sv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Herbal medicine ingredients">
            <a:extLst>
              <a:ext uri="{FF2B5EF4-FFF2-40B4-BE49-F238E27FC236}">
                <a16:creationId xmlns:a16="http://schemas.microsoft.com/office/drawing/2014/main" id="{0538D96E-DB9C-7BED-EFE6-B471DD114813}"/>
              </a:ext>
            </a:extLst>
          </p:cNvPr>
          <p:cNvPicPr>
            <a:picLocks noChangeAspect="1"/>
          </p:cNvPicPr>
          <p:nvPr/>
        </p:nvPicPr>
        <p:blipFill>
          <a:blip r:embed="rId3">
            <a:alphaModFix amt="92000"/>
            <a:extLst>
              <a:ext uri="{BEBA8EAE-BF5A-486C-A8C5-ECC9F3942E4B}">
                <a14:imgProps xmlns:a14="http://schemas.microsoft.com/office/drawing/2010/main">
                  <a14:imgLayer r:embed="rId4">
                    <a14:imgEffect>
                      <a14:saturation sat="113000"/>
                    </a14:imgEffect>
                  </a14:imgLayer>
                </a14:imgProps>
              </a:ext>
            </a:extLst>
          </a:blip>
          <a:srcRect t="6235" b="6235"/>
          <a:stretch/>
        </p:blipFill>
        <p:spPr>
          <a:xfrm>
            <a:off x="21438" y="1"/>
            <a:ext cx="12181267" cy="6840583"/>
          </a:xfrm>
          <a:prstGeom prst="rect">
            <a:avLst/>
          </a:prstGeom>
          <a:noFill/>
        </p:spPr>
      </p:pic>
      <p:sp>
        <p:nvSpPr>
          <p:cNvPr id="19" name="矩形 18">
            <a:extLst>
              <a:ext uri="{FF2B5EF4-FFF2-40B4-BE49-F238E27FC236}">
                <a16:creationId xmlns:a16="http://schemas.microsoft.com/office/drawing/2014/main" id="{76C5E853-42CB-1256-5E88-48D6258B1F96}"/>
              </a:ext>
            </a:extLst>
          </p:cNvPr>
          <p:cNvSpPr/>
          <p:nvPr/>
        </p:nvSpPr>
        <p:spPr>
          <a:xfrm>
            <a:off x="1" y="0"/>
            <a:ext cx="12202704" cy="6840583"/>
          </a:xfrm>
          <a:prstGeom prst="rect">
            <a:avLst/>
          </a:prstGeom>
          <a:solidFill>
            <a:schemeClr val="bg2">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1"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3" name="矩形 2"/>
          <p:cNvSpPr/>
          <p:nvPr/>
        </p:nvSpPr>
        <p:spPr>
          <a:xfrm>
            <a:off x="1005358" y="1584068"/>
            <a:ext cx="3154686" cy="541895"/>
          </a:xfrm>
          <a:prstGeom prst="rect">
            <a:avLst/>
          </a:prstGeom>
          <a:noFill/>
        </p:spPr>
        <p:txBody>
          <a:bodyPr lIns="0" tIns="0" rIns="0" bIns="0">
            <a:noAutofit/>
          </a:bodyPr>
          <a:lstStyle/>
          <a:p>
            <a:pPr marL="0" marR="0" lvl="0" indent="0" algn="l" defTabSz="912114" rtl="0" eaLnBrk="1" fontAlgn="auto" latinLnBrk="0" hangingPunct="1">
              <a:lnSpc>
                <a:spcPct val="100000"/>
              </a:lnSpc>
              <a:spcBef>
                <a:spcPts val="0"/>
              </a:spcBef>
              <a:spcAft>
                <a:spcPts val="419"/>
              </a:spcAft>
              <a:buClrTx/>
              <a:buSzTx/>
              <a:buFontTx/>
              <a:buNone/>
              <a:tabLst/>
              <a:defRPr/>
            </a:pPr>
            <a:endParaRPr kumimoji="0" lang="zh-TW" altLang="en-US" sz="1995" b="0" i="0" u="none" strike="noStrike" kern="1200" cap="none" spc="0" normalizeH="0" baseline="0" noProof="0" dirty="0">
              <a:ln>
                <a:noFill/>
              </a:ln>
              <a:solidFill>
                <a:srgbClr val="FFFFFF"/>
              </a:solidFill>
              <a:effectLst/>
              <a:uLnTx/>
              <a:uFillTx/>
              <a:latin typeface="MingLiU"/>
              <a:ea typeface="MingLiU"/>
              <a:cs typeface="+mn-cs"/>
            </a:endParaRPr>
          </a:p>
        </p:txBody>
      </p:sp>
      <p:pic>
        <p:nvPicPr>
          <p:cNvPr id="11" name="图片 10">
            <a:extLst>
              <a:ext uri="{FF2B5EF4-FFF2-40B4-BE49-F238E27FC236}">
                <a16:creationId xmlns:a16="http://schemas.microsoft.com/office/drawing/2014/main" id="{4AACF6C2-CB8A-BB39-D2CF-5BF590E1CF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0587" y="405367"/>
            <a:ext cx="1675449" cy="304026"/>
          </a:xfrm>
          <a:prstGeom prst="rect">
            <a:avLst/>
          </a:prstGeom>
        </p:spPr>
      </p:pic>
      <p:sp>
        <p:nvSpPr>
          <p:cNvPr id="7" name="文本框 6">
            <a:extLst>
              <a:ext uri="{FF2B5EF4-FFF2-40B4-BE49-F238E27FC236}">
                <a16:creationId xmlns:a16="http://schemas.microsoft.com/office/drawing/2014/main" id="{14ED869C-6A09-0181-94F4-DC89C6594D8F}"/>
              </a:ext>
            </a:extLst>
          </p:cNvPr>
          <p:cNvSpPr txBox="1"/>
          <p:nvPr/>
        </p:nvSpPr>
        <p:spPr>
          <a:xfrm>
            <a:off x="1005357" y="2421070"/>
            <a:ext cx="5845958" cy="706088"/>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419"/>
              </a:spcAft>
              <a:buClrTx/>
              <a:buSzTx/>
              <a:buFontTx/>
              <a:buNone/>
              <a:tabLst/>
              <a:defRPr/>
            </a:pPr>
            <a:r>
              <a:rPr kumimoji="0" lang="zh-CN" altLang="en-US" sz="3990" b="1" i="0" u="none" strike="noStrike" kern="1200" cap="none" spc="0" normalizeH="0" baseline="0" noProof="0" dirty="0">
                <a:ln>
                  <a:noFill/>
                </a:ln>
                <a:solidFill>
                  <a:srgbClr val="FFFFFF"/>
                </a:solidFill>
                <a:effectLst/>
                <a:uLnTx/>
                <a:uFillTx/>
                <a:latin typeface="HYQIHEI-70S DEMIBOLD" pitchFamily="18" charset="-122"/>
                <a:ea typeface="HYQIHEI-70S DEMIBOLD" pitchFamily="18" charset="-122"/>
                <a:cs typeface="Alibaba PuHuiTi" pitchFamily="18" charset="-122"/>
              </a:rPr>
              <a:t>线上传统滋补品年度报告</a:t>
            </a:r>
            <a:endParaRPr kumimoji="0" lang="zh-TW" altLang="zh-CN" sz="3990" b="1" i="0" u="none" strike="noStrike" kern="1200" cap="none" spc="0" normalizeH="0" baseline="0" noProof="0" dirty="0">
              <a:ln>
                <a:noFill/>
              </a:ln>
              <a:solidFill>
                <a:srgbClr val="FFFFFF"/>
              </a:solidFill>
              <a:effectLst/>
              <a:uLnTx/>
              <a:uFillTx/>
              <a:latin typeface="HYQIHEI-70S DEMIBOLD" pitchFamily="18" charset="-122"/>
              <a:ea typeface="HYQIHEI-70S DEMIBOLD" pitchFamily="18" charset="-122"/>
              <a:cs typeface="Alibaba PuHuiTi" pitchFamily="18" charset="-122"/>
            </a:endParaRPr>
          </a:p>
        </p:txBody>
      </p:sp>
      <p:sp>
        <p:nvSpPr>
          <p:cNvPr id="8" name="文本框 7">
            <a:extLst>
              <a:ext uri="{FF2B5EF4-FFF2-40B4-BE49-F238E27FC236}">
                <a16:creationId xmlns:a16="http://schemas.microsoft.com/office/drawing/2014/main" id="{942D5A85-0B9A-AB39-3AF2-E2B801044EAF}"/>
              </a:ext>
            </a:extLst>
          </p:cNvPr>
          <p:cNvSpPr txBox="1"/>
          <p:nvPr/>
        </p:nvSpPr>
        <p:spPr>
          <a:xfrm>
            <a:off x="1005357" y="1882331"/>
            <a:ext cx="2093924"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altLang="zh-TW" sz="1795" b="1" i="0" u="none" strike="noStrike" kern="1200" cap="none" spc="0" normalizeH="0" baseline="0" noProof="0" dirty="0">
                <a:ln>
                  <a:noFill/>
                </a:ln>
                <a:solidFill>
                  <a:srgbClr val="FEFFFF">
                    <a:alpha val="70432"/>
                  </a:srgbClr>
                </a:solidFill>
                <a:effectLst/>
                <a:uLnTx/>
                <a:uFillTx/>
                <a:latin typeface="HYQIHEI-70S DEMIBOLD" pitchFamily="18" charset="-122"/>
                <a:ea typeface="HYQIHEI-70S DEMIBOLD" pitchFamily="18" charset="-122"/>
                <a:cs typeface="+mn-cs"/>
              </a:rPr>
              <a:t>2024</a:t>
            </a:r>
            <a:r>
              <a:rPr kumimoji="0" lang="zh-CN" altLang="en-US" sz="1795" b="1" i="0" u="none" strike="noStrike" kern="1200" cap="none" spc="0" normalizeH="0" baseline="0" noProof="0" dirty="0">
                <a:ln>
                  <a:noFill/>
                </a:ln>
                <a:solidFill>
                  <a:srgbClr val="FEFFFF">
                    <a:alpha val="70432"/>
                  </a:srgbClr>
                </a:solidFill>
                <a:effectLst/>
                <a:uLnTx/>
                <a:uFillTx/>
                <a:latin typeface="HYQIHEI-70S DEMIBOLD" pitchFamily="18" charset="-122"/>
                <a:ea typeface="HYQIHEI-70S DEMIBOLD" pitchFamily="18" charset="-122"/>
                <a:cs typeface="+mn-cs"/>
              </a:rPr>
              <a:t>年</a:t>
            </a:r>
            <a:endParaRPr kumimoji="0" lang="zh-TW" altLang="zh-CN" sz="1795" b="1" i="0" u="none" strike="noStrike" kern="1200" cap="none" spc="0" normalizeH="0" baseline="0" noProof="0" dirty="0">
              <a:ln>
                <a:noFill/>
              </a:ln>
              <a:solidFill>
                <a:srgbClr val="FEFFFF">
                  <a:alpha val="70432"/>
                </a:srgbClr>
              </a:solidFill>
              <a:effectLst/>
              <a:uLnTx/>
              <a:uFillTx/>
              <a:latin typeface="HYQIHEI-70S DEMIBOLD" pitchFamily="18" charset="-122"/>
              <a:ea typeface="HYQIHEI-70S DEMIBOLD" pitchFamily="18" charset="-122"/>
              <a:cs typeface="+mn-cs"/>
            </a:endParaRPr>
          </a:p>
        </p:txBody>
      </p:sp>
      <p:sp>
        <p:nvSpPr>
          <p:cNvPr id="10" name="文本框 9">
            <a:extLst>
              <a:ext uri="{FF2B5EF4-FFF2-40B4-BE49-F238E27FC236}">
                <a16:creationId xmlns:a16="http://schemas.microsoft.com/office/drawing/2014/main" id="{2820555B-B4AE-68BE-F7A1-B1322BC88E73}"/>
              </a:ext>
            </a:extLst>
          </p:cNvPr>
          <p:cNvSpPr txBox="1"/>
          <p:nvPr/>
        </p:nvSpPr>
        <p:spPr>
          <a:xfrm>
            <a:off x="1005356" y="3299050"/>
            <a:ext cx="4868733" cy="368394"/>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419"/>
              </a:spcAft>
              <a:buClrTx/>
              <a:buSzTx/>
              <a:buFontTx/>
              <a:buNone/>
              <a:tabLst/>
              <a:defRPr/>
            </a:pPr>
            <a:r>
              <a:rPr kumimoji="0" lang="zh-CN" altLang="en-US" sz="1795" b="0" i="0" u="none" strike="noStrike" kern="1200" cap="none" spc="0" normalizeH="0" baseline="0" noProof="0" dirty="0">
                <a:ln>
                  <a:noFill/>
                </a:ln>
                <a:solidFill>
                  <a:srgbClr val="FFFFFF"/>
                </a:solidFill>
                <a:effectLst/>
                <a:uLnTx/>
                <a:uFillTx/>
                <a:latin typeface="HYQIHEI-50S LIGHT" pitchFamily="18" charset="-122"/>
                <a:ea typeface="HYQIHEI-50S LIGHT" pitchFamily="18" charset="-122"/>
                <a:cs typeface="+mn-cs"/>
              </a:rPr>
              <a:t>传统滋补年度行业总览和消费趋势洞察</a:t>
            </a:r>
          </a:p>
        </p:txBody>
      </p:sp>
      <p:sp>
        <p:nvSpPr>
          <p:cNvPr id="12" name="文本框 11">
            <a:extLst>
              <a:ext uri="{FF2B5EF4-FFF2-40B4-BE49-F238E27FC236}">
                <a16:creationId xmlns:a16="http://schemas.microsoft.com/office/drawing/2014/main" id="{3474ADFA-2C34-E232-58F2-08D515A6AF7C}"/>
              </a:ext>
            </a:extLst>
          </p:cNvPr>
          <p:cNvSpPr txBox="1"/>
          <p:nvPr/>
        </p:nvSpPr>
        <p:spPr>
          <a:xfrm>
            <a:off x="1005357" y="5176678"/>
            <a:ext cx="3619785" cy="276295"/>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419"/>
              </a:spcAft>
              <a:buClrTx/>
              <a:buSzTx/>
              <a:buFontTx/>
              <a:buNone/>
              <a:tabLst/>
              <a:defRPr/>
            </a:pPr>
            <a:r>
              <a:rPr kumimoji="0" lang="en-US" altLang="zh-CN" sz="1197" b="0" i="0" u="none" strike="noStrike" kern="1200" cap="none" spc="0" normalizeH="0" baseline="0" noProof="0" dirty="0">
                <a:ln>
                  <a:noFill/>
                </a:ln>
                <a:solidFill>
                  <a:srgbClr val="E5F2FD"/>
                </a:solidFill>
                <a:effectLst/>
                <a:uLnTx/>
                <a:uFillTx/>
                <a:latin typeface="HYQiHei-60S" pitchFamily="18" charset="-122"/>
                <a:ea typeface="HYQiHei-60S" pitchFamily="18" charset="-122"/>
                <a:cs typeface="+mn-cs"/>
              </a:rPr>
              <a:t>Early Data </a:t>
            </a:r>
            <a:r>
              <a:rPr kumimoji="0" lang="zh-CN" altLang="en-US" sz="1197" b="0" i="0" u="none" strike="noStrike" kern="1200" cap="none" spc="0" normalizeH="0" baseline="0" noProof="0" dirty="0">
                <a:ln>
                  <a:noFill/>
                </a:ln>
                <a:solidFill>
                  <a:srgbClr val="E5F2FD"/>
                </a:solidFill>
                <a:effectLst/>
                <a:uLnTx/>
                <a:uFillTx/>
                <a:latin typeface="HYQiHei-60S" pitchFamily="18" charset="-122"/>
                <a:ea typeface="HYQiHei-60S" pitchFamily="18" charset="-122"/>
                <a:cs typeface="+mn-cs"/>
              </a:rPr>
              <a:t>市场研究</a:t>
            </a:r>
          </a:p>
        </p:txBody>
      </p:sp>
      <p:sp>
        <p:nvSpPr>
          <p:cNvPr id="14" name="文本框 13">
            <a:extLst>
              <a:ext uri="{FF2B5EF4-FFF2-40B4-BE49-F238E27FC236}">
                <a16:creationId xmlns:a16="http://schemas.microsoft.com/office/drawing/2014/main" id="{650FF4B8-0CB1-A662-B1BC-F493D1E16E19}"/>
              </a:ext>
            </a:extLst>
          </p:cNvPr>
          <p:cNvSpPr txBox="1"/>
          <p:nvPr/>
        </p:nvSpPr>
        <p:spPr>
          <a:xfrm>
            <a:off x="1005357" y="5608590"/>
            <a:ext cx="3619785" cy="276295"/>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419"/>
              </a:spcAft>
              <a:buClrTx/>
              <a:buSzTx/>
              <a:buFontTx/>
              <a:buNone/>
              <a:tabLst/>
              <a:defRPr/>
            </a:pPr>
            <a:r>
              <a:rPr kumimoji="0" lang="en-US" altLang="zh-CN" sz="1197" b="0" i="0" u="none" strike="noStrike" kern="1200" cap="none" spc="0" normalizeH="0" baseline="0" noProof="0" dirty="0">
                <a:ln>
                  <a:noFill/>
                </a:ln>
                <a:solidFill>
                  <a:srgbClr val="E5F2FD"/>
                </a:solidFill>
                <a:effectLst/>
                <a:uLnTx/>
                <a:uFillTx/>
                <a:latin typeface="HYQiHei-60S" pitchFamily="18" charset="-122"/>
                <a:ea typeface="HYQiHei-60S" pitchFamily="18" charset="-122"/>
                <a:cs typeface="+mn-cs"/>
              </a:rPr>
              <a:t>2025</a:t>
            </a:r>
            <a:r>
              <a:rPr kumimoji="0" lang="zh-CN" altLang="en-US" sz="1197" b="0" i="0" u="none" strike="noStrike" kern="1200" cap="none" spc="0" normalizeH="0" baseline="0" noProof="0" dirty="0">
                <a:ln>
                  <a:noFill/>
                </a:ln>
                <a:solidFill>
                  <a:srgbClr val="E5F2FD"/>
                </a:solidFill>
                <a:effectLst/>
                <a:uLnTx/>
                <a:uFillTx/>
                <a:latin typeface="HYQiHei-60S" pitchFamily="18" charset="-122"/>
                <a:ea typeface="HYQiHei-60S" pitchFamily="18" charset="-122"/>
                <a:cs typeface="+mn-cs"/>
              </a:rPr>
              <a:t>年</a:t>
            </a:r>
            <a:r>
              <a:rPr lang="en-US" altLang="zh-CN" sz="1197" dirty="0">
                <a:solidFill>
                  <a:srgbClr val="E5F2FD"/>
                </a:solidFill>
                <a:latin typeface="HYQiHei-60S" pitchFamily="18" charset="-122"/>
                <a:ea typeface="HYQiHei-60S" pitchFamily="18" charset="-122"/>
              </a:rPr>
              <a:t>2</a:t>
            </a:r>
            <a:r>
              <a:rPr kumimoji="0" lang="zh-CN" altLang="en-US" sz="1197" b="0" i="0" u="none" strike="noStrike" kern="1200" cap="none" spc="0" normalizeH="0" baseline="0" noProof="0" dirty="0">
                <a:ln>
                  <a:noFill/>
                </a:ln>
                <a:solidFill>
                  <a:srgbClr val="E5F2FD"/>
                </a:solidFill>
                <a:effectLst/>
                <a:uLnTx/>
                <a:uFillTx/>
                <a:latin typeface="HYQiHei-60S" pitchFamily="18" charset="-122"/>
                <a:ea typeface="HYQiHei-60S" pitchFamily="18" charset="-122"/>
                <a:cs typeface="+mn-cs"/>
              </a:rPr>
              <a:t>月</a:t>
            </a:r>
          </a:p>
        </p:txBody>
      </p:sp>
      <p:sp>
        <p:nvSpPr>
          <p:cNvPr id="4" name="圆角矩形 3">
            <a:extLst>
              <a:ext uri="{FF2B5EF4-FFF2-40B4-BE49-F238E27FC236}">
                <a16:creationId xmlns:a16="http://schemas.microsoft.com/office/drawing/2014/main" id="{41E980A9-6983-0DAB-5D67-B6A08ADAC974}"/>
              </a:ext>
            </a:extLst>
          </p:cNvPr>
          <p:cNvSpPr/>
          <p:nvPr/>
        </p:nvSpPr>
        <p:spPr>
          <a:xfrm>
            <a:off x="1112261" y="3645288"/>
            <a:ext cx="1614440" cy="45603"/>
          </a:xfrm>
          <a:prstGeom prst="roundRect">
            <a:avLst/>
          </a:prstGeom>
          <a:solidFill>
            <a:srgbClr val="1E8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5626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a:extLst>
              <a:ext uri="{FF2B5EF4-FFF2-40B4-BE49-F238E27FC236}">
                <a16:creationId xmlns:a16="http://schemas.microsoft.com/office/drawing/2014/main" id="{87DD21B1-AD11-E256-21AC-9E869A305548}"/>
              </a:ext>
            </a:extLst>
          </p:cNvPr>
          <p:cNvSpPr txBox="1">
            <a:spLocks/>
          </p:cNvSpPr>
          <p:nvPr/>
        </p:nvSpPr>
        <p:spPr>
          <a:xfrm>
            <a:off x="369514" y="67767"/>
            <a:ext cx="11567813"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graphicFrame>
        <p:nvGraphicFramePr>
          <p:cNvPr id="2" name="图表 1">
            <a:extLst>
              <a:ext uri="{FF2B5EF4-FFF2-40B4-BE49-F238E27FC236}">
                <a16:creationId xmlns:a16="http://schemas.microsoft.com/office/drawing/2014/main" id="{737C309D-B54C-E06B-36DA-1C2980B0E097}"/>
              </a:ext>
            </a:extLst>
          </p:cNvPr>
          <p:cNvGraphicFramePr/>
          <p:nvPr>
            <p:extLst>
              <p:ext uri="{D42A27DB-BD31-4B8C-83A1-F6EECF244321}">
                <p14:modId xmlns:p14="http://schemas.microsoft.com/office/powerpoint/2010/main" val="1346364433"/>
              </p:ext>
            </p:extLst>
          </p:nvPr>
        </p:nvGraphicFramePr>
        <p:xfrm>
          <a:off x="497612" y="1886116"/>
          <a:ext cx="11505407" cy="4453191"/>
        </p:xfrm>
        <a:graphic>
          <a:graphicData uri="http://schemas.openxmlformats.org/drawingml/2006/chart">
            <c:chart xmlns:c="http://schemas.openxmlformats.org/drawingml/2006/chart" xmlns:r="http://schemas.openxmlformats.org/officeDocument/2006/relationships" r:id="rId2"/>
          </a:graphicData>
        </a:graphic>
      </p:graphicFrame>
      <p:sp>
        <p:nvSpPr>
          <p:cNvPr id="3" name="文本占位符 2">
            <a:extLst>
              <a:ext uri="{FF2B5EF4-FFF2-40B4-BE49-F238E27FC236}">
                <a16:creationId xmlns:a16="http://schemas.microsoft.com/office/drawing/2014/main" id="{FE93A159-AC41-9AC9-0BDC-EFB56427E0B2}"/>
              </a:ext>
            </a:extLst>
          </p:cNvPr>
          <p:cNvSpPr>
            <a:spLocks noGrp="1"/>
          </p:cNvSpPr>
          <p:nvPr>
            <p:ph type="body" sz="quarter" idx="11"/>
          </p:nvPr>
        </p:nvSpPr>
        <p:spPr>
          <a:xfrm>
            <a:off x="3294576" y="1400513"/>
            <a:ext cx="5602848" cy="191257"/>
          </a:xfrm>
        </p:spPr>
        <p:txBody>
          <a:bodyPr/>
          <a:lstStyle/>
          <a:p>
            <a:r>
              <a:rPr lang="zh-CN" altLang="en-US" dirty="0">
                <a:solidFill>
                  <a:schemeClr val="accent1">
                    <a:lumMod val="10000"/>
                  </a:schemeClr>
                </a:solidFill>
              </a:rPr>
              <a:t>传统滋补电商市场细分类目销售表现及其</a:t>
            </a:r>
            <a:r>
              <a:rPr lang="en-US" altLang="zh-CN" dirty="0">
                <a:solidFill>
                  <a:schemeClr val="accent1">
                    <a:lumMod val="10000"/>
                  </a:schemeClr>
                </a:solidFill>
              </a:rPr>
              <a:t>YOY%</a:t>
            </a:r>
            <a:r>
              <a:rPr lang="zh-CN" altLang="en-US" dirty="0">
                <a:solidFill>
                  <a:schemeClr val="accent1">
                    <a:lumMod val="10000"/>
                  </a:schemeClr>
                </a:solidFill>
              </a:rPr>
              <a:t>，</a:t>
            </a:r>
            <a:r>
              <a:rPr lang="en-US" altLang="zh-CN" dirty="0">
                <a:solidFill>
                  <a:schemeClr val="accent1">
                    <a:lumMod val="10000"/>
                  </a:schemeClr>
                </a:solidFill>
              </a:rPr>
              <a:t>2024</a:t>
            </a:r>
          </a:p>
          <a:p>
            <a:endParaRPr lang="zh-CN" altLang="en-US" dirty="0"/>
          </a:p>
        </p:txBody>
      </p:sp>
      <p:sp>
        <p:nvSpPr>
          <p:cNvPr id="4" name="文本占位符 2">
            <a:extLst>
              <a:ext uri="{FF2B5EF4-FFF2-40B4-BE49-F238E27FC236}">
                <a16:creationId xmlns:a16="http://schemas.microsoft.com/office/drawing/2014/main" id="{581E7583-8885-3980-E7D9-A8ACD465569B}"/>
              </a:ext>
            </a:extLst>
          </p:cNvPr>
          <p:cNvSpPr txBox="1">
            <a:spLocks/>
          </p:cNvSpPr>
          <p:nvPr/>
        </p:nvSpPr>
        <p:spPr>
          <a:xfrm>
            <a:off x="11073657" y="5918292"/>
            <a:ext cx="751743" cy="191257"/>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98" b="1" i="0" u="none" strike="noStrike" kern="0" cap="none" spc="0" normalizeH="0" baseline="0" noProof="0" dirty="0">
                <a:ln>
                  <a:noFill/>
                </a:ln>
                <a:solidFill>
                  <a:srgbClr val="E5F2FD">
                    <a:lumMod val="10000"/>
                  </a:srgbClr>
                </a:solidFill>
                <a:effectLst/>
                <a:uLnTx/>
                <a:uFillTx/>
                <a:ea typeface="汉仪旗黑-50S" panose="00020600040101010101" pitchFamily="18" charset="-122"/>
                <a:cs typeface="+mn-cs"/>
              </a:rPr>
              <a:t>销售额</a:t>
            </a:r>
            <a:endParaRPr kumimoji="0" lang="zh-CN" altLang="en-US" sz="1198" b="1" i="0" u="none" strike="noStrike" kern="0" cap="none" spc="0" normalizeH="0" baseline="0" noProof="0" dirty="0">
              <a:ln>
                <a:noFill/>
              </a:ln>
              <a:solidFill>
                <a:sysClr val="windowText" lastClr="000000"/>
              </a:solidFill>
              <a:effectLst/>
              <a:uLnTx/>
              <a:uFillTx/>
              <a:ea typeface="汉仪旗黑-50S" panose="00020600040101010101" pitchFamily="18" charset="-122"/>
              <a:cs typeface="+mn-cs"/>
            </a:endParaRPr>
          </a:p>
        </p:txBody>
      </p:sp>
      <p:sp>
        <p:nvSpPr>
          <p:cNvPr id="5" name="文本占位符 2">
            <a:extLst>
              <a:ext uri="{FF2B5EF4-FFF2-40B4-BE49-F238E27FC236}">
                <a16:creationId xmlns:a16="http://schemas.microsoft.com/office/drawing/2014/main" id="{615FFC7D-C4C3-BCCC-C58D-700D1D6932B7}"/>
              </a:ext>
            </a:extLst>
          </p:cNvPr>
          <p:cNvSpPr txBox="1">
            <a:spLocks/>
          </p:cNvSpPr>
          <p:nvPr/>
        </p:nvSpPr>
        <p:spPr>
          <a:xfrm>
            <a:off x="735561" y="1506692"/>
            <a:ext cx="751743" cy="191257"/>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98" b="1" i="0" u="none" strike="noStrike" kern="0" cap="none" spc="0" normalizeH="0" baseline="0" noProof="0" dirty="0">
                <a:ln>
                  <a:noFill/>
                </a:ln>
                <a:solidFill>
                  <a:srgbClr val="E5F2FD">
                    <a:lumMod val="10000"/>
                  </a:srgbClr>
                </a:solidFill>
                <a:effectLst/>
                <a:uLnTx/>
                <a:uFillTx/>
                <a:ea typeface="汉仪旗黑-50S" panose="00020600040101010101" pitchFamily="18" charset="-122"/>
                <a:cs typeface="+mn-cs"/>
              </a:rPr>
              <a:t>YOY%</a:t>
            </a:r>
            <a:endParaRPr kumimoji="0" lang="zh-CN" altLang="en-US" sz="1198" b="1" i="0" u="none" strike="noStrike" kern="0" cap="none" spc="0" normalizeH="0" baseline="0" noProof="0" dirty="0">
              <a:ln>
                <a:noFill/>
              </a:ln>
              <a:solidFill>
                <a:sysClr val="windowText" lastClr="000000"/>
              </a:solidFill>
              <a:effectLst/>
              <a:uLnTx/>
              <a:uFillTx/>
              <a:ea typeface="汉仪旗黑-50S" panose="00020600040101010101" pitchFamily="18" charset="-122"/>
              <a:cs typeface="+mn-cs"/>
            </a:endParaRPr>
          </a:p>
        </p:txBody>
      </p:sp>
      <p:sp>
        <p:nvSpPr>
          <p:cNvPr id="8" name="标题 1">
            <a:extLst>
              <a:ext uri="{FF2B5EF4-FFF2-40B4-BE49-F238E27FC236}">
                <a16:creationId xmlns:a16="http://schemas.microsoft.com/office/drawing/2014/main" id="{EB8F9040-3A18-0781-F09C-BA8322BAF674}"/>
              </a:ext>
            </a:extLst>
          </p:cNvPr>
          <p:cNvSpPr txBox="1">
            <a:spLocks/>
          </p:cNvSpPr>
          <p:nvPr/>
        </p:nvSpPr>
        <p:spPr>
          <a:xfrm>
            <a:off x="369514" y="553370"/>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参类燕窝仍为市场主流，头部类目海参增长较快，当归表现亮眼</a:t>
            </a:r>
          </a:p>
        </p:txBody>
      </p:sp>
      <p:sp>
        <p:nvSpPr>
          <p:cNvPr id="6" name="文本占位符 2">
            <a:extLst>
              <a:ext uri="{FF2B5EF4-FFF2-40B4-BE49-F238E27FC236}">
                <a16:creationId xmlns:a16="http://schemas.microsoft.com/office/drawing/2014/main" id="{20B5E6C5-151C-0C3E-1CC1-250835F4BA19}"/>
              </a:ext>
            </a:extLst>
          </p:cNvPr>
          <p:cNvSpPr txBox="1">
            <a:spLocks/>
          </p:cNvSpPr>
          <p:nvPr/>
        </p:nvSpPr>
        <p:spPr>
          <a:xfrm>
            <a:off x="1492062" y="6304630"/>
            <a:ext cx="1722194" cy="191257"/>
          </a:xfrm>
          <a:prstGeom prst="rect">
            <a:avLst/>
          </a:prstGeom>
        </p:spPr>
        <p:txBody>
          <a:bodyPr/>
          <a:lstStyle>
            <a:lvl1pPr marL="0" indent="0" algn="ctr">
              <a:buNone/>
              <a:defRPr sz="1198"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kern="0" dirty="0">
                <a:solidFill>
                  <a:srgbClr val="E5F2FD">
                    <a:lumMod val="10000"/>
                  </a:srgbClr>
                </a:solidFill>
              </a:rPr>
              <a:t>气泡大小：市场份额</a:t>
            </a:r>
            <a:endParaRPr kumimoji="0" lang="zh-CN" altLang="en-US" sz="1198" b="1" i="0" u="none" strike="noStrike" kern="0" cap="none" spc="0" normalizeH="0" baseline="0" noProof="0" dirty="0">
              <a:ln>
                <a:noFill/>
              </a:ln>
              <a:solidFill>
                <a:sysClr val="windowText" lastClr="000000"/>
              </a:solidFill>
              <a:effectLst/>
              <a:uLnTx/>
              <a:uFillTx/>
              <a:ea typeface="汉仪旗黑-50S" panose="00020600040101010101" pitchFamily="18" charset="-122"/>
              <a:cs typeface="+mn-cs"/>
            </a:endParaRPr>
          </a:p>
        </p:txBody>
      </p:sp>
      <p:sp>
        <p:nvSpPr>
          <p:cNvPr id="7" name="椭圆 6">
            <a:extLst>
              <a:ext uri="{FF2B5EF4-FFF2-40B4-BE49-F238E27FC236}">
                <a16:creationId xmlns:a16="http://schemas.microsoft.com/office/drawing/2014/main" id="{FD6744E3-8C37-406B-D839-E711C3B68AF2}"/>
              </a:ext>
            </a:extLst>
          </p:cNvPr>
          <p:cNvSpPr/>
          <p:nvPr/>
        </p:nvSpPr>
        <p:spPr>
          <a:xfrm>
            <a:off x="1732547" y="1637332"/>
            <a:ext cx="289193" cy="2891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F5A4FDC-8BFA-D0E6-F6DB-BEF2ECE470D5}"/>
              </a:ext>
            </a:extLst>
          </p:cNvPr>
          <p:cNvSpPr txBox="1"/>
          <p:nvPr/>
        </p:nvSpPr>
        <p:spPr>
          <a:xfrm>
            <a:off x="1400626" y="1637332"/>
            <a:ext cx="1242228" cy="276999"/>
          </a:xfrm>
          <a:prstGeom prst="rect">
            <a:avLst/>
          </a:prstGeom>
          <a:noFill/>
        </p:spPr>
        <p:txBody>
          <a:bodyPr wrap="square" rtlCol="0">
            <a:spAutoFit/>
          </a:bodyPr>
          <a:lstStyle/>
          <a:p>
            <a:r>
              <a:rPr lang="zh-CN" altLang="en-US" sz="1200" dirty="0">
                <a:solidFill>
                  <a:schemeClr val="tx1">
                    <a:lumMod val="65000"/>
                    <a:lumOff val="35000"/>
                  </a:schemeClr>
                </a:solidFill>
                <a:latin typeface="汉仪旗黑-50S" panose="00020600040101010101" pitchFamily="18" charset="-122"/>
                <a:ea typeface="汉仪旗黑-50S" panose="00020600040101010101" pitchFamily="18" charset="-122"/>
              </a:rPr>
              <a:t>当归</a:t>
            </a:r>
            <a:r>
              <a:rPr lang="en-US" altLang="zh-CN" sz="1200" dirty="0">
                <a:solidFill>
                  <a:schemeClr val="tx1">
                    <a:lumMod val="65000"/>
                    <a:lumOff val="35000"/>
                  </a:schemeClr>
                </a:solidFill>
                <a:latin typeface="汉仪旗黑-50S" panose="00020600040101010101" pitchFamily="18" charset="-122"/>
                <a:ea typeface="汉仪旗黑-50S" panose="00020600040101010101" pitchFamily="18" charset="-122"/>
              </a:rPr>
              <a:t>,109.7%</a:t>
            </a:r>
            <a:endParaRPr lang="zh-CN" altLang="en-US" sz="1200" dirty="0">
              <a:solidFill>
                <a:schemeClr val="tx1">
                  <a:lumMod val="65000"/>
                  <a:lumOff val="35000"/>
                </a:schemeClr>
              </a:solidFill>
              <a:latin typeface="汉仪旗黑-50S" panose="00020600040101010101" pitchFamily="18" charset="-122"/>
              <a:ea typeface="汉仪旗黑-50S" panose="00020600040101010101" pitchFamily="18" charset="-122"/>
            </a:endParaRPr>
          </a:p>
        </p:txBody>
      </p:sp>
    </p:spTree>
    <p:extLst>
      <p:ext uri="{BB962C8B-B14F-4D97-AF65-F5344CB8AC3E}">
        <p14:creationId xmlns:p14="http://schemas.microsoft.com/office/powerpoint/2010/main" val="20344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1116C-32A9-9CA6-521C-3688FCD3BA23}"/>
            </a:ext>
          </a:extLst>
        </p:cNvPr>
        <p:cNvGrpSpPr/>
        <p:nvPr/>
      </p:nvGrpSpPr>
      <p:grpSpPr>
        <a:xfrm>
          <a:off x="0" y="0"/>
          <a:ext cx="0" cy="0"/>
          <a:chOff x="0" y="0"/>
          <a:chExt cx="0" cy="0"/>
        </a:xfrm>
      </p:grpSpPr>
      <p:pic>
        <p:nvPicPr>
          <p:cNvPr id="72" name="图片 71">
            <a:extLst>
              <a:ext uri="{FF2B5EF4-FFF2-40B4-BE49-F238E27FC236}">
                <a16:creationId xmlns:a16="http://schemas.microsoft.com/office/drawing/2014/main" id="{E1B2D799-4DD5-0713-96A8-F1F3A826C499}"/>
              </a:ext>
            </a:extLst>
          </p:cNvPr>
          <p:cNvPicPr>
            <a:picLocks noChangeAspect="1"/>
          </p:cNvPicPr>
          <p:nvPr/>
        </p:nvPicPr>
        <p:blipFill>
          <a:blip r:embed="rId3"/>
          <a:stretch>
            <a:fillRect/>
          </a:stretch>
        </p:blipFill>
        <p:spPr>
          <a:xfrm>
            <a:off x="7511995" y="2983325"/>
            <a:ext cx="1046587" cy="986313"/>
          </a:xfrm>
          <a:prstGeom prst="rect">
            <a:avLst/>
          </a:prstGeom>
        </p:spPr>
      </p:pic>
      <p:grpSp>
        <p:nvGrpSpPr>
          <p:cNvPr id="6" name="组合 5">
            <a:extLst>
              <a:ext uri="{FF2B5EF4-FFF2-40B4-BE49-F238E27FC236}">
                <a16:creationId xmlns:a16="http://schemas.microsoft.com/office/drawing/2014/main" id="{74A19C98-54A6-9D42-3664-DCA015EABA50}"/>
              </a:ext>
            </a:extLst>
          </p:cNvPr>
          <p:cNvGrpSpPr/>
          <p:nvPr/>
        </p:nvGrpSpPr>
        <p:grpSpPr>
          <a:xfrm>
            <a:off x="7508852" y="1782822"/>
            <a:ext cx="4306049" cy="1011392"/>
            <a:chOff x="7508852" y="1981602"/>
            <a:chExt cx="4306049" cy="1011392"/>
          </a:xfrm>
        </p:grpSpPr>
        <p:pic>
          <p:nvPicPr>
            <p:cNvPr id="14" name="图片 13">
              <a:extLst>
                <a:ext uri="{FF2B5EF4-FFF2-40B4-BE49-F238E27FC236}">
                  <a16:creationId xmlns:a16="http://schemas.microsoft.com/office/drawing/2014/main" id="{CCB0A7A7-7E09-BF12-5A90-5807351337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08852" y="1981602"/>
              <a:ext cx="1039422" cy="1011392"/>
            </a:xfrm>
            <a:prstGeom prst="rect">
              <a:avLst/>
            </a:prstGeom>
          </p:spPr>
        </p:pic>
        <p:grpSp>
          <p:nvGrpSpPr>
            <p:cNvPr id="33" name="组合 32">
              <a:extLst>
                <a:ext uri="{FF2B5EF4-FFF2-40B4-BE49-F238E27FC236}">
                  <a16:creationId xmlns:a16="http://schemas.microsoft.com/office/drawing/2014/main" id="{852ECBA1-F761-74DB-A50D-92CF2DCB5B56}"/>
                </a:ext>
              </a:extLst>
            </p:cNvPr>
            <p:cNvGrpSpPr/>
            <p:nvPr/>
          </p:nvGrpSpPr>
          <p:grpSpPr>
            <a:xfrm>
              <a:off x="8632866" y="1981602"/>
              <a:ext cx="3182035" cy="888229"/>
              <a:chOff x="8632866" y="1981602"/>
              <a:chExt cx="3182035" cy="888229"/>
            </a:xfrm>
          </p:grpSpPr>
          <p:sp>
            <p:nvSpPr>
              <p:cNvPr id="52" name="文本框 51">
                <a:extLst>
                  <a:ext uri="{FF2B5EF4-FFF2-40B4-BE49-F238E27FC236}">
                    <a16:creationId xmlns:a16="http://schemas.microsoft.com/office/drawing/2014/main" id="{924A007C-27E6-FF17-6DFD-C491FD5183D1}"/>
                  </a:ext>
                </a:extLst>
              </p:cNvPr>
              <p:cNvSpPr txBox="1"/>
              <p:nvPr/>
            </p:nvSpPr>
            <p:spPr>
              <a:xfrm>
                <a:off x="8632869" y="1981602"/>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甄益堂 燕窝干盏 </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100g</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53" name="文本框 52">
                <a:extLst>
                  <a:ext uri="{FF2B5EF4-FFF2-40B4-BE49-F238E27FC236}">
                    <a16:creationId xmlns:a16="http://schemas.microsoft.com/office/drawing/2014/main" id="{2FACB991-54FD-B3BA-975C-B592FAFBE713}"/>
                  </a:ext>
                </a:extLst>
              </p:cNvPr>
              <p:cNvSpPr txBox="1"/>
              <p:nvPr/>
            </p:nvSpPr>
            <p:spPr>
              <a:xfrm>
                <a:off x="8632866" y="2193751"/>
                <a:ext cx="318203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卖点：雨季精修燕盏，健康温和滋补到位</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54" name="文本框 53">
                <a:extLst>
                  <a:ext uri="{FF2B5EF4-FFF2-40B4-BE49-F238E27FC236}">
                    <a16:creationId xmlns:a16="http://schemas.microsoft.com/office/drawing/2014/main" id="{2E223ED3-09AE-0E95-892D-398CBC756FC9}"/>
                  </a:ext>
                </a:extLst>
              </p:cNvPr>
              <p:cNvSpPr txBox="1"/>
              <p:nvPr/>
            </p:nvSpPr>
            <p:spPr>
              <a:xfrm>
                <a:off x="8634028" y="2389385"/>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2.04</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亿元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55" name="文本框 54">
                <a:extLst>
                  <a:ext uri="{FF2B5EF4-FFF2-40B4-BE49-F238E27FC236}">
                    <a16:creationId xmlns:a16="http://schemas.microsoft.com/office/drawing/2014/main" id="{DA46760B-B827-6ECB-00BF-8CC59A46A598}"/>
                  </a:ext>
                </a:extLst>
              </p:cNvPr>
              <p:cNvSpPr txBox="1"/>
              <p:nvPr/>
            </p:nvSpPr>
            <p:spPr>
              <a:xfrm>
                <a:off x="8656238" y="2592832"/>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2097</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grpSp>
      <p:sp>
        <p:nvSpPr>
          <p:cNvPr id="2" name="矩形 4">
            <a:extLst>
              <a:ext uri="{FF2B5EF4-FFF2-40B4-BE49-F238E27FC236}">
                <a16:creationId xmlns:a16="http://schemas.microsoft.com/office/drawing/2014/main" id="{B4F8F337-04A2-66B6-4A42-E5D558508D91}"/>
              </a:ext>
            </a:extLst>
          </p:cNvPr>
          <p:cNvSpPr/>
          <p:nvPr/>
        </p:nvSpPr>
        <p:spPr>
          <a:xfrm>
            <a:off x="2170068" y="112958"/>
            <a:ext cx="4865306" cy="497491"/>
          </a:xfrm>
          <a:prstGeom prst="rect">
            <a:avLst/>
          </a:prstGeom>
          <a:noFill/>
        </p:spPr>
        <p:txBody>
          <a:bodyPr lIns="0" tIns="0" rIns="0" bIns="0">
            <a:noAutofit/>
          </a:bodyPr>
          <a:lstStyle/>
          <a:p>
            <a:pPr marL="0" marR="0" lvl="0" indent="0" algn="l" defTabSz="910562" rtl="0" eaLnBrk="1" fontAlgn="auto" latinLnBrk="0" hangingPunct="1">
              <a:lnSpc>
                <a:spcPts val="3417"/>
              </a:lnSpc>
              <a:spcBef>
                <a:spcPts val="0"/>
              </a:spcBef>
              <a:spcAft>
                <a:spcPts val="0"/>
              </a:spcAft>
              <a:buClrTx/>
              <a:buSzTx/>
              <a:buFontTx/>
              <a:buNone/>
              <a:tabLst/>
              <a:defRPr/>
            </a:pPr>
            <a:endParaRPr kumimoji="0" lang="zh-TW" altLang="zh-CN" sz="3200" b="1" i="0" u="none" strike="noStrike" kern="120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graphicFrame>
        <p:nvGraphicFramePr>
          <p:cNvPr id="3" name="图表 2">
            <a:extLst>
              <a:ext uri="{FF2B5EF4-FFF2-40B4-BE49-F238E27FC236}">
                <a16:creationId xmlns:a16="http://schemas.microsoft.com/office/drawing/2014/main" id="{0237D101-B024-5013-D5EB-FB7DC952F1D7}"/>
              </a:ext>
            </a:extLst>
          </p:cNvPr>
          <p:cNvGraphicFramePr>
            <a:graphicFrameLocks/>
          </p:cNvGraphicFramePr>
          <p:nvPr>
            <p:extLst>
              <p:ext uri="{D42A27DB-BD31-4B8C-83A1-F6EECF244321}">
                <p14:modId xmlns:p14="http://schemas.microsoft.com/office/powerpoint/2010/main" val="1662588349"/>
              </p:ext>
            </p:extLst>
          </p:nvPr>
        </p:nvGraphicFramePr>
        <p:xfrm>
          <a:off x="314279" y="1851913"/>
          <a:ext cx="6569524" cy="1983002"/>
        </p:xfrm>
        <a:graphic>
          <a:graphicData uri="http://schemas.openxmlformats.org/drawingml/2006/chart">
            <c:chart xmlns:c="http://schemas.openxmlformats.org/drawingml/2006/chart" xmlns:r="http://schemas.openxmlformats.org/officeDocument/2006/relationships" r:id="rId5"/>
          </a:graphicData>
        </a:graphic>
      </p:graphicFrame>
      <p:sp>
        <p:nvSpPr>
          <p:cNvPr id="7" name="矩形 6">
            <a:extLst>
              <a:ext uri="{FF2B5EF4-FFF2-40B4-BE49-F238E27FC236}">
                <a16:creationId xmlns:a16="http://schemas.microsoft.com/office/drawing/2014/main" id="{870B3351-C71E-351A-FC2D-C694D37C0AC8}"/>
              </a:ext>
            </a:extLst>
          </p:cNvPr>
          <p:cNvSpPr/>
          <p:nvPr/>
        </p:nvSpPr>
        <p:spPr>
          <a:xfrm>
            <a:off x="6873211" y="1747897"/>
            <a:ext cx="586819" cy="460705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燕</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窝</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市</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场</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爆</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品</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3" name="矩形 12">
            <a:extLst>
              <a:ext uri="{FF2B5EF4-FFF2-40B4-BE49-F238E27FC236}">
                <a16:creationId xmlns:a16="http://schemas.microsoft.com/office/drawing/2014/main" id="{60C9B854-D62E-3DD7-73B1-65D310FCAF8C}"/>
              </a:ext>
            </a:extLst>
          </p:cNvPr>
          <p:cNvSpPr/>
          <p:nvPr/>
        </p:nvSpPr>
        <p:spPr>
          <a:xfrm>
            <a:off x="8705204" y="3119992"/>
            <a:ext cx="3169068" cy="89482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矩形 14">
            <a:extLst>
              <a:ext uri="{FF2B5EF4-FFF2-40B4-BE49-F238E27FC236}">
                <a16:creationId xmlns:a16="http://schemas.microsoft.com/office/drawing/2014/main" id="{9723B703-791B-DBC2-822C-808D0237994E}"/>
              </a:ext>
            </a:extLst>
          </p:cNvPr>
          <p:cNvSpPr/>
          <p:nvPr/>
        </p:nvSpPr>
        <p:spPr>
          <a:xfrm>
            <a:off x="8701961" y="5507008"/>
            <a:ext cx="3166741" cy="89482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4" name="组合 3">
            <a:extLst>
              <a:ext uri="{FF2B5EF4-FFF2-40B4-BE49-F238E27FC236}">
                <a16:creationId xmlns:a16="http://schemas.microsoft.com/office/drawing/2014/main" id="{9EB8F4E9-4FC8-FA78-4DA3-D79EB892B1E1}"/>
              </a:ext>
            </a:extLst>
          </p:cNvPr>
          <p:cNvGrpSpPr/>
          <p:nvPr/>
        </p:nvGrpSpPr>
        <p:grpSpPr>
          <a:xfrm>
            <a:off x="8607874" y="2979539"/>
            <a:ext cx="3260828" cy="841609"/>
            <a:chOff x="8691077" y="1995318"/>
            <a:chExt cx="3260828" cy="841609"/>
          </a:xfrm>
        </p:grpSpPr>
        <p:sp>
          <p:nvSpPr>
            <p:cNvPr id="18" name="文本框 17">
              <a:extLst>
                <a:ext uri="{FF2B5EF4-FFF2-40B4-BE49-F238E27FC236}">
                  <a16:creationId xmlns:a16="http://schemas.microsoft.com/office/drawing/2014/main" id="{D4E4A316-E14D-0D5B-CFC1-F6E87C4CB4CF}"/>
                </a:ext>
              </a:extLst>
            </p:cNvPr>
            <p:cNvSpPr txBox="1"/>
            <p:nvPr/>
          </p:nvSpPr>
          <p:spPr>
            <a:xfrm>
              <a:off x="8692236" y="1995318"/>
              <a:ext cx="32596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小仙炖</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鲜炖燕窝 </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45g*336</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瓶</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9" name="文本框 18">
              <a:extLst>
                <a:ext uri="{FF2B5EF4-FFF2-40B4-BE49-F238E27FC236}">
                  <a16:creationId xmlns:a16="http://schemas.microsoft.com/office/drawing/2014/main" id="{54AC4728-51BC-C55B-96F2-5B6BD1C97CBB}"/>
                </a:ext>
              </a:extLst>
            </p:cNvPr>
            <p:cNvSpPr txBox="1"/>
            <p:nvPr/>
          </p:nvSpPr>
          <p:spPr>
            <a:xfrm>
              <a:off x="8691078" y="2181299"/>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卖点：创新鲜炖工艺，锁鲜护营养</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0" name="文本框 19">
              <a:extLst>
                <a:ext uri="{FF2B5EF4-FFF2-40B4-BE49-F238E27FC236}">
                  <a16:creationId xmlns:a16="http://schemas.microsoft.com/office/drawing/2014/main" id="{E83A85F5-DCB8-24DE-9E77-7CF82A8F4ECD}"/>
                </a:ext>
              </a:extLst>
            </p:cNvPr>
            <p:cNvSpPr txBox="1"/>
            <p:nvPr/>
          </p:nvSpPr>
          <p:spPr>
            <a:xfrm>
              <a:off x="8691077" y="2368616"/>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1.32</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亿元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1" name="文本框 20">
              <a:extLst>
                <a:ext uri="{FF2B5EF4-FFF2-40B4-BE49-F238E27FC236}">
                  <a16:creationId xmlns:a16="http://schemas.microsoft.com/office/drawing/2014/main" id="{D44AF625-F275-4225-49B1-A5070E9327D2}"/>
                </a:ext>
              </a:extLst>
            </p:cNvPr>
            <p:cNvSpPr txBox="1"/>
            <p:nvPr/>
          </p:nvSpPr>
          <p:spPr>
            <a:xfrm>
              <a:off x="8698715" y="2559928"/>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18480</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grpSp>
        <p:nvGrpSpPr>
          <p:cNvPr id="57" name="组合 56">
            <a:extLst>
              <a:ext uri="{FF2B5EF4-FFF2-40B4-BE49-F238E27FC236}">
                <a16:creationId xmlns:a16="http://schemas.microsoft.com/office/drawing/2014/main" id="{E04EC8C8-3261-6C94-29AD-6FE89606A6D9}"/>
              </a:ext>
            </a:extLst>
          </p:cNvPr>
          <p:cNvGrpSpPr/>
          <p:nvPr/>
        </p:nvGrpSpPr>
        <p:grpSpPr>
          <a:xfrm>
            <a:off x="7532950" y="5334082"/>
            <a:ext cx="4335752" cy="1020869"/>
            <a:chOff x="7565700" y="3135751"/>
            <a:chExt cx="4335752" cy="1020869"/>
          </a:xfrm>
        </p:grpSpPr>
        <p:grpSp>
          <p:nvGrpSpPr>
            <p:cNvPr id="51" name="组合 50">
              <a:extLst>
                <a:ext uri="{FF2B5EF4-FFF2-40B4-BE49-F238E27FC236}">
                  <a16:creationId xmlns:a16="http://schemas.microsoft.com/office/drawing/2014/main" id="{AA773FAA-828B-608B-3C3E-B7F2F4599F6E}"/>
                </a:ext>
              </a:extLst>
            </p:cNvPr>
            <p:cNvGrpSpPr/>
            <p:nvPr/>
          </p:nvGrpSpPr>
          <p:grpSpPr>
            <a:xfrm>
              <a:off x="8681350" y="3135751"/>
              <a:ext cx="3220102" cy="874267"/>
              <a:chOff x="8681350" y="3135751"/>
              <a:chExt cx="3220102" cy="874267"/>
            </a:xfrm>
          </p:grpSpPr>
          <p:sp>
            <p:nvSpPr>
              <p:cNvPr id="22" name="文本框 21">
                <a:extLst>
                  <a:ext uri="{FF2B5EF4-FFF2-40B4-BE49-F238E27FC236}">
                    <a16:creationId xmlns:a16="http://schemas.microsoft.com/office/drawing/2014/main" id="{D2FFBE4A-CAC0-02C2-D792-567320AFCB86}"/>
                  </a:ext>
                </a:extLst>
              </p:cNvPr>
              <p:cNvSpPr txBox="1"/>
              <p:nvPr/>
            </p:nvSpPr>
            <p:spPr>
              <a:xfrm>
                <a:off x="8682510" y="3135751"/>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en-US" altLang="zh-CN" sz="1200" b="0" i="0" u="none" strike="noStrike" kern="1200" cap="none" spc="0" normalizeH="0" baseline="0" noProof="0" dirty="0" err="1">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LadyY</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鲜炖燕窝 </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70g*12</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瓶</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3" name="文本框 22">
                <a:extLst>
                  <a:ext uri="{FF2B5EF4-FFF2-40B4-BE49-F238E27FC236}">
                    <a16:creationId xmlns:a16="http://schemas.microsoft.com/office/drawing/2014/main" id="{69D892AA-299D-84ED-1F81-AFACE3184133}"/>
                  </a:ext>
                </a:extLst>
              </p:cNvPr>
              <p:cNvSpPr txBox="1"/>
              <p:nvPr/>
            </p:nvSpPr>
            <p:spPr>
              <a:xfrm>
                <a:off x="8681351" y="3332618"/>
                <a:ext cx="32201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卖点：高含量，高浓度，高唾液酸，</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0</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脂低卡</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4" name="文本框 23">
                <a:extLst>
                  <a:ext uri="{FF2B5EF4-FFF2-40B4-BE49-F238E27FC236}">
                    <a16:creationId xmlns:a16="http://schemas.microsoft.com/office/drawing/2014/main" id="{8F5024C8-79D1-F7D5-3C5F-B6C49A999AB7}"/>
                  </a:ext>
                </a:extLst>
              </p:cNvPr>
              <p:cNvSpPr txBox="1"/>
              <p:nvPr/>
            </p:nvSpPr>
            <p:spPr>
              <a:xfrm>
                <a:off x="8681350" y="3530821"/>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0.33</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亿元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5" name="文本框 24">
                <a:extLst>
                  <a:ext uri="{FF2B5EF4-FFF2-40B4-BE49-F238E27FC236}">
                    <a16:creationId xmlns:a16="http://schemas.microsoft.com/office/drawing/2014/main" id="{563E1338-0CE5-2EC4-9C22-BB4E54E2AABF}"/>
                  </a:ext>
                </a:extLst>
              </p:cNvPr>
              <p:cNvSpPr txBox="1"/>
              <p:nvPr/>
            </p:nvSpPr>
            <p:spPr>
              <a:xfrm>
                <a:off x="8688988" y="3733019"/>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1746</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pic>
          <p:nvPicPr>
            <p:cNvPr id="27" name="图片 26">
              <a:extLst>
                <a:ext uri="{FF2B5EF4-FFF2-40B4-BE49-F238E27FC236}">
                  <a16:creationId xmlns:a16="http://schemas.microsoft.com/office/drawing/2014/main" id="{35EADE27-3A9C-1F80-1AC0-3810E3E109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65700" y="3174492"/>
              <a:ext cx="1020475" cy="982128"/>
            </a:xfrm>
            <a:prstGeom prst="rect">
              <a:avLst/>
            </a:prstGeom>
          </p:spPr>
        </p:pic>
      </p:grpSp>
      <p:grpSp>
        <p:nvGrpSpPr>
          <p:cNvPr id="67" name="组合 66">
            <a:extLst>
              <a:ext uri="{FF2B5EF4-FFF2-40B4-BE49-F238E27FC236}">
                <a16:creationId xmlns:a16="http://schemas.microsoft.com/office/drawing/2014/main" id="{101DC354-7835-D3CF-A454-0FCAD2F6ED46}"/>
              </a:ext>
            </a:extLst>
          </p:cNvPr>
          <p:cNvGrpSpPr/>
          <p:nvPr/>
        </p:nvGrpSpPr>
        <p:grpSpPr>
          <a:xfrm>
            <a:off x="8640508" y="4149853"/>
            <a:ext cx="3228194" cy="875741"/>
            <a:chOff x="11664176" y="895448"/>
            <a:chExt cx="3228194" cy="875741"/>
          </a:xfrm>
        </p:grpSpPr>
        <p:sp>
          <p:nvSpPr>
            <p:cNvPr id="28" name="文本框 27">
              <a:extLst>
                <a:ext uri="{FF2B5EF4-FFF2-40B4-BE49-F238E27FC236}">
                  <a16:creationId xmlns:a16="http://schemas.microsoft.com/office/drawing/2014/main" id="{B2455677-370D-02CF-43C9-01E3685A01A0}"/>
                </a:ext>
              </a:extLst>
            </p:cNvPr>
            <p:cNvSpPr txBox="1"/>
            <p:nvPr/>
          </p:nvSpPr>
          <p:spPr>
            <a:xfrm>
              <a:off x="11666494" y="895448"/>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燕之屋 鲜炖燕窝 </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45g*28</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瓶</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9" name="文本框 28">
              <a:extLst>
                <a:ext uri="{FF2B5EF4-FFF2-40B4-BE49-F238E27FC236}">
                  <a16:creationId xmlns:a16="http://schemas.microsoft.com/office/drawing/2014/main" id="{42E5B437-0BDA-310E-3A76-19098ED3B93D}"/>
                </a:ext>
              </a:extLst>
            </p:cNvPr>
            <p:cNvSpPr txBox="1"/>
            <p:nvPr/>
          </p:nvSpPr>
          <p:spPr>
            <a:xfrm>
              <a:off x="11664176" y="1087004"/>
              <a:ext cx="32281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卖点：常温鲜炖燕窝开创者，</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7</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倍滋养力</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30" name="文本框 29">
              <a:extLst>
                <a:ext uri="{FF2B5EF4-FFF2-40B4-BE49-F238E27FC236}">
                  <a16:creationId xmlns:a16="http://schemas.microsoft.com/office/drawing/2014/main" id="{39344A8E-A5F6-4F98-6E10-F89612D73A60}"/>
                </a:ext>
              </a:extLst>
            </p:cNvPr>
            <p:cNvSpPr txBox="1"/>
            <p:nvPr/>
          </p:nvSpPr>
          <p:spPr>
            <a:xfrm>
              <a:off x="11665333" y="1282642"/>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0.39</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亿元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31" name="文本框 30">
              <a:extLst>
                <a:ext uri="{FF2B5EF4-FFF2-40B4-BE49-F238E27FC236}">
                  <a16:creationId xmlns:a16="http://schemas.microsoft.com/office/drawing/2014/main" id="{82F4105A-27E2-68FF-FAB5-1FBA0FBB1615}"/>
                </a:ext>
              </a:extLst>
            </p:cNvPr>
            <p:cNvSpPr txBox="1"/>
            <p:nvPr/>
          </p:nvSpPr>
          <p:spPr>
            <a:xfrm>
              <a:off x="11671814" y="1494190"/>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2193</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sp>
        <p:nvSpPr>
          <p:cNvPr id="8" name="标题 1">
            <a:extLst>
              <a:ext uri="{FF2B5EF4-FFF2-40B4-BE49-F238E27FC236}">
                <a16:creationId xmlns:a16="http://schemas.microsoft.com/office/drawing/2014/main" id="{A0F65443-7F62-1461-CEE8-25BA5BA2840A}"/>
              </a:ext>
            </a:extLst>
          </p:cNvPr>
          <p:cNvSpPr txBox="1">
            <a:spLocks/>
          </p:cNvSpPr>
          <p:nvPr/>
        </p:nvSpPr>
        <p:spPr>
          <a:xfrm>
            <a:off x="369514" y="553370"/>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燕窝类目占据滋补市场头部份额，鲜炖即食类产品正受市场青睐</a:t>
            </a:r>
          </a:p>
        </p:txBody>
      </p:sp>
      <p:grpSp>
        <p:nvGrpSpPr>
          <p:cNvPr id="9" name="组合 8">
            <a:extLst>
              <a:ext uri="{FF2B5EF4-FFF2-40B4-BE49-F238E27FC236}">
                <a16:creationId xmlns:a16="http://schemas.microsoft.com/office/drawing/2014/main" id="{342E3898-7A92-C69A-029C-9FFA0B275176}"/>
              </a:ext>
            </a:extLst>
          </p:cNvPr>
          <p:cNvGrpSpPr/>
          <p:nvPr/>
        </p:nvGrpSpPr>
        <p:grpSpPr>
          <a:xfrm>
            <a:off x="3975017" y="4300645"/>
            <a:ext cx="2826754" cy="2155246"/>
            <a:chOff x="802364" y="-1016831"/>
            <a:chExt cx="6382479" cy="4605985"/>
          </a:xfrm>
        </p:grpSpPr>
        <p:sp>
          <p:nvSpPr>
            <p:cNvPr id="10" name="矩形 9">
              <a:extLst>
                <a:ext uri="{FF2B5EF4-FFF2-40B4-BE49-F238E27FC236}">
                  <a16:creationId xmlns:a16="http://schemas.microsoft.com/office/drawing/2014/main" id="{D0AE491B-C7E3-3110-E872-EA1FF5A0F975}"/>
                </a:ext>
              </a:extLst>
            </p:cNvPr>
            <p:cNvSpPr/>
            <p:nvPr/>
          </p:nvSpPr>
          <p:spPr>
            <a:xfrm>
              <a:off x="849222" y="-1016831"/>
              <a:ext cx="5270716" cy="4605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09834" rtl="0" eaLnBrk="1" fontAlgn="auto" latinLnBrk="0" hangingPunct="1">
                <a:lnSpc>
                  <a:spcPts val="7960"/>
                </a:lnSpc>
                <a:spcBef>
                  <a:spcPts val="0"/>
                </a:spcBef>
                <a:spcAft>
                  <a:spcPts val="0"/>
                </a:spcAft>
                <a:buClrTx/>
                <a:buSzTx/>
                <a:buFontTx/>
                <a:buNone/>
                <a:tabLst/>
                <a:defRPr/>
              </a:pPr>
              <a:endParaRPr kumimoji="0" lang="en-US" altLang="zh-CN" sz="3582" b="0" i="0" u="none" strike="noStrike" kern="1200" cap="none" spc="0" normalizeH="0" baseline="0" noProof="0" dirty="0">
                <a:ln>
                  <a:noFill/>
                </a:ln>
                <a:solidFill>
                  <a:srgbClr val="82CF37">
                    <a:lumMod val="75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6" name="文本框 15">
              <a:extLst>
                <a:ext uri="{FF2B5EF4-FFF2-40B4-BE49-F238E27FC236}">
                  <a16:creationId xmlns:a16="http://schemas.microsoft.com/office/drawing/2014/main" id="{C7ECF193-DDBC-2EE5-00F7-CBC9F68C2F08}"/>
                </a:ext>
              </a:extLst>
            </p:cNvPr>
            <p:cNvSpPr txBox="1"/>
            <p:nvPr/>
          </p:nvSpPr>
          <p:spPr>
            <a:xfrm>
              <a:off x="2787418" y="2191823"/>
              <a:ext cx="4227109" cy="1247124"/>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3192" b="0" i="0" u="none" strike="noStrike" kern="1200" cap="none" spc="0" normalizeH="0" baseline="0" noProof="0" dirty="0">
                  <a:ln>
                    <a:noFill/>
                  </a:ln>
                  <a:solidFill>
                    <a:srgbClr val="E5F2FD">
                      <a:lumMod val="25000"/>
                    </a:srgbClr>
                  </a:solidFill>
                  <a:effectLst/>
                  <a:uLnTx/>
                  <a:uFillTx/>
                  <a:latin typeface="汉仪旗黑-50S" panose="00020600040101010101" pitchFamily="18" charset="-122"/>
                  <a:ea typeface="汉仪旗黑-50S" panose="00020600040101010101" pitchFamily="18" charset="-122"/>
                  <a:cs typeface="+mn-cs"/>
                </a:rPr>
                <a:t>日期新鲜</a:t>
              </a:r>
            </a:p>
          </p:txBody>
        </p:sp>
        <p:sp>
          <p:nvSpPr>
            <p:cNvPr id="17" name="文本框 16">
              <a:extLst>
                <a:ext uri="{FF2B5EF4-FFF2-40B4-BE49-F238E27FC236}">
                  <a16:creationId xmlns:a16="http://schemas.microsoft.com/office/drawing/2014/main" id="{ABD3298E-971F-FAF1-C833-DF2436BB84A8}"/>
                </a:ext>
              </a:extLst>
            </p:cNvPr>
            <p:cNvSpPr txBox="1"/>
            <p:nvPr/>
          </p:nvSpPr>
          <p:spPr>
            <a:xfrm>
              <a:off x="865063" y="-982862"/>
              <a:ext cx="5301732" cy="1247124"/>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3192" b="0" i="0" u="none" strike="noStrike" kern="1200" cap="none" spc="0" normalizeH="0" baseline="0" noProof="0" dirty="0">
                  <a:ln>
                    <a:noFill/>
                  </a:ln>
                  <a:solidFill>
                    <a:srgbClr val="004274">
                      <a:lumMod val="60000"/>
                      <a:lumOff val="40000"/>
                    </a:srgbClr>
                  </a:solidFill>
                  <a:effectLst/>
                  <a:uLnTx/>
                  <a:uFillTx/>
                  <a:latin typeface="汉仪旗黑-50S" panose="00020600040101010101" pitchFamily="18" charset="-122"/>
                  <a:ea typeface="汉仪旗黑-50S" panose="00020600040101010101" pitchFamily="18" charset="-122"/>
                  <a:cs typeface="+mn-cs"/>
                </a:rPr>
                <a:t>口感细腻</a:t>
              </a:r>
            </a:p>
          </p:txBody>
        </p:sp>
        <p:sp>
          <p:nvSpPr>
            <p:cNvPr id="26" name="文本框 25">
              <a:extLst>
                <a:ext uri="{FF2B5EF4-FFF2-40B4-BE49-F238E27FC236}">
                  <a16:creationId xmlns:a16="http://schemas.microsoft.com/office/drawing/2014/main" id="{223034C0-0978-C35C-8FF4-2CCE5B683FC8}"/>
                </a:ext>
              </a:extLst>
            </p:cNvPr>
            <p:cNvSpPr txBox="1"/>
            <p:nvPr/>
          </p:nvSpPr>
          <p:spPr>
            <a:xfrm>
              <a:off x="849220" y="24892"/>
              <a:ext cx="1275550" cy="2558649"/>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00192D">
                      <a:lumMod val="75000"/>
                      <a:lumOff val="25000"/>
                    </a:srgbClr>
                  </a:solidFill>
                  <a:effectLst/>
                  <a:uLnTx/>
                  <a:uFillTx/>
                  <a:latin typeface="汉仪旗黑-50S" panose="00020600040101010101" pitchFamily="18" charset="-122"/>
                  <a:ea typeface="汉仪旗黑-50S" panose="00020600040101010101" pitchFamily="18" charset="-122"/>
                  <a:cs typeface="+mn-cs"/>
                </a:rPr>
                <a:t>包装用心</a:t>
              </a:r>
            </a:p>
          </p:txBody>
        </p:sp>
        <p:sp>
          <p:nvSpPr>
            <p:cNvPr id="32" name="文本框 31">
              <a:extLst>
                <a:ext uri="{FF2B5EF4-FFF2-40B4-BE49-F238E27FC236}">
                  <a16:creationId xmlns:a16="http://schemas.microsoft.com/office/drawing/2014/main" id="{198F8C25-AFC7-64B6-47C4-4E4E976CA497}"/>
                </a:ext>
              </a:extLst>
            </p:cNvPr>
            <p:cNvSpPr txBox="1"/>
            <p:nvPr/>
          </p:nvSpPr>
          <p:spPr>
            <a:xfrm>
              <a:off x="1531150" y="59594"/>
              <a:ext cx="4240898" cy="1247124"/>
            </a:xfrm>
            <a:prstGeom prst="rect">
              <a:avLst/>
            </a:prstGeom>
            <a:noFill/>
          </p:spPr>
          <p:txBody>
            <a:bodyPr wrap="square">
              <a:spAutoFit/>
            </a:bodyPr>
            <a:lstStyle/>
            <a:p>
              <a:pPr marL="0" marR="0" lvl="0" indent="0" algn="l" defTabSz="909834" rtl="0" eaLnBrk="1" fontAlgn="auto" latinLnBrk="0" hangingPunct="1">
                <a:lnSpc>
                  <a:spcPct val="100000"/>
                </a:lnSpc>
                <a:spcBef>
                  <a:spcPts val="0"/>
                </a:spcBef>
                <a:spcAft>
                  <a:spcPts val="0"/>
                </a:spcAft>
                <a:buClrTx/>
                <a:buSzTx/>
                <a:buFontTx/>
                <a:buNone/>
                <a:tabLst/>
                <a:defRPr/>
              </a:pPr>
              <a:r>
                <a:rPr kumimoji="0" lang="zh-CN" altLang="en-US" sz="3192" b="0" i="0" u="none" strike="noStrike" kern="1200" cap="none" spc="0" normalizeH="0" baseline="0" noProof="0" dirty="0">
                  <a:ln>
                    <a:noFill/>
                  </a:ln>
                  <a:solidFill>
                    <a:srgbClr val="82CF37">
                      <a:lumMod val="50000"/>
                    </a:srgbClr>
                  </a:solidFill>
                  <a:effectLst/>
                  <a:uLnTx/>
                  <a:uFillTx/>
                  <a:latin typeface="汉仪旗黑-50S" panose="00020600040101010101" pitchFamily="18" charset="-122"/>
                  <a:ea typeface="汉仪旗黑-50S" panose="00020600040101010101" pitchFamily="18" charset="-122"/>
                  <a:cs typeface="+mn-cs"/>
                </a:rPr>
                <a:t>品质很好</a:t>
              </a:r>
            </a:p>
          </p:txBody>
        </p:sp>
        <p:sp>
          <p:nvSpPr>
            <p:cNvPr id="35" name="文本框 34">
              <a:extLst>
                <a:ext uri="{FF2B5EF4-FFF2-40B4-BE49-F238E27FC236}">
                  <a16:creationId xmlns:a16="http://schemas.microsoft.com/office/drawing/2014/main" id="{629D4508-E703-A984-AF00-8217EFDCB002}"/>
                </a:ext>
              </a:extLst>
            </p:cNvPr>
            <p:cNvSpPr txBox="1"/>
            <p:nvPr/>
          </p:nvSpPr>
          <p:spPr>
            <a:xfrm>
              <a:off x="1483359" y="2188399"/>
              <a:ext cx="1803084" cy="591976"/>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82CF37"/>
                  </a:solidFill>
                  <a:effectLst/>
                  <a:uLnTx/>
                  <a:uFillTx/>
                  <a:latin typeface="汉仪旗黑-50S" panose="00020600040101010101" pitchFamily="18" charset="-122"/>
                  <a:ea typeface="汉仪旗黑-50S" panose="00020600040101010101" pitchFamily="18" charset="-122"/>
                  <a:cs typeface="+mn-cs"/>
                </a:rPr>
                <a:t>发泡大</a:t>
              </a:r>
            </a:p>
          </p:txBody>
        </p:sp>
        <p:sp>
          <p:nvSpPr>
            <p:cNvPr id="40" name="文本框 39">
              <a:extLst>
                <a:ext uri="{FF2B5EF4-FFF2-40B4-BE49-F238E27FC236}">
                  <a16:creationId xmlns:a16="http://schemas.microsoft.com/office/drawing/2014/main" id="{00C5126C-D9ED-8690-E9E3-544C5B2CD33D}"/>
                </a:ext>
              </a:extLst>
            </p:cNvPr>
            <p:cNvSpPr txBox="1"/>
            <p:nvPr/>
          </p:nvSpPr>
          <p:spPr>
            <a:xfrm>
              <a:off x="802364" y="2554831"/>
              <a:ext cx="2346498" cy="722155"/>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596" b="0" i="0" u="none" strike="noStrike" kern="1200" cap="none" spc="0" normalizeH="0" baseline="0" noProof="0" dirty="0">
                  <a:ln>
                    <a:noFill/>
                  </a:ln>
                  <a:solidFill>
                    <a:srgbClr val="82CF37">
                      <a:lumMod val="50000"/>
                    </a:srgbClr>
                  </a:solidFill>
                  <a:effectLst/>
                  <a:uLnTx/>
                  <a:uFillTx/>
                  <a:latin typeface="汉仪旗黑-50S" panose="00020600040101010101" pitchFamily="18" charset="-122"/>
                  <a:ea typeface="汉仪旗黑-50S" panose="00020600040101010101" pitchFamily="18" charset="-122"/>
                  <a:cs typeface="+mn-cs"/>
                </a:rPr>
                <a:t>浓稠料足</a:t>
              </a:r>
            </a:p>
          </p:txBody>
        </p:sp>
        <p:sp>
          <p:nvSpPr>
            <p:cNvPr id="41" name="文本框 40">
              <a:extLst>
                <a:ext uri="{FF2B5EF4-FFF2-40B4-BE49-F238E27FC236}">
                  <a16:creationId xmlns:a16="http://schemas.microsoft.com/office/drawing/2014/main" id="{60DE734A-409F-C0AB-946C-437764887F4B}"/>
                </a:ext>
              </a:extLst>
            </p:cNvPr>
            <p:cNvSpPr txBox="1"/>
            <p:nvPr/>
          </p:nvSpPr>
          <p:spPr>
            <a:xfrm>
              <a:off x="1504882" y="1794138"/>
              <a:ext cx="2438626" cy="591976"/>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192D">
                      <a:lumMod val="50000"/>
                      <a:lumOff val="50000"/>
                    </a:srgbClr>
                  </a:solidFill>
                  <a:effectLst/>
                  <a:uLnTx/>
                  <a:uFillTx/>
                  <a:latin typeface="汉仪旗黑-50S" panose="00020600040101010101" pitchFamily="18" charset="-122"/>
                  <a:ea typeface="汉仪旗黑-50S" panose="00020600040101010101" pitchFamily="18" charset="-122"/>
                  <a:cs typeface="+mn-cs"/>
                </a:rPr>
                <a:t>气色变好了</a:t>
              </a:r>
            </a:p>
          </p:txBody>
        </p:sp>
        <p:sp>
          <p:nvSpPr>
            <p:cNvPr id="42" name="文本框 41">
              <a:extLst>
                <a:ext uri="{FF2B5EF4-FFF2-40B4-BE49-F238E27FC236}">
                  <a16:creationId xmlns:a16="http://schemas.microsoft.com/office/drawing/2014/main" id="{6EA71B7B-070E-E051-1666-FA666500875A}"/>
                </a:ext>
              </a:extLst>
            </p:cNvPr>
            <p:cNvSpPr txBox="1"/>
            <p:nvPr/>
          </p:nvSpPr>
          <p:spPr>
            <a:xfrm>
              <a:off x="2004908" y="1138990"/>
              <a:ext cx="2692141" cy="789301"/>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B050"/>
                  </a:solidFill>
                  <a:effectLst/>
                  <a:uLnTx/>
                  <a:uFillTx/>
                  <a:latin typeface="汉仪旗黑-50S" panose="00020600040101010101" pitchFamily="18" charset="-122"/>
                  <a:ea typeface="汉仪旗黑-50S" panose="00020600040101010101" pitchFamily="18" charset="-122"/>
                  <a:cs typeface="+mn-cs"/>
                </a:rPr>
                <a:t>纹理清晰</a:t>
              </a:r>
            </a:p>
          </p:txBody>
        </p:sp>
        <p:sp>
          <p:nvSpPr>
            <p:cNvPr id="43" name="文本框 42">
              <a:extLst>
                <a:ext uri="{FF2B5EF4-FFF2-40B4-BE49-F238E27FC236}">
                  <a16:creationId xmlns:a16="http://schemas.microsoft.com/office/drawing/2014/main" id="{1FE9F8A7-DDA8-5D0D-EA95-F4F9762E89D5}"/>
                </a:ext>
              </a:extLst>
            </p:cNvPr>
            <p:cNvSpPr txBox="1"/>
            <p:nvPr/>
          </p:nvSpPr>
          <p:spPr>
            <a:xfrm>
              <a:off x="4762227" y="-815133"/>
              <a:ext cx="2205355" cy="526200"/>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FEFFFF">
                      <a:lumMod val="25000"/>
                    </a:srgbClr>
                  </a:solidFill>
                  <a:effectLst/>
                  <a:uLnTx/>
                  <a:uFillTx/>
                  <a:latin typeface="汉仪旗黑-50S" panose="00020600040101010101" pitchFamily="18" charset="-122"/>
                  <a:ea typeface="汉仪旗黑-50S" panose="00020600040101010101" pitchFamily="18" charset="-122"/>
                  <a:cs typeface="+mn-cs"/>
                </a:rPr>
                <a:t>蛋清味浓郁</a:t>
              </a:r>
            </a:p>
          </p:txBody>
        </p:sp>
        <p:sp>
          <p:nvSpPr>
            <p:cNvPr id="45" name="文本框 44">
              <a:extLst>
                <a:ext uri="{FF2B5EF4-FFF2-40B4-BE49-F238E27FC236}">
                  <a16:creationId xmlns:a16="http://schemas.microsoft.com/office/drawing/2014/main" id="{FC11888D-DF65-017F-5E54-B0E70C13D2E3}"/>
                </a:ext>
              </a:extLst>
            </p:cNvPr>
            <p:cNvSpPr txBox="1"/>
            <p:nvPr/>
          </p:nvSpPr>
          <p:spPr>
            <a:xfrm>
              <a:off x="3704933" y="1829913"/>
              <a:ext cx="2031090" cy="591018"/>
            </a:xfrm>
            <a:prstGeom prst="rect">
              <a:avLst/>
            </a:prstGeom>
            <a:noFill/>
          </p:spPr>
          <p:txBody>
            <a:bodyPr wrap="square">
              <a:spAutoFit/>
            </a:bodyPr>
            <a:lstStyle/>
            <a:p>
              <a:pPr marL="0" marR="0" lvl="0" indent="0" algn="l" defTabSz="909834" rtl="0" eaLnBrk="1" fontAlgn="auto" latinLnBrk="0" hangingPunct="1">
                <a:lnSpc>
                  <a:spcPct val="100000"/>
                </a:lnSpc>
                <a:spcBef>
                  <a:spcPts val="0"/>
                </a:spcBef>
                <a:spcAft>
                  <a:spcPts val="0"/>
                </a:spcAft>
                <a:buClrTx/>
                <a:buSzTx/>
                <a:buFontTx/>
                <a:buNone/>
                <a:tabLst/>
                <a:defRPr/>
              </a:pPr>
              <a:r>
                <a:rPr kumimoji="0" lang="zh-CN" altLang="en-US" sz="1197" b="0" i="0" u="none" strike="noStrike" kern="1200" cap="none" spc="0" normalizeH="0" baseline="0" noProof="0" dirty="0">
                  <a:ln>
                    <a:noFill/>
                  </a:ln>
                  <a:solidFill>
                    <a:srgbClr val="00B050"/>
                  </a:solidFill>
                  <a:effectLst/>
                  <a:uLnTx/>
                  <a:uFillTx/>
                  <a:latin typeface="汉仪旗黑-50S" panose="00020600040101010101" pitchFamily="18" charset="-122"/>
                  <a:ea typeface="汉仪旗黑-50S" panose="00020600040101010101" pitchFamily="18" charset="-122"/>
                  <a:cs typeface="+mn-cs"/>
                </a:rPr>
                <a:t>调理身体</a:t>
              </a:r>
            </a:p>
          </p:txBody>
        </p:sp>
        <p:sp>
          <p:nvSpPr>
            <p:cNvPr id="46" name="文本框 45">
              <a:extLst>
                <a:ext uri="{FF2B5EF4-FFF2-40B4-BE49-F238E27FC236}">
                  <a16:creationId xmlns:a16="http://schemas.microsoft.com/office/drawing/2014/main" id="{A5E79617-518F-F910-6F64-AB4DCC14582B}"/>
                </a:ext>
              </a:extLst>
            </p:cNvPr>
            <p:cNvSpPr txBox="1"/>
            <p:nvPr/>
          </p:nvSpPr>
          <p:spPr>
            <a:xfrm>
              <a:off x="5369731" y="72004"/>
              <a:ext cx="1508227" cy="1246985"/>
            </a:xfrm>
            <a:prstGeom prst="rect">
              <a:avLst/>
            </a:prstGeom>
            <a:noFill/>
          </p:spPr>
          <p:txBody>
            <a:bodyPr wrap="square">
              <a:spAutoFit/>
            </a:bodyPr>
            <a:lstStyle/>
            <a:p>
              <a:pPr marL="0" marR="0" lvl="0" indent="0" algn="l" defTabSz="909834" rtl="0" eaLnBrk="1" fontAlgn="auto" latinLnBrk="0" hangingPunct="1">
                <a:lnSpc>
                  <a:spcPct val="100000"/>
                </a:lnSpc>
                <a:spcBef>
                  <a:spcPts val="0"/>
                </a:spcBef>
                <a:spcAft>
                  <a:spcPts val="0"/>
                </a:spcAft>
                <a:buClrTx/>
                <a:buSzTx/>
                <a:buFontTx/>
                <a:buNone/>
                <a:tabLst/>
                <a:defRPr/>
              </a:pPr>
              <a:r>
                <a:rPr kumimoji="0" lang="zh-CN" altLang="en-US" sz="1596" b="0" i="0" u="none" strike="noStrike" kern="1200" cap="none" spc="0" normalizeH="0" baseline="0" noProof="0" dirty="0">
                  <a:ln>
                    <a:noFill/>
                  </a:ln>
                  <a:solidFill>
                    <a:srgbClr val="82CF37">
                      <a:lumMod val="75000"/>
                    </a:srgbClr>
                  </a:solidFill>
                  <a:effectLst/>
                  <a:uLnTx/>
                  <a:uFillTx/>
                  <a:latin typeface="汉仪旗黑-50S" panose="00020600040101010101" pitchFamily="18" charset="-122"/>
                  <a:ea typeface="汉仪旗黑-50S" panose="00020600040101010101" pitchFamily="18" charset="-122"/>
                  <a:cs typeface="+mn-cs"/>
                </a:rPr>
                <a:t>爽滑细腻 </a:t>
              </a:r>
            </a:p>
          </p:txBody>
        </p:sp>
        <p:sp>
          <p:nvSpPr>
            <p:cNvPr id="47" name="文本框 46">
              <a:extLst>
                <a:ext uri="{FF2B5EF4-FFF2-40B4-BE49-F238E27FC236}">
                  <a16:creationId xmlns:a16="http://schemas.microsoft.com/office/drawing/2014/main" id="{AA85CBB6-9343-1F47-8B82-5055E12066FC}"/>
                </a:ext>
              </a:extLst>
            </p:cNvPr>
            <p:cNvSpPr txBox="1"/>
            <p:nvPr/>
          </p:nvSpPr>
          <p:spPr>
            <a:xfrm>
              <a:off x="4488468" y="-511615"/>
              <a:ext cx="2412186" cy="723525"/>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84E8">
                      <a:lumMod val="50000"/>
                    </a:srgbClr>
                  </a:solidFill>
                  <a:effectLst/>
                  <a:uLnTx/>
                  <a:uFillTx/>
                  <a:latin typeface="汉仪旗黑-50S" panose="00020600040101010101" pitchFamily="18" charset="-122"/>
                  <a:ea typeface="汉仪旗黑-50S" panose="00020600040101010101" pitchFamily="18" charset="-122"/>
                  <a:cs typeface="+mn-cs"/>
                </a:rPr>
                <a:t>可以拉丝</a:t>
              </a:r>
            </a:p>
          </p:txBody>
        </p:sp>
        <p:sp>
          <p:nvSpPr>
            <p:cNvPr id="44" name="文本框 43">
              <a:extLst>
                <a:ext uri="{FF2B5EF4-FFF2-40B4-BE49-F238E27FC236}">
                  <a16:creationId xmlns:a16="http://schemas.microsoft.com/office/drawing/2014/main" id="{2FD1EB8F-5B07-CFA5-4795-EBE17123D6F4}"/>
                </a:ext>
              </a:extLst>
            </p:cNvPr>
            <p:cNvSpPr txBox="1"/>
            <p:nvPr/>
          </p:nvSpPr>
          <p:spPr>
            <a:xfrm>
              <a:off x="4251348" y="1078764"/>
              <a:ext cx="2933495" cy="986626"/>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EFFFF">
                      <a:lumMod val="25000"/>
                    </a:srgbClr>
                  </a:solidFill>
                  <a:effectLst/>
                  <a:uLnTx/>
                  <a:uFillTx/>
                  <a:latin typeface="汉仪旗黑-50S" panose="00020600040101010101" pitchFamily="18" charset="-122"/>
                  <a:ea typeface="汉仪旗黑-50S" panose="00020600040101010101" pitchFamily="18" charset="-122"/>
                  <a:cs typeface="+mn-cs"/>
                </a:rPr>
                <a:t>孕期吃</a:t>
              </a:r>
              <a:endParaRPr kumimoji="0" lang="zh-CN" altLang="en-US" sz="2000" b="0" i="0" u="none" strike="noStrike" kern="1200" cap="none" spc="0" normalizeH="0" baseline="0" noProof="0" dirty="0">
                <a:ln>
                  <a:noFill/>
                </a:ln>
                <a:solidFill>
                  <a:srgbClr val="FEFFFF">
                    <a:lumMod val="25000"/>
                  </a:srgbClr>
                </a:solidFill>
                <a:effectLst/>
                <a:uLnTx/>
                <a:uFillTx/>
                <a:latin typeface="汉仪旗黑-50S" panose="00020600040101010101" pitchFamily="18" charset="-122"/>
                <a:ea typeface="汉仪旗黑-50S" panose="00020600040101010101" pitchFamily="18" charset="-122"/>
                <a:cs typeface="+mn-cs"/>
              </a:endParaRPr>
            </a:p>
          </p:txBody>
        </p:sp>
      </p:grpSp>
      <p:sp>
        <p:nvSpPr>
          <p:cNvPr id="48" name="文本占位符 2">
            <a:extLst>
              <a:ext uri="{FF2B5EF4-FFF2-40B4-BE49-F238E27FC236}">
                <a16:creationId xmlns:a16="http://schemas.microsoft.com/office/drawing/2014/main" id="{69EF3F84-DB46-5AD4-AED9-303DE27154EC}"/>
              </a:ext>
            </a:extLst>
          </p:cNvPr>
          <p:cNvSpPr txBox="1">
            <a:spLocks/>
          </p:cNvSpPr>
          <p:nvPr/>
        </p:nvSpPr>
        <p:spPr>
          <a:xfrm>
            <a:off x="1632062" y="1544254"/>
            <a:ext cx="4096389"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年燕窝类目市场月度销售额及其</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YoY%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49" name="文本占位符 2">
            <a:extLst>
              <a:ext uri="{FF2B5EF4-FFF2-40B4-BE49-F238E27FC236}">
                <a16:creationId xmlns:a16="http://schemas.microsoft.com/office/drawing/2014/main" id="{29F68CF8-8405-F841-0B81-38AB5F2F46E2}"/>
              </a:ext>
            </a:extLst>
          </p:cNvPr>
          <p:cNvSpPr txBox="1">
            <a:spLocks/>
          </p:cNvSpPr>
          <p:nvPr/>
        </p:nvSpPr>
        <p:spPr>
          <a:xfrm>
            <a:off x="678370" y="4054684"/>
            <a:ext cx="3073625"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年燕窝市场</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TOP</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a:t>
            </a:r>
            <a:endPar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50" name="文本占位符 2">
            <a:extLst>
              <a:ext uri="{FF2B5EF4-FFF2-40B4-BE49-F238E27FC236}">
                <a16:creationId xmlns:a16="http://schemas.microsoft.com/office/drawing/2014/main" id="{23C27CFA-A57E-A069-6587-4BFEAE16152C}"/>
              </a:ext>
            </a:extLst>
          </p:cNvPr>
          <p:cNvSpPr txBox="1">
            <a:spLocks/>
          </p:cNvSpPr>
          <p:nvPr/>
        </p:nvSpPr>
        <p:spPr>
          <a:xfrm>
            <a:off x="3621143" y="4043299"/>
            <a:ext cx="3153910"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年燕窝市场消费者评价词云</a:t>
            </a: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graphicFrame>
        <p:nvGraphicFramePr>
          <p:cNvPr id="5" name="图表 4">
            <a:extLst>
              <a:ext uri="{FF2B5EF4-FFF2-40B4-BE49-F238E27FC236}">
                <a16:creationId xmlns:a16="http://schemas.microsoft.com/office/drawing/2014/main" id="{0C9A1951-FAB4-E289-E803-7AF9B0A9C462}"/>
              </a:ext>
            </a:extLst>
          </p:cNvPr>
          <p:cNvGraphicFramePr>
            <a:graphicFrameLocks/>
          </p:cNvGraphicFramePr>
          <p:nvPr>
            <p:extLst>
              <p:ext uri="{D42A27DB-BD31-4B8C-83A1-F6EECF244321}">
                <p14:modId xmlns:p14="http://schemas.microsoft.com/office/powerpoint/2010/main" val="3291625063"/>
              </p:ext>
            </p:extLst>
          </p:nvPr>
        </p:nvGraphicFramePr>
        <p:xfrm>
          <a:off x="337510" y="4300644"/>
          <a:ext cx="3592928" cy="2253085"/>
        </p:xfrm>
        <a:graphic>
          <a:graphicData uri="http://schemas.openxmlformats.org/drawingml/2006/chart">
            <c:chart xmlns:c="http://schemas.openxmlformats.org/drawingml/2006/chart" xmlns:r="http://schemas.openxmlformats.org/officeDocument/2006/relationships" r:id="rId7"/>
          </a:graphicData>
        </a:graphic>
      </p:graphicFrame>
      <p:pic>
        <p:nvPicPr>
          <p:cNvPr id="66" name="图片 65">
            <a:extLst>
              <a:ext uri="{FF2B5EF4-FFF2-40B4-BE49-F238E27FC236}">
                <a16:creationId xmlns:a16="http://schemas.microsoft.com/office/drawing/2014/main" id="{0AEC047D-BE0F-0DE6-F232-DCC1E24221D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560547" y="4263461"/>
            <a:ext cx="1004207" cy="873890"/>
          </a:xfrm>
          <a:prstGeom prst="rect">
            <a:avLst/>
          </a:prstGeom>
        </p:spPr>
      </p:pic>
    </p:spTree>
    <p:extLst>
      <p:ext uri="{BB962C8B-B14F-4D97-AF65-F5344CB8AC3E}">
        <p14:creationId xmlns:p14="http://schemas.microsoft.com/office/powerpoint/2010/main" val="940798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43DFE-1E2B-042A-1DE4-A89C39156A05}"/>
            </a:ext>
          </a:extLst>
        </p:cNvPr>
        <p:cNvGrpSpPr/>
        <p:nvPr/>
      </p:nvGrpSpPr>
      <p:grpSpPr>
        <a:xfrm>
          <a:off x="0" y="0"/>
          <a:ext cx="0" cy="0"/>
          <a:chOff x="0" y="0"/>
          <a:chExt cx="0" cy="0"/>
        </a:xfrm>
      </p:grpSpPr>
      <p:sp>
        <p:nvSpPr>
          <p:cNvPr id="2" name="矩形 4">
            <a:extLst>
              <a:ext uri="{FF2B5EF4-FFF2-40B4-BE49-F238E27FC236}">
                <a16:creationId xmlns:a16="http://schemas.microsoft.com/office/drawing/2014/main" id="{9DD8E330-404B-789E-F83D-8DC6D2B5D252}"/>
              </a:ext>
            </a:extLst>
          </p:cNvPr>
          <p:cNvSpPr/>
          <p:nvPr/>
        </p:nvSpPr>
        <p:spPr>
          <a:xfrm>
            <a:off x="2170068" y="112958"/>
            <a:ext cx="4865306" cy="497491"/>
          </a:xfrm>
          <a:prstGeom prst="rect">
            <a:avLst/>
          </a:prstGeom>
          <a:noFill/>
        </p:spPr>
        <p:txBody>
          <a:bodyPr lIns="0" tIns="0" rIns="0" bIns="0">
            <a:noAutofit/>
          </a:bodyPr>
          <a:lstStyle/>
          <a:p>
            <a:pPr marL="0" marR="0" lvl="0" indent="0" algn="l" defTabSz="910562" rtl="0" eaLnBrk="1" fontAlgn="auto" latinLnBrk="0" hangingPunct="1">
              <a:lnSpc>
                <a:spcPts val="3417"/>
              </a:lnSpc>
              <a:spcBef>
                <a:spcPts val="0"/>
              </a:spcBef>
              <a:spcAft>
                <a:spcPts val="0"/>
              </a:spcAft>
              <a:buClrTx/>
              <a:buSzTx/>
              <a:buFontTx/>
              <a:buNone/>
              <a:tabLst/>
              <a:defRPr/>
            </a:pPr>
            <a:endParaRPr kumimoji="0" lang="zh-TW" altLang="zh-CN" sz="3200" b="1" i="0" u="none" strike="noStrike" kern="120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sp>
        <p:nvSpPr>
          <p:cNvPr id="8" name="标题 1">
            <a:extLst>
              <a:ext uri="{FF2B5EF4-FFF2-40B4-BE49-F238E27FC236}">
                <a16:creationId xmlns:a16="http://schemas.microsoft.com/office/drawing/2014/main" id="{E07E3D9F-27DB-024A-ED9E-2B47B5E7F7E9}"/>
              </a:ext>
            </a:extLst>
          </p:cNvPr>
          <p:cNvSpPr txBox="1">
            <a:spLocks/>
          </p:cNvSpPr>
          <p:nvPr/>
        </p:nvSpPr>
        <p:spPr>
          <a:xfrm>
            <a:off x="369514" y="553370"/>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燕窝市场竞争激烈，头部品牌份额下降，小仙炖等占据高价市场</a:t>
            </a:r>
          </a:p>
        </p:txBody>
      </p:sp>
      <p:graphicFrame>
        <p:nvGraphicFramePr>
          <p:cNvPr id="7" name="图表 6">
            <a:extLst>
              <a:ext uri="{FF2B5EF4-FFF2-40B4-BE49-F238E27FC236}">
                <a16:creationId xmlns:a16="http://schemas.microsoft.com/office/drawing/2014/main" id="{951016E1-F0A9-B495-EB7D-553619CEA17A}"/>
              </a:ext>
            </a:extLst>
          </p:cNvPr>
          <p:cNvGraphicFramePr/>
          <p:nvPr>
            <p:extLst>
              <p:ext uri="{D42A27DB-BD31-4B8C-83A1-F6EECF244321}">
                <p14:modId xmlns:p14="http://schemas.microsoft.com/office/powerpoint/2010/main" val="3854377075"/>
              </p:ext>
            </p:extLst>
          </p:nvPr>
        </p:nvGraphicFramePr>
        <p:xfrm>
          <a:off x="532860" y="2201351"/>
          <a:ext cx="6352436" cy="42978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图表 12">
            <a:extLst>
              <a:ext uri="{FF2B5EF4-FFF2-40B4-BE49-F238E27FC236}">
                <a16:creationId xmlns:a16="http://schemas.microsoft.com/office/drawing/2014/main" id="{76A1E4F7-A9A5-CB75-1594-E4A395DC1352}"/>
              </a:ext>
            </a:extLst>
          </p:cNvPr>
          <p:cNvGraphicFramePr>
            <a:graphicFrameLocks/>
          </p:cNvGraphicFramePr>
          <p:nvPr>
            <p:extLst>
              <p:ext uri="{D42A27DB-BD31-4B8C-83A1-F6EECF244321}">
                <p14:modId xmlns:p14="http://schemas.microsoft.com/office/powerpoint/2010/main" val="3877365889"/>
              </p:ext>
            </p:extLst>
          </p:nvPr>
        </p:nvGraphicFramePr>
        <p:xfrm>
          <a:off x="7035375" y="2255573"/>
          <a:ext cx="4947219" cy="4297821"/>
        </p:xfrm>
        <a:graphic>
          <a:graphicData uri="http://schemas.openxmlformats.org/drawingml/2006/chart">
            <c:chart xmlns:c="http://schemas.openxmlformats.org/drawingml/2006/chart" xmlns:r="http://schemas.openxmlformats.org/officeDocument/2006/relationships" r:id="rId4"/>
          </a:graphicData>
        </a:graphic>
      </p:graphicFrame>
      <p:sp>
        <p:nvSpPr>
          <p:cNvPr id="14" name="文本占位符 2">
            <a:extLst>
              <a:ext uri="{FF2B5EF4-FFF2-40B4-BE49-F238E27FC236}">
                <a16:creationId xmlns:a16="http://schemas.microsoft.com/office/drawing/2014/main" id="{5FD71B34-E38E-DC22-CFDD-F5F5BD2CF1A8}"/>
              </a:ext>
            </a:extLst>
          </p:cNvPr>
          <p:cNvSpPr txBox="1">
            <a:spLocks/>
          </p:cNvSpPr>
          <p:nvPr/>
        </p:nvSpPr>
        <p:spPr>
          <a:xfrm>
            <a:off x="7244679" y="1708230"/>
            <a:ext cx="4096389"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年燕窝类目市场价格带分布及其</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YoY%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3" name="文本占位符 2">
            <a:extLst>
              <a:ext uri="{FF2B5EF4-FFF2-40B4-BE49-F238E27FC236}">
                <a16:creationId xmlns:a16="http://schemas.microsoft.com/office/drawing/2014/main" id="{EF466B94-B18B-C862-F3BC-1D30C91AC02E}"/>
              </a:ext>
            </a:extLst>
          </p:cNvPr>
          <p:cNvSpPr txBox="1">
            <a:spLocks/>
          </p:cNvSpPr>
          <p:nvPr/>
        </p:nvSpPr>
        <p:spPr>
          <a:xfrm>
            <a:off x="1507122" y="1708230"/>
            <a:ext cx="4096389"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年燕窝类目市场</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CR5</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月度变化趋势</a:t>
            </a:r>
            <a:endPar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graphicFrame>
        <p:nvGraphicFramePr>
          <p:cNvPr id="4" name="表格 3">
            <a:extLst>
              <a:ext uri="{FF2B5EF4-FFF2-40B4-BE49-F238E27FC236}">
                <a16:creationId xmlns:a16="http://schemas.microsoft.com/office/drawing/2014/main" id="{B8D9C572-D93D-8799-3C9B-D9086A3E60CC}"/>
              </a:ext>
            </a:extLst>
          </p:cNvPr>
          <p:cNvGraphicFramePr>
            <a:graphicFrameLocks noGrp="1"/>
          </p:cNvGraphicFramePr>
          <p:nvPr>
            <p:extLst>
              <p:ext uri="{D42A27DB-BD31-4B8C-83A1-F6EECF244321}">
                <p14:modId xmlns:p14="http://schemas.microsoft.com/office/powerpoint/2010/main" val="2860674002"/>
              </p:ext>
            </p:extLst>
          </p:nvPr>
        </p:nvGraphicFramePr>
        <p:xfrm>
          <a:off x="8969514" y="2766044"/>
          <a:ext cx="1685234" cy="1097280"/>
        </p:xfrm>
        <a:graphic>
          <a:graphicData uri="http://schemas.openxmlformats.org/drawingml/2006/table">
            <a:tbl>
              <a:tblPr firstRow="1" bandRow="1">
                <a:tableStyleId>{5C22544A-7EE6-4342-B048-85BDC9FD1C3A}</a:tableStyleId>
              </a:tblPr>
              <a:tblGrid>
                <a:gridCol w="842617">
                  <a:extLst>
                    <a:ext uri="{9D8B030D-6E8A-4147-A177-3AD203B41FA5}">
                      <a16:colId xmlns:a16="http://schemas.microsoft.com/office/drawing/2014/main" val="2833222265"/>
                    </a:ext>
                  </a:extLst>
                </a:gridCol>
                <a:gridCol w="842617">
                  <a:extLst>
                    <a:ext uri="{9D8B030D-6E8A-4147-A177-3AD203B41FA5}">
                      <a16:colId xmlns:a16="http://schemas.microsoft.com/office/drawing/2014/main" val="3446044044"/>
                    </a:ext>
                  </a:extLst>
                </a:gridCol>
              </a:tblGrid>
              <a:tr h="254363">
                <a:tc>
                  <a:txBody>
                    <a:bodyPr/>
                    <a:lstStyle/>
                    <a:p>
                      <a:r>
                        <a:rPr lang="zh-CN" altLang="en-US" sz="1200" dirty="0">
                          <a:solidFill>
                            <a:schemeClr val="tx1">
                              <a:lumMod val="85000"/>
                              <a:lumOff val="15000"/>
                            </a:schemeClr>
                          </a:solidFill>
                          <a:latin typeface="汉仪旗黑-50S" panose="00020600040101010101" pitchFamily="18" charset="-122"/>
                          <a:ea typeface="汉仪旗黑-50S" panose="00020600040101010101" pitchFamily="18" charset="-122"/>
                        </a:rPr>
                        <a:t>品牌</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CN" altLang="en-US" sz="1200" dirty="0">
                          <a:solidFill>
                            <a:schemeClr val="tx1">
                              <a:lumMod val="85000"/>
                              <a:lumOff val="15000"/>
                            </a:schemeClr>
                          </a:solidFill>
                          <a:latin typeface="汉仪旗黑-50S" panose="00020600040101010101" pitchFamily="18" charset="-122"/>
                          <a:ea typeface="汉仪旗黑-50S" panose="00020600040101010101" pitchFamily="18" charset="-122"/>
                        </a:rPr>
                        <a:t>市场份额</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805018"/>
                  </a:ext>
                </a:extLst>
              </a:tr>
              <a:tr h="254363">
                <a:tc>
                  <a:txBody>
                    <a:bodyPr/>
                    <a:lstStyle/>
                    <a:p>
                      <a:r>
                        <a:rPr lang="zh-CN" altLang="en-US" sz="1200" dirty="0">
                          <a:solidFill>
                            <a:schemeClr val="tx1">
                              <a:lumMod val="85000"/>
                              <a:lumOff val="15000"/>
                            </a:schemeClr>
                          </a:solidFill>
                          <a:latin typeface="汉仪旗黑-50S" panose="00020600040101010101" pitchFamily="18" charset="-122"/>
                          <a:ea typeface="汉仪旗黑-50S" panose="00020600040101010101" pitchFamily="18" charset="-122"/>
                        </a:rPr>
                        <a:t>小仙炖</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200" dirty="0">
                          <a:solidFill>
                            <a:schemeClr val="tx1">
                              <a:lumMod val="85000"/>
                              <a:lumOff val="15000"/>
                            </a:schemeClr>
                          </a:solidFill>
                          <a:latin typeface="汉仪旗黑-50S" panose="00020600040101010101" pitchFamily="18" charset="-122"/>
                          <a:ea typeface="汉仪旗黑-50S" panose="00020600040101010101" pitchFamily="18" charset="-122"/>
                        </a:rPr>
                        <a:t>30.4%</a:t>
                      </a:r>
                      <a:endParaRPr lang="zh-CN" altLang="en-US" sz="1200" dirty="0">
                        <a:solidFill>
                          <a:schemeClr val="tx1">
                            <a:lumMod val="85000"/>
                            <a:lumOff val="15000"/>
                          </a:schemeClr>
                        </a:solidFill>
                        <a:latin typeface="汉仪旗黑-50S" panose="00020600040101010101" pitchFamily="18" charset="-122"/>
                        <a:ea typeface="汉仪旗黑-50S" panose="00020600040101010101" pitchFamily="18" charset="-122"/>
                      </a:endParaRP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6655"/>
                  </a:ext>
                </a:extLst>
              </a:tr>
              <a:tr h="254363">
                <a:tc>
                  <a:txBody>
                    <a:bodyPr/>
                    <a:lstStyle/>
                    <a:p>
                      <a:r>
                        <a:rPr lang="zh-CN" altLang="en-US" sz="1200" dirty="0">
                          <a:solidFill>
                            <a:schemeClr val="tx1">
                              <a:lumMod val="85000"/>
                              <a:lumOff val="15000"/>
                            </a:schemeClr>
                          </a:solidFill>
                          <a:latin typeface="汉仪旗黑-50S" panose="00020600040101010101" pitchFamily="18" charset="-122"/>
                          <a:ea typeface="汉仪旗黑-50S" panose="00020600040101010101" pitchFamily="18" charset="-122"/>
                        </a:rPr>
                        <a:t>燕之屋</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200" dirty="0">
                          <a:solidFill>
                            <a:schemeClr val="tx1">
                              <a:lumMod val="85000"/>
                              <a:lumOff val="15000"/>
                            </a:schemeClr>
                          </a:solidFill>
                          <a:latin typeface="汉仪旗黑-50S" panose="00020600040101010101" pitchFamily="18" charset="-122"/>
                          <a:ea typeface="汉仪旗黑-50S" panose="00020600040101010101" pitchFamily="18" charset="-122"/>
                        </a:rPr>
                        <a:t>21.7%</a:t>
                      </a:r>
                      <a:endParaRPr lang="zh-CN" altLang="en-US" sz="1200" dirty="0">
                        <a:solidFill>
                          <a:schemeClr val="tx1">
                            <a:lumMod val="85000"/>
                            <a:lumOff val="15000"/>
                          </a:schemeClr>
                        </a:solidFill>
                        <a:latin typeface="汉仪旗黑-50S" panose="00020600040101010101" pitchFamily="18" charset="-122"/>
                        <a:ea typeface="汉仪旗黑-50S" panose="00020600040101010101" pitchFamily="18" charset="-122"/>
                      </a:endParaRP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3900825"/>
                  </a:ext>
                </a:extLst>
              </a:tr>
              <a:tr h="254363">
                <a:tc>
                  <a:txBody>
                    <a:bodyPr/>
                    <a:lstStyle/>
                    <a:p>
                      <a:r>
                        <a:rPr lang="zh-CN" altLang="en-US" sz="1200" dirty="0">
                          <a:solidFill>
                            <a:schemeClr val="tx1">
                              <a:lumMod val="85000"/>
                              <a:lumOff val="15000"/>
                            </a:schemeClr>
                          </a:solidFill>
                          <a:latin typeface="汉仪旗黑-50S" panose="00020600040101010101" pitchFamily="18" charset="-122"/>
                          <a:ea typeface="汉仪旗黑-50S" panose="00020600040101010101" pitchFamily="18" charset="-122"/>
                        </a:rPr>
                        <a:t>同仁堂</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200" dirty="0">
                          <a:solidFill>
                            <a:schemeClr val="tx1">
                              <a:lumMod val="85000"/>
                              <a:lumOff val="15000"/>
                            </a:schemeClr>
                          </a:solidFill>
                          <a:latin typeface="汉仪旗黑-50S" panose="00020600040101010101" pitchFamily="18" charset="-122"/>
                          <a:ea typeface="汉仪旗黑-50S" panose="00020600040101010101" pitchFamily="18" charset="-122"/>
                        </a:rPr>
                        <a:t>5.6%</a:t>
                      </a:r>
                      <a:endParaRPr lang="zh-CN" altLang="en-US" sz="1200" dirty="0">
                        <a:solidFill>
                          <a:schemeClr val="tx1">
                            <a:lumMod val="85000"/>
                            <a:lumOff val="15000"/>
                          </a:schemeClr>
                        </a:solidFill>
                        <a:latin typeface="汉仪旗黑-50S" panose="00020600040101010101" pitchFamily="18" charset="-122"/>
                        <a:ea typeface="汉仪旗黑-50S" panose="00020600040101010101" pitchFamily="18" charset="-122"/>
                      </a:endParaRP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524887"/>
                  </a:ext>
                </a:extLst>
              </a:tr>
            </a:tbl>
          </a:graphicData>
        </a:graphic>
      </p:graphicFrame>
      <p:cxnSp>
        <p:nvCxnSpPr>
          <p:cNvPr id="6" name="连接符: 曲线 5">
            <a:extLst>
              <a:ext uri="{FF2B5EF4-FFF2-40B4-BE49-F238E27FC236}">
                <a16:creationId xmlns:a16="http://schemas.microsoft.com/office/drawing/2014/main" id="{F59E1C0E-B273-6A25-31F5-338B155D98D9}"/>
              </a:ext>
            </a:extLst>
          </p:cNvPr>
          <p:cNvCxnSpPr/>
          <p:nvPr/>
        </p:nvCxnSpPr>
        <p:spPr>
          <a:xfrm rot="10800000">
            <a:off x="10721010" y="3014870"/>
            <a:ext cx="417443" cy="159026"/>
          </a:xfrm>
          <a:prstGeom prst="curvedConnector3">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id="{A9D9FBFD-C23C-3E6D-AE1D-54F93A5B638F}"/>
              </a:ext>
            </a:extLst>
          </p:cNvPr>
          <p:cNvSpPr/>
          <p:nvPr/>
        </p:nvSpPr>
        <p:spPr>
          <a:xfrm>
            <a:off x="10946665" y="2934707"/>
            <a:ext cx="972000" cy="3369923"/>
          </a:xfrm>
          <a:prstGeom prst="round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5760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515862" y="2983325"/>
            <a:ext cx="1038852" cy="986313"/>
          </a:xfrm>
          <a:prstGeom prst="rect">
            <a:avLst/>
          </a:prstGeom>
        </p:spPr>
      </p:pic>
      <p:grpSp>
        <p:nvGrpSpPr>
          <p:cNvPr id="6" name="组合 5"/>
          <p:cNvGrpSpPr/>
          <p:nvPr/>
        </p:nvGrpSpPr>
        <p:grpSpPr>
          <a:xfrm>
            <a:off x="7508852" y="1782822"/>
            <a:ext cx="4306049" cy="1033590"/>
            <a:chOff x="7508852" y="1981602"/>
            <a:chExt cx="4306049" cy="1033590"/>
          </a:xfrm>
        </p:grpSpPr>
        <p:pic>
          <p:nvPicPr>
            <p:cNvPr id="14" name="图片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508852" y="2028879"/>
              <a:ext cx="1039422" cy="986313"/>
            </a:xfrm>
            <a:prstGeom prst="rect">
              <a:avLst/>
            </a:prstGeom>
          </p:spPr>
        </p:pic>
        <p:grpSp>
          <p:nvGrpSpPr>
            <p:cNvPr id="33" name="组合 32"/>
            <p:cNvGrpSpPr/>
            <p:nvPr/>
          </p:nvGrpSpPr>
          <p:grpSpPr>
            <a:xfrm>
              <a:off x="8632866" y="1981602"/>
              <a:ext cx="3182035" cy="874558"/>
              <a:chOff x="8632866" y="1981602"/>
              <a:chExt cx="3182035" cy="874558"/>
            </a:xfrm>
          </p:grpSpPr>
          <p:sp>
            <p:nvSpPr>
              <p:cNvPr id="52" name="文本框 51"/>
              <p:cNvSpPr txBox="1"/>
              <p:nvPr/>
            </p:nvSpPr>
            <p:spPr>
              <a:xfrm>
                <a:off x="8632869" y="1981602"/>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逸次方 大连淡干海参 </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250g</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53" name="文本框 52"/>
              <p:cNvSpPr txBox="1"/>
              <p:nvPr/>
            </p:nvSpPr>
            <p:spPr>
              <a:xfrm>
                <a:off x="8632866" y="2193751"/>
                <a:ext cx="318203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卖点：源自大连，精挑细选，参壮刺密</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54" name="文本框 53"/>
              <p:cNvSpPr txBox="1"/>
              <p:nvPr/>
            </p:nvSpPr>
            <p:spPr>
              <a:xfrm>
                <a:off x="8634028" y="2389385"/>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1.01</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亿元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55" name="文本框 54"/>
              <p:cNvSpPr txBox="1"/>
              <p:nvPr/>
            </p:nvSpPr>
            <p:spPr>
              <a:xfrm>
                <a:off x="8640508" y="2579161"/>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1097</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grpSp>
      <p:sp>
        <p:nvSpPr>
          <p:cNvPr id="2" name="矩形 4"/>
          <p:cNvSpPr/>
          <p:nvPr/>
        </p:nvSpPr>
        <p:spPr>
          <a:xfrm>
            <a:off x="2170068" y="112958"/>
            <a:ext cx="4865306" cy="497491"/>
          </a:xfrm>
          <a:prstGeom prst="rect">
            <a:avLst/>
          </a:prstGeom>
          <a:noFill/>
        </p:spPr>
        <p:txBody>
          <a:bodyPr lIns="0" tIns="0" rIns="0" bIns="0">
            <a:noAutofit/>
          </a:bodyPr>
          <a:lstStyle/>
          <a:p>
            <a:pPr marL="0" marR="0" lvl="0" indent="0" algn="l" defTabSz="910590" rtl="0" eaLnBrk="1" fontAlgn="auto" latinLnBrk="0" hangingPunct="1">
              <a:lnSpc>
                <a:spcPts val="3415"/>
              </a:lnSpc>
              <a:spcBef>
                <a:spcPts val="0"/>
              </a:spcBef>
              <a:spcAft>
                <a:spcPts val="0"/>
              </a:spcAft>
              <a:buClrTx/>
              <a:buSzTx/>
              <a:buFontTx/>
              <a:buNone/>
              <a:tabLst/>
              <a:defRPr/>
            </a:pPr>
            <a:endParaRPr kumimoji="0" lang="zh-TW" altLang="zh-CN" sz="3200" b="1" i="0" u="none" strike="noStrike" kern="120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graphicFrame>
        <p:nvGraphicFramePr>
          <p:cNvPr id="3" name="图表 2"/>
          <p:cNvGraphicFramePr/>
          <p:nvPr/>
        </p:nvGraphicFramePr>
        <p:xfrm>
          <a:off x="314279" y="1851913"/>
          <a:ext cx="6569524" cy="1983002"/>
        </p:xfrm>
        <a:graphic>
          <a:graphicData uri="http://schemas.openxmlformats.org/drawingml/2006/chart">
            <c:chart xmlns:c="http://schemas.openxmlformats.org/drawingml/2006/chart" xmlns:r="http://schemas.openxmlformats.org/officeDocument/2006/relationships" r:id="rId5"/>
          </a:graphicData>
        </a:graphic>
      </p:graphicFrame>
      <p:sp>
        <p:nvSpPr>
          <p:cNvPr id="7" name="矩形 6"/>
          <p:cNvSpPr/>
          <p:nvPr/>
        </p:nvSpPr>
        <p:spPr>
          <a:xfrm>
            <a:off x="6873211" y="1747897"/>
            <a:ext cx="586819" cy="460705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海</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参</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市</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场</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爆</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品</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5" name="矩形 14"/>
          <p:cNvSpPr/>
          <p:nvPr/>
        </p:nvSpPr>
        <p:spPr>
          <a:xfrm>
            <a:off x="8701961" y="5507008"/>
            <a:ext cx="3166741" cy="894826"/>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4" name="组合 3"/>
          <p:cNvGrpSpPr/>
          <p:nvPr/>
        </p:nvGrpSpPr>
        <p:grpSpPr>
          <a:xfrm>
            <a:off x="8607874" y="2979539"/>
            <a:ext cx="3584126" cy="841609"/>
            <a:chOff x="8691077" y="1995318"/>
            <a:chExt cx="3584126" cy="841609"/>
          </a:xfrm>
        </p:grpSpPr>
        <p:sp>
          <p:nvSpPr>
            <p:cNvPr id="18" name="文本框 17"/>
            <p:cNvSpPr txBox="1"/>
            <p:nvPr/>
          </p:nvSpPr>
          <p:spPr>
            <a:xfrm>
              <a:off x="8692236" y="1995318"/>
              <a:ext cx="32596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皇把头海参 大连淡干海参 </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500g</a:t>
              </a:r>
            </a:p>
          </p:txBody>
        </p:sp>
        <p:sp>
          <p:nvSpPr>
            <p:cNvPr id="19" name="文本框 18"/>
            <p:cNvSpPr txBox="1"/>
            <p:nvPr/>
          </p:nvSpPr>
          <p:spPr>
            <a:xfrm>
              <a:off x="8691078" y="2181299"/>
              <a:ext cx="358412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卖点：大连野生海参，</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13</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倍泡发率，肉厚</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Q</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弹</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0" name="文本框 19"/>
            <p:cNvSpPr txBox="1"/>
            <p:nvPr/>
          </p:nvSpPr>
          <p:spPr>
            <a:xfrm>
              <a:off x="8691077" y="2368616"/>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0.88</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亿元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1" name="文本框 20"/>
            <p:cNvSpPr txBox="1"/>
            <p:nvPr/>
          </p:nvSpPr>
          <p:spPr>
            <a:xfrm>
              <a:off x="8698715" y="2559928"/>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1980</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grpSp>
        <p:nvGrpSpPr>
          <p:cNvPr id="57" name="组合 56"/>
          <p:cNvGrpSpPr/>
          <p:nvPr/>
        </p:nvGrpSpPr>
        <p:grpSpPr>
          <a:xfrm>
            <a:off x="7552123" y="5334082"/>
            <a:ext cx="4316579" cy="1020869"/>
            <a:chOff x="7584873" y="3135751"/>
            <a:chExt cx="4316579" cy="1020869"/>
          </a:xfrm>
        </p:grpSpPr>
        <p:grpSp>
          <p:nvGrpSpPr>
            <p:cNvPr id="51" name="组合 50"/>
            <p:cNvGrpSpPr/>
            <p:nvPr/>
          </p:nvGrpSpPr>
          <p:grpSpPr>
            <a:xfrm>
              <a:off x="8681350" y="3135751"/>
              <a:ext cx="3220102" cy="874267"/>
              <a:chOff x="8681350" y="3135751"/>
              <a:chExt cx="3220102" cy="874267"/>
            </a:xfrm>
          </p:grpSpPr>
          <p:sp>
            <p:nvSpPr>
              <p:cNvPr id="22" name="文本框 21"/>
              <p:cNvSpPr txBox="1"/>
              <p:nvPr/>
            </p:nvSpPr>
            <p:spPr>
              <a:xfrm>
                <a:off x="8682510" y="3135751"/>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海晏堂 大连淡干海参 </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100g</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3" name="文本框 22"/>
              <p:cNvSpPr txBox="1"/>
              <p:nvPr/>
            </p:nvSpPr>
            <p:spPr>
              <a:xfrm>
                <a:off x="8681351" y="3332618"/>
                <a:ext cx="32201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卖点：底播散养，</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12</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倍泡发率，内筋粗实</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4" name="文本框 23"/>
              <p:cNvSpPr txBox="1"/>
              <p:nvPr/>
            </p:nvSpPr>
            <p:spPr>
              <a:xfrm>
                <a:off x="8681350" y="3530821"/>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0.26</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亿元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5" name="文本框 24"/>
              <p:cNvSpPr txBox="1"/>
              <p:nvPr/>
            </p:nvSpPr>
            <p:spPr>
              <a:xfrm>
                <a:off x="8688988" y="3733019"/>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660</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pic>
          <p:nvPicPr>
            <p:cNvPr id="27"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584873" y="3174492"/>
              <a:ext cx="982128" cy="982128"/>
            </a:xfrm>
            <a:prstGeom prst="rect">
              <a:avLst/>
            </a:prstGeom>
          </p:spPr>
        </p:pic>
      </p:grpSp>
      <p:grpSp>
        <p:nvGrpSpPr>
          <p:cNvPr id="67" name="组合 66"/>
          <p:cNvGrpSpPr/>
          <p:nvPr/>
        </p:nvGrpSpPr>
        <p:grpSpPr>
          <a:xfrm>
            <a:off x="8640508" y="4149853"/>
            <a:ext cx="3228194" cy="875741"/>
            <a:chOff x="11664176" y="895448"/>
            <a:chExt cx="3228194" cy="875741"/>
          </a:xfrm>
        </p:grpSpPr>
        <p:sp>
          <p:nvSpPr>
            <p:cNvPr id="28" name="文本框 27"/>
            <p:cNvSpPr txBox="1"/>
            <p:nvPr/>
          </p:nvSpPr>
          <p:spPr>
            <a:xfrm>
              <a:off x="11666494" y="895448"/>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官参堂 大连淡干海参</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250g</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9" name="文本框 28"/>
            <p:cNvSpPr txBox="1"/>
            <p:nvPr/>
          </p:nvSpPr>
          <p:spPr>
            <a:xfrm>
              <a:off x="11664176" y="1087004"/>
              <a:ext cx="32281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卖点：</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9</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年高参龄，高营养，野生品质</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30" name="文本框 29"/>
            <p:cNvSpPr txBox="1"/>
            <p:nvPr/>
          </p:nvSpPr>
          <p:spPr>
            <a:xfrm>
              <a:off x="11665333" y="1282642"/>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0.48</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亿元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31" name="文本框 30"/>
            <p:cNvSpPr txBox="1"/>
            <p:nvPr/>
          </p:nvSpPr>
          <p:spPr>
            <a:xfrm>
              <a:off x="11671814" y="1494190"/>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1004</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sp>
        <p:nvSpPr>
          <p:cNvPr id="8" name="标题 1"/>
          <p:cNvSpPr txBox="1"/>
          <p:nvPr/>
        </p:nvSpPr>
        <p:spPr>
          <a:xfrm>
            <a:off x="369514" y="553370"/>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高增长类目海参市场爆款以送礼高档包装，大连野生干海参为主</a:t>
            </a:r>
          </a:p>
        </p:txBody>
      </p:sp>
      <p:grpSp>
        <p:nvGrpSpPr>
          <p:cNvPr id="9" name="组合 8"/>
          <p:cNvGrpSpPr/>
          <p:nvPr/>
        </p:nvGrpSpPr>
        <p:grpSpPr>
          <a:xfrm>
            <a:off x="3975017" y="4300645"/>
            <a:ext cx="3120085" cy="2155246"/>
            <a:chOff x="802364" y="-1016831"/>
            <a:chExt cx="7044787" cy="4605985"/>
          </a:xfrm>
        </p:grpSpPr>
        <p:sp>
          <p:nvSpPr>
            <p:cNvPr id="10" name="矩形 9"/>
            <p:cNvSpPr/>
            <p:nvPr/>
          </p:nvSpPr>
          <p:spPr>
            <a:xfrm>
              <a:off x="849222" y="-1016831"/>
              <a:ext cx="5270716" cy="4605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09955" rtl="0" eaLnBrk="1" fontAlgn="auto" latinLnBrk="0" hangingPunct="1">
                <a:lnSpc>
                  <a:spcPts val="7960"/>
                </a:lnSpc>
                <a:spcBef>
                  <a:spcPts val="0"/>
                </a:spcBef>
                <a:spcAft>
                  <a:spcPts val="0"/>
                </a:spcAft>
                <a:buClrTx/>
                <a:buSzTx/>
                <a:buFontTx/>
                <a:buNone/>
                <a:tabLst/>
                <a:defRPr/>
              </a:pPr>
              <a:endParaRPr kumimoji="0" lang="en-US" altLang="zh-CN" sz="3580" b="0" i="0" u="none" strike="noStrike" kern="1200" cap="none" spc="0" normalizeH="0" baseline="0" noProof="0" dirty="0">
                <a:ln>
                  <a:noFill/>
                </a:ln>
                <a:solidFill>
                  <a:srgbClr val="82CF37">
                    <a:lumMod val="75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6" name="文本框 15"/>
            <p:cNvSpPr txBox="1"/>
            <p:nvPr/>
          </p:nvSpPr>
          <p:spPr>
            <a:xfrm>
              <a:off x="3620042" y="2161011"/>
              <a:ext cx="4227109" cy="1247124"/>
            </a:xfrm>
            <a:prstGeom prst="rect">
              <a:avLst/>
            </a:prstGeom>
            <a:noFill/>
          </p:spPr>
          <p:txBody>
            <a:bodyPr wrap="square">
              <a:sp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r>
                <a:rPr kumimoji="0" lang="zh-CN" altLang="en-US" sz="3190" b="0" i="0" u="none" strike="noStrike" kern="1200" cap="none" spc="0" normalizeH="0" baseline="0" noProof="0" dirty="0">
                  <a:ln>
                    <a:noFill/>
                  </a:ln>
                  <a:solidFill>
                    <a:srgbClr val="E5F2FD">
                      <a:lumMod val="25000"/>
                    </a:srgbClr>
                  </a:solidFill>
                  <a:effectLst/>
                  <a:uLnTx/>
                  <a:uFillTx/>
                  <a:latin typeface="汉仪旗黑-50S" panose="00020600040101010101" pitchFamily="18" charset="-122"/>
                  <a:ea typeface="汉仪旗黑-50S" panose="00020600040101010101" pitchFamily="18" charset="-122"/>
                  <a:cs typeface="+mn-cs"/>
                </a:rPr>
                <a:t>包装好</a:t>
              </a:r>
            </a:p>
          </p:txBody>
        </p:sp>
        <p:sp>
          <p:nvSpPr>
            <p:cNvPr id="17" name="文本框 16"/>
            <p:cNvSpPr txBox="1"/>
            <p:nvPr/>
          </p:nvSpPr>
          <p:spPr>
            <a:xfrm>
              <a:off x="865063" y="-982862"/>
              <a:ext cx="5301732" cy="1247124"/>
            </a:xfrm>
            <a:prstGeom prst="rect">
              <a:avLst/>
            </a:prstGeom>
            <a:noFill/>
          </p:spPr>
          <p:txBody>
            <a:bodyPr wrap="square">
              <a:sp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r>
                <a:rPr kumimoji="0" lang="zh-CN" altLang="en-US" sz="3190" b="0" i="0" u="none" strike="noStrike" kern="1200" cap="none" spc="0" normalizeH="0" baseline="0" noProof="0" dirty="0">
                  <a:ln>
                    <a:noFill/>
                  </a:ln>
                  <a:solidFill>
                    <a:srgbClr val="004274">
                      <a:lumMod val="60000"/>
                      <a:lumOff val="40000"/>
                    </a:srgbClr>
                  </a:solidFill>
                  <a:effectLst/>
                  <a:uLnTx/>
                  <a:uFillTx/>
                  <a:latin typeface="汉仪旗黑-50S" panose="00020600040101010101" pitchFamily="18" charset="-122"/>
                  <a:ea typeface="汉仪旗黑-50S" panose="00020600040101010101" pitchFamily="18" charset="-122"/>
                  <a:cs typeface="+mn-cs"/>
                </a:rPr>
                <a:t>口感劲道</a:t>
              </a:r>
            </a:p>
          </p:txBody>
        </p:sp>
        <p:sp>
          <p:nvSpPr>
            <p:cNvPr id="26" name="文本框 25"/>
            <p:cNvSpPr txBox="1"/>
            <p:nvPr/>
          </p:nvSpPr>
          <p:spPr>
            <a:xfrm>
              <a:off x="849220" y="24892"/>
              <a:ext cx="1275550" cy="2558649"/>
            </a:xfrm>
            <a:prstGeom prst="rect">
              <a:avLst/>
            </a:prstGeom>
            <a:noFill/>
          </p:spPr>
          <p:txBody>
            <a:bodyPr wrap="square">
              <a:sp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00192D">
                      <a:lumMod val="75000"/>
                      <a:lumOff val="25000"/>
                    </a:srgbClr>
                  </a:solidFill>
                  <a:effectLst/>
                  <a:uLnTx/>
                  <a:uFillTx/>
                  <a:latin typeface="汉仪旗黑-50S" panose="00020600040101010101" pitchFamily="18" charset="-122"/>
                  <a:ea typeface="汉仪旗黑-50S" panose="00020600040101010101" pitchFamily="18" charset="-122"/>
                  <a:cs typeface="+mn-cs"/>
                </a:rPr>
                <a:t>适合送礼</a:t>
              </a:r>
            </a:p>
          </p:txBody>
        </p:sp>
        <p:sp>
          <p:nvSpPr>
            <p:cNvPr id="32" name="文本框 31"/>
            <p:cNvSpPr txBox="1"/>
            <p:nvPr/>
          </p:nvSpPr>
          <p:spPr>
            <a:xfrm>
              <a:off x="1531150" y="59594"/>
              <a:ext cx="5291305" cy="1247124"/>
            </a:xfrm>
            <a:prstGeom prst="rect">
              <a:avLst/>
            </a:prstGeom>
            <a:noFill/>
          </p:spPr>
          <p:txBody>
            <a:bodyPr wrap="square">
              <a:spAutoFit/>
            </a:bodyPr>
            <a:lstStyle/>
            <a:p>
              <a:pPr marL="0" marR="0" lvl="0" indent="0" algn="l" defTabSz="909955" rtl="0" eaLnBrk="1" fontAlgn="auto" latinLnBrk="0" hangingPunct="1">
                <a:lnSpc>
                  <a:spcPct val="100000"/>
                </a:lnSpc>
                <a:spcBef>
                  <a:spcPts val="0"/>
                </a:spcBef>
                <a:spcAft>
                  <a:spcPts val="0"/>
                </a:spcAft>
                <a:buClrTx/>
                <a:buSzTx/>
                <a:buFontTx/>
                <a:buNone/>
                <a:tabLst/>
                <a:defRPr/>
              </a:pPr>
              <a:r>
                <a:rPr kumimoji="0" lang="zh-CN" altLang="en-US" sz="3190" b="0" i="0" u="none" strike="noStrike" kern="1200" cap="none" spc="0" normalizeH="0" baseline="0" noProof="0" dirty="0">
                  <a:ln>
                    <a:noFill/>
                  </a:ln>
                  <a:solidFill>
                    <a:srgbClr val="82CF37">
                      <a:lumMod val="50000"/>
                    </a:srgbClr>
                  </a:solidFill>
                  <a:effectLst/>
                  <a:uLnTx/>
                  <a:uFillTx/>
                  <a:latin typeface="汉仪旗黑-50S" panose="00020600040101010101" pitchFamily="18" charset="-122"/>
                  <a:ea typeface="汉仪旗黑-50S" panose="00020600040101010101" pitchFamily="18" charset="-122"/>
                  <a:cs typeface="+mn-cs"/>
                </a:rPr>
                <a:t>营养价值高</a:t>
              </a:r>
            </a:p>
          </p:txBody>
        </p:sp>
        <p:sp>
          <p:nvSpPr>
            <p:cNvPr id="35" name="文本框 34"/>
            <p:cNvSpPr txBox="1"/>
            <p:nvPr/>
          </p:nvSpPr>
          <p:spPr>
            <a:xfrm>
              <a:off x="1483359" y="2188399"/>
              <a:ext cx="1803084" cy="591976"/>
            </a:xfrm>
            <a:prstGeom prst="rect">
              <a:avLst/>
            </a:prstGeom>
            <a:noFill/>
          </p:spPr>
          <p:txBody>
            <a:bodyPr wrap="square">
              <a:sp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82CF37"/>
                </a:solidFill>
                <a:effectLst/>
                <a:uLnTx/>
                <a:uFillTx/>
                <a:latin typeface="汉仪旗黑-50S" panose="00020600040101010101" pitchFamily="18" charset="-122"/>
                <a:ea typeface="汉仪旗黑-50S" panose="00020600040101010101" pitchFamily="18" charset="-122"/>
                <a:cs typeface="+mn-cs"/>
              </a:endParaRPr>
            </a:p>
          </p:txBody>
        </p:sp>
        <p:sp>
          <p:nvSpPr>
            <p:cNvPr id="40" name="文本框 39"/>
            <p:cNvSpPr txBox="1"/>
            <p:nvPr/>
          </p:nvSpPr>
          <p:spPr>
            <a:xfrm>
              <a:off x="802364" y="2554831"/>
              <a:ext cx="2346498" cy="722155"/>
            </a:xfrm>
            <a:prstGeom prst="rect">
              <a:avLst/>
            </a:prstGeom>
            <a:noFill/>
          </p:spPr>
          <p:txBody>
            <a:bodyPr wrap="square">
              <a:sp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r>
                <a:rPr kumimoji="0" lang="zh-CN" altLang="en-US" sz="1595" b="0" i="0" u="none" strike="noStrike" kern="1200" cap="none" spc="0" normalizeH="0" baseline="0" noProof="0" dirty="0">
                  <a:ln>
                    <a:noFill/>
                  </a:ln>
                  <a:solidFill>
                    <a:srgbClr val="82CF37">
                      <a:lumMod val="50000"/>
                    </a:srgbClr>
                  </a:solidFill>
                  <a:effectLst/>
                  <a:uLnTx/>
                  <a:uFillTx/>
                  <a:latin typeface="汉仪旗黑-50S" panose="00020600040101010101" pitchFamily="18" charset="-122"/>
                  <a:ea typeface="汉仪旗黑-50S" panose="00020600040101010101" pitchFamily="18" charset="-122"/>
                  <a:cs typeface="+mn-cs"/>
                </a:rPr>
                <a:t>泡发率高</a:t>
              </a:r>
            </a:p>
          </p:txBody>
        </p:sp>
        <p:sp>
          <p:nvSpPr>
            <p:cNvPr id="41" name="文本框 40"/>
            <p:cNvSpPr txBox="1"/>
            <p:nvPr/>
          </p:nvSpPr>
          <p:spPr>
            <a:xfrm>
              <a:off x="1503516" y="1925487"/>
              <a:ext cx="2438626" cy="591976"/>
            </a:xfrm>
            <a:prstGeom prst="rect">
              <a:avLst/>
            </a:prstGeom>
            <a:noFill/>
          </p:spPr>
          <p:txBody>
            <a:bodyPr wrap="square">
              <a:sp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192D">
                      <a:lumMod val="50000"/>
                      <a:lumOff val="50000"/>
                    </a:srgbClr>
                  </a:solidFill>
                  <a:effectLst/>
                  <a:uLnTx/>
                  <a:uFillTx/>
                  <a:latin typeface="汉仪旗黑-50S" panose="00020600040101010101" pitchFamily="18" charset="-122"/>
                  <a:ea typeface="汉仪旗黑-50S" panose="00020600040101010101" pitchFamily="18" charset="-122"/>
                  <a:cs typeface="+mn-cs"/>
                </a:rPr>
                <a:t>个头大</a:t>
              </a:r>
            </a:p>
          </p:txBody>
        </p:sp>
        <p:sp>
          <p:nvSpPr>
            <p:cNvPr id="42" name="文本框 41"/>
            <p:cNvSpPr txBox="1"/>
            <p:nvPr/>
          </p:nvSpPr>
          <p:spPr>
            <a:xfrm>
              <a:off x="1484292" y="1170125"/>
              <a:ext cx="2508578" cy="789301"/>
            </a:xfrm>
            <a:prstGeom prst="rect">
              <a:avLst/>
            </a:prstGeom>
            <a:noFill/>
          </p:spPr>
          <p:txBody>
            <a:bodyPr wrap="square">
              <a:sp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B050"/>
                  </a:solidFill>
                  <a:effectLst/>
                  <a:uLnTx/>
                  <a:uFillTx/>
                  <a:latin typeface="汉仪旗黑-50S" panose="00020600040101010101" pitchFamily="18" charset="-122"/>
                  <a:ea typeface="汉仪旗黑-50S" panose="00020600040101010101" pitchFamily="18" charset="-122"/>
                  <a:cs typeface="+mn-cs"/>
                </a:rPr>
                <a:t>增强免疫</a:t>
              </a:r>
            </a:p>
          </p:txBody>
        </p:sp>
        <p:sp>
          <p:nvSpPr>
            <p:cNvPr id="43" name="文本框 42"/>
            <p:cNvSpPr txBox="1"/>
            <p:nvPr/>
          </p:nvSpPr>
          <p:spPr>
            <a:xfrm>
              <a:off x="4762227" y="-815133"/>
              <a:ext cx="2205355" cy="526200"/>
            </a:xfrm>
            <a:prstGeom prst="rect">
              <a:avLst/>
            </a:prstGeom>
            <a:noFill/>
          </p:spPr>
          <p:txBody>
            <a:bodyPr wrap="square">
              <a:sp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FEFFFF">
                      <a:lumMod val="25000"/>
                    </a:srgbClr>
                  </a:solidFill>
                  <a:effectLst/>
                  <a:uLnTx/>
                  <a:uFillTx/>
                  <a:latin typeface="汉仪旗黑-50S" panose="00020600040101010101" pitchFamily="18" charset="-122"/>
                  <a:ea typeface="汉仪旗黑-50S" panose="00020600040101010101" pitchFamily="18" charset="-122"/>
                  <a:cs typeface="+mn-cs"/>
                </a:rPr>
                <a:t>肉质肥硕</a:t>
              </a:r>
            </a:p>
          </p:txBody>
        </p:sp>
        <p:sp>
          <p:nvSpPr>
            <p:cNvPr id="45" name="文本框 44"/>
            <p:cNvSpPr txBox="1"/>
            <p:nvPr/>
          </p:nvSpPr>
          <p:spPr>
            <a:xfrm>
              <a:off x="3686408" y="1862105"/>
              <a:ext cx="2031090" cy="591018"/>
            </a:xfrm>
            <a:prstGeom prst="rect">
              <a:avLst/>
            </a:prstGeom>
            <a:noFill/>
          </p:spPr>
          <p:txBody>
            <a:bodyPr wrap="square">
              <a:spAutoFit/>
            </a:bodyPr>
            <a:lstStyle/>
            <a:p>
              <a:pPr marL="0" marR="0" lvl="0" indent="0" algn="l" defTabSz="909955" rtl="0" eaLnBrk="1" fontAlgn="auto" latinLnBrk="0" hangingPunct="1">
                <a:lnSpc>
                  <a:spcPct val="100000"/>
                </a:lnSpc>
                <a:spcBef>
                  <a:spcPts val="0"/>
                </a:spcBef>
                <a:spcAft>
                  <a:spcPts val="0"/>
                </a:spcAft>
                <a:buClrTx/>
                <a:buSzTx/>
                <a:buFontTx/>
                <a:buNone/>
                <a:tabLst/>
                <a:defRPr/>
              </a:pPr>
              <a:r>
                <a:rPr kumimoji="0" lang="zh-CN" altLang="en-US" sz="1195" b="0" i="0" u="none" strike="noStrike" kern="1200" cap="none" spc="0" normalizeH="0" baseline="0" noProof="0" dirty="0">
                  <a:ln>
                    <a:noFill/>
                  </a:ln>
                  <a:solidFill>
                    <a:srgbClr val="00B050"/>
                  </a:solidFill>
                  <a:effectLst/>
                  <a:uLnTx/>
                  <a:uFillTx/>
                  <a:latin typeface="汉仪旗黑-50S" panose="00020600040101010101" pitchFamily="18" charset="-122"/>
                  <a:ea typeface="汉仪旗黑-50S" panose="00020600040101010101" pitchFamily="18" charset="-122"/>
                  <a:cs typeface="+mn-cs"/>
                </a:rPr>
                <a:t>很</a:t>
              </a:r>
              <a:r>
                <a:rPr kumimoji="0" lang="en-US" altLang="zh-CN" sz="1195" b="0" i="0" u="none" strike="noStrike" kern="1200" cap="none" spc="0" normalizeH="0" baseline="0" noProof="0" dirty="0">
                  <a:ln>
                    <a:noFill/>
                  </a:ln>
                  <a:solidFill>
                    <a:srgbClr val="00B050"/>
                  </a:solidFill>
                  <a:effectLst/>
                  <a:uLnTx/>
                  <a:uFillTx/>
                  <a:latin typeface="汉仪旗黑-50S" panose="00020600040101010101" pitchFamily="18" charset="-122"/>
                  <a:ea typeface="汉仪旗黑-50S" panose="00020600040101010101" pitchFamily="18" charset="-122"/>
                  <a:cs typeface="+mn-cs"/>
                </a:rPr>
                <a:t>Q</a:t>
              </a:r>
              <a:r>
                <a:rPr kumimoji="0" lang="zh-CN" altLang="en-US" sz="1195" b="0" i="0" u="none" strike="noStrike" kern="1200" cap="none" spc="0" normalizeH="0" baseline="0" noProof="0" dirty="0">
                  <a:ln>
                    <a:noFill/>
                  </a:ln>
                  <a:solidFill>
                    <a:srgbClr val="00B050"/>
                  </a:solidFill>
                  <a:effectLst/>
                  <a:uLnTx/>
                  <a:uFillTx/>
                  <a:latin typeface="汉仪旗黑-50S" panose="00020600040101010101" pitchFamily="18" charset="-122"/>
                  <a:ea typeface="汉仪旗黑-50S" panose="00020600040101010101" pitchFamily="18" charset="-122"/>
                  <a:cs typeface="+mn-cs"/>
                </a:rPr>
                <a:t>弹</a:t>
              </a:r>
            </a:p>
          </p:txBody>
        </p:sp>
        <p:sp>
          <p:nvSpPr>
            <p:cNvPr id="46" name="文本框 45"/>
            <p:cNvSpPr txBox="1"/>
            <p:nvPr/>
          </p:nvSpPr>
          <p:spPr>
            <a:xfrm>
              <a:off x="2790516" y="2080258"/>
              <a:ext cx="1508227" cy="1246985"/>
            </a:xfrm>
            <a:prstGeom prst="rect">
              <a:avLst/>
            </a:prstGeom>
            <a:noFill/>
          </p:spPr>
          <p:txBody>
            <a:bodyPr wrap="square">
              <a:spAutoFit/>
            </a:bodyPr>
            <a:lstStyle/>
            <a:p>
              <a:pPr marL="0" marR="0" lvl="0" indent="0" algn="l" defTabSz="909955" rtl="0" eaLnBrk="1" fontAlgn="auto" latinLnBrk="0" hangingPunct="1">
                <a:lnSpc>
                  <a:spcPct val="100000"/>
                </a:lnSpc>
                <a:spcBef>
                  <a:spcPts val="0"/>
                </a:spcBef>
                <a:spcAft>
                  <a:spcPts val="0"/>
                </a:spcAft>
                <a:buClrTx/>
                <a:buSzTx/>
                <a:buFontTx/>
                <a:buNone/>
                <a:tabLst/>
                <a:defRPr/>
              </a:pPr>
              <a:r>
                <a:rPr kumimoji="0" lang="zh-CN" altLang="en-US" sz="1595" b="0" i="0" u="none" strike="noStrike" kern="1200" cap="none" spc="0" normalizeH="0" baseline="0" noProof="0" dirty="0">
                  <a:ln>
                    <a:noFill/>
                  </a:ln>
                  <a:solidFill>
                    <a:srgbClr val="82CF37">
                      <a:lumMod val="75000"/>
                    </a:srgbClr>
                  </a:solidFill>
                  <a:effectLst/>
                  <a:uLnTx/>
                  <a:uFillTx/>
                  <a:latin typeface="汉仪旗黑-50S" panose="00020600040101010101" pitchFamily="18" charset="-122"/>
                  <a:ea typeface="汉仪旗黑-50S" panose="00020600040101010101" pitchFamily="18" charset="-122"/>
                  <a:cs typeface="+mn-cs"/>
                </a:rPr>
                <a:t>滋补养生</a:t>
              </a:r>
            </a:p>
          </p:txBody>
        </p:sp>
        <p:sp>
          <p:nvSpPr>
            <p:cNvPr id="47" name="文本框 46"/>
            <p:cNvSpPr txBox="1"/>
            <p:nvPr/>
          </p:nvSpPr>
          <p:spPr>
            <a:xfrm>
              <a:off x="4488468" y="-511615"/>
              <a:ext cx="2412186" cy="723525"/>
            </a:xfrm>
            <a:prstGeom prst="rect">
              <a:avLst/>
            </a:prstGeom>
            <a:noFill/>
          </p:spPr>
          <p:txBody>
            <a:bodyPr wrap="square">
              <a:sp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84E8">
                      <a:lumMod val="50000"/>
                    </a:srgbClr>
                  </a:solidFill>
                  <a:effectLst/>
                  <a:uLnTx/>
                  <a:uFillTx/>
                  <a:latin typeface="汉仪旗黑-50S" panose="00020600040101010101" pitchFamily="18" charset="-122"/>
                  <a:ea typeface="汉仪旗黑-50S" panose="00020600040101010101" pitchFamily="18" charset="-122"/>
                  <a:cs typeface="+mn-cs"/>
                </a:rPr>
                <a:t>性价比高</a:t>
              </a:r>
            </a:p>
          </p:txBody>
        </p:sp>
        <p:sp>
          <p:nvSpPr>
            <p:cNvPr id="44" name="文本框 43"/>
            <p:cNvSpPr txBox="1"/>
            <p:nvPr/>
          </p:nvSpPr>
          <p:spPr>
            <a:xfrm>
              <a:off x="3676338" y="1075454"/>
              <a:ext cx="3354054" cy="986626"/>
            </a:xfrm>
            <a:prstGeom prst="rect">
              <a:avLst/>
            </a:prstGeom>
            <a:noFill/>
          </p:spPr>
          <p:txBody>
            <a:bodyPr wrap="square">
              <a:sp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05AA1"/>
                  </a:solidFill>
                  <a:effectLst/>
                  <a:uLnTx/>
                  <a:uFillTx/>
                  <a:latin typeface="汉仪旗黑-50S" panose="00020600040101010101" pitchFamily="18" charset="-122"/>
                  <a:ea typeface="汉仪旗黑-50S" panose="00020600040101010101" pitchFamily="18" charset="-122"/>
                  <a:cs typeface="+mn-cs"/>
                </a:rPr>
                <a:t>给长辈吃</a:t>
              </a:r>
            </a:p>
          </p:txBody>
        </p:sp>
      </p:grpSp>
      <p:sp>
        <p:nvSpPr>
          <p:cNvPr id="48" name="文本占位符 2"/>
          <p:cNvSpPr txBox="1"/>
          <p:nvPr/>
        </p:nvSpPr>
        <p:spPr>
          <a:xfrm>
            <a:off x="1632062" y="1544254"/>
            <a:ext cx="4096389"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年海参类目市场月度销售额及其</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YoY%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49" name="文本占位符 2"/>
          <p:cNvSpPr txBox="1"/>
          <p:nvPr/>
        </p:nvSpPr>
        <p:spPr>
          <a:xfrm>
            <a:off x="678370" y="4054684"/>
            <a:ext cx="3073625"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年海参市场</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TOP</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a:t>
            </a:r>
            <a:endPar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50" name="文本占位符 2"/>
          <p:cNvSpPr txBox="1"/>
          <p:nvPr/>
        </p:nvSpPr>
        <p:spPr>
          <a:xfrm>
            <a:off x="3621143" y="4043299"/>
            <a:ext cx="3153910"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年海参市场消费者评价词云</a:t>
            </a: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graphicFrame>
        <p:nvGraphicFramePr>
          <p:cNvPr id="5" name="图表 4"/>
          <p:cNvGraphicFramePr/>
          <p:nvPr>
            <p:extLst>
              <p:ext uri="{D42A27DB-BD31-4B8C-83A1-F6EECF244321}">
                <p14:modId xmlns:p14="http://schemas.microsoft.com/office/powerpoint/2010/main" val="2917959269"/>
              </p:ext>
            </p:extLst>
          </p:nvPr>
        </p:nvGraphicFramePr>
        <p:xfrm>
          <a:off x="337510" y="4300644"/>
          <a:ext cx="3592928" cy="2253085"/>
        </p:xfrm>
        <a:graphic>
          <a:graphicData uri="http://schemas.openxmlformats.org/drawingml/2006/chart">
            <c:chart xmlns:c="http://schemas.openxmlformats.org/drawingml/2006/chart" xmlns:r="http://schemas.openxmlformats.org/officeDocument/2006/relationships" r:id="rId7"/>
          </a:graphicData>
        </a:graphic>
      </p:graphicFrame>
      <p:pic>
        <p:nvPicPr>
          <p:cNvPr id="66" name="图片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12458" y="4179683"/>
            <a:ext cx="1044284" cy="10271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43DFE-1E2B-042A-1DE4-A89C39156A05}"/>
            </a:ext>
          </a:extLst>
        </p:cNvPr>
        <p:cNvGrpSpPr/>
        <p:nvPr/>
      </p:nvGrpSpPr>
      <p:grpSpPr>
        <a:xfrm>
          <a:off x="0" y="0"/>
          <a:ext cx="0" cy="0"/>
          <a:chOff x="0" y="0"/>
          <a:chExt cx="0" cy="0"/>
        </a:xfrm>
      </p:grpSpPr>
      <p:sp>
        <p:nvSpPr>
          <p:cNvPr id="2" name="矩形 4">
            <a:extLst>
              <a:ext uri="{FF2B5EF4-FFF2-40B4-BE49-F238E27FC236}">
                <a16:creationId xmlns:a16="http://schemas.microsoft.com/office/drawing/2014/main" id="{9DD8E330-404B-789E-F83D-8DC6D2B5D252}"/>
              </a:ext>
            </a:extLst>
          </p:cNvPr>
          <p:cNvSpPr/>
          <p:nvPr/>
        </p:nvSpPr>
        <p:spPr>
          <a:xfrm>
            <a:off x="2170068" y="112958"/>
            <a:ext cx="4865306" cy="497491"/>
          </a:xfrm>
          <a:prstGeom prst="rect">
            <a:avLst/>
          </a:prstGeom>
          <a:noFill/>
        </p:spPr>
        <p:txBody>
          <a:bodyPr lIns="0" tIns="0" rIns="0" bIns="0">
            <a:noAutofit/>
          </a:bodyPr>
          <a:lstStyle/>
          <a:p>
            <a:pPr marL="0" marR="0" lvl="0" indent="0" algn="l" defTabSz="910562" rtl="0" eaLnBrk="1" fontAlgn="auto" latinLnBrk="0" hangingPunct="1">
              <a:lnSpc>
                <a:spcPts val="3417"/>
              </a:lnSpc>
              <a:spcBef>
                <a:spcPts val="0"/>
              </a:spcBef>
              <a:spcAft>
                <a:spcPts val="0"/>
              </a:spcAft>
              <a:buClrTx/>
              <a:buSzTx/>
              <a:buFontTx/>
              <a:buNone/>
              <a:tabLst/>
              <a:defRPr/>
            </a:pPr>
            <a:endParaRPr kumimoji="0" lang="zh-TW" altLang="zh-CN" sz="3200" b="1" i="0" u="none" strike="noStrike" kern="120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sp>
        <p:nvSpPr>
          <p:cNvPr id="8" name="标题 1">
            <a:extLst>
              <a:ext uri="{FF2B5EF4-FFF2-40B4-BE49-F238E27FC236}">
                <a16:creationId xmlns:a16="http://schemas.microsoft.com/office/drawing/2014/main" id="{E07E3D9F-27DB-024A-ED9E-2B47B5E7F7E9}"/>
              </a:ext>
            </a:extLst>
          </p:cNvPr>
          <p:cNvSpPr txBox="1">
            <a:spLocks/>
          </p:cNvSpPr>
          <p:nvPr/>
        </p:nvSpPr>
        <p:spPr>
          <a:xfrm>
            <a:off x="369514" y="553370"/>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海参市场集中度更高，在大促期间竞争激烈，中低价商品高涨</a:t>
            </a:r>
          </a:p>
        </p:txBody>
      </p:sp>
      <p:graphicFrame>
        <p:nvGraphicFramePr>
          <p:cNvPr id="7" name="图表 6">
            <a:extLst>
              <a:ext uri="{FF2B5EF4-FFF2-40B4-BE49-F238E27FC236}">
                <a16:creationId xmlns:a16="http://schemas.microsoft.com/office/drawing/2014/main" id="{951016E1-F0A9-B495-EB7D-553619CEA17A}"/>
              </a:ext>
            </a:extLst>
          </p:cNvPr>
          <p:cNvGraphicFramePr/>
          <p:nvPr>
            <p:extLst>
              <p:ext uri="{D42A27DB-BD31-4B8C-83A1-F6EECF244321}">
                <p14:modId xmlns:p14="http://schemas.microsoft.com/office/powerpoint/2010/main" val="3335326649"/>
              </p:ext>
            </p:extLst>
          </p:nvPr>
        </p:nvGraphicFramePr>
        <p:xfrm>
          <a:off x="532860" y="2201351"/>
          <a:ext cx="6044912" cy="42978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图表 12">
            <a:extLst>
              <a:ext uri="{FF2B5EF4-FFF2-40B4-BE49-F238E27FC236}">
                <a16:creationId xmlns:a16="http://schemas.microsoft.com/office/drawing/2014/main" id="{76A1E4F7-A9A5-CB75-1594-E4A395DC1352}"/>
              </a:ext>
            </a:extLst>
          </p:cNvPr>
          <p:cNvGraphicFramePr>
            <a:graphicFrameLocks/>
          </p:cNvGraphicFramePr>
          <p:nvPr>
            <p:extLst>
              <p:ext uri="{D42A27DB-BD31-4B8C-83A1-F6EECF244321}">
                <p14:modId xmlns:p14="http://schemas.microsoft.com/office/powerpoint/2010/main" val="2253975376"/>
              </p:ext>
            </p:extLst>
          </p:nvPr>
        </p:nvGraphicFramePr>
        <p:xfrm>
          <a:off x="6761018" y="2243620"/>
          <a:ext cx="5357091" cy="4297821"/>
        </p:xfrm>
        <a:graphic>
          <a:graphicData uri="http://schemas.openxmlformats.org/drawingml/2006/chart">
            <c:chart xmlns:c="http://schemas.openxmlformats.org/drawingml/2006/chart" xmlns:r="http://schemas.openxmlformats.org/officeDocument/2006/relationships" r:id="rId4"/>
          </a:graphicData>
        </a:graphic>
      </p:graphicFrame>
      <p:sp>
        <p:nvSpPr>
          <p:cNvPr id="14" name="文本占位符 2">
            <a:extLst>
              <a:ext uri="{FF2B5EF4-FFF2-40B4-BE49-F238E27FC236}">
                <a16:creationId xmlns:a16="http://schemas.microsoft.com/office/drawing/2014/main" id="{5FD71B34-E38E-DC22-CFDD-F5F5BD2CF1A8}"/>
              </a:ext>
            </a:extLst>
          </p:cNvPr>
          <p:cNvSpPr txBox="1">
            <a:spLocks/>
          </p:cNvSpPr>
          <p:nvPr/>
        </p:nvSpPr>
        <p:spPr>
          <a:xfrm>
            <a:off x="7244679" y="1708230"/>
            <a:ext cx="4096389"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年海参类目市场价格带分布及其</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YoY%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3" name="文本占位符 2">
            <a:extLst>
              <a:ext uri="{FF2B5EF4-FFF2-40B4-BE49-F238E27FC236}">
                <a16:creationId xmlns:a16="http://schemas.microsoft.com/office/drawing/2014/main" id="{EF466B94-B18B-C862-F3BC-1D30C91AC02E}"/>
              </a:ext>
            </a:extLst>
          </p:cNvPr>
          <p:cNvSpPr txBox="1">
            <a:spLocks/>
          </p:cNvSpPr>
          <p:nvPr/>
        </p:nvSpPr>
        <p:spPr>
          <a:xfrm>
            <a:off x="1507122" y="1708230"/>
            <a:ext cx="4096389"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年海参类目市场</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CR5</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月度变化趋势</a:t>
            </a:r>
            <a:endPar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4" name="矩形: 圆角 3">
            <a:extLst>
              <a:ext uri="{FF2B5EF4-FFF2-40B4-BE49-F238E27FC236}">
                <a16:creationId xmlns:a16="http://schemas.microsoft.com/office/drawing/2014/main" id="{76AF72FA-C583-C7E0-4189-FB9D9061FA56}"/>
              </a:ext>
            </a:extLst>
          </p:cNvPr>
          <p:cNvSpPr/>
          <p:nvPr/>
        </p:nvSpPr>
        <p:spPr>
          <a:xfrm>
            <a:off x="5067593" y="3623820"/>
            <a:ext cx="972000" cy="2733119"/>
          </a:xfrm>
          <a:prstGeom prst="round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panose="020F0502020204030204"/>
              <a:ea typeface="宋体" panose="02010600030101010101" pitchFamily="2" charset="-122"/>
              <a:cs typeface="+mn-cs"/>
            </a:endParaRPr>
          </a:p>
        </p:txBody>
      </p:sp>
      <p:sp>
        <p:nvSpPr>
          <p:cNvPr id="6" name="文本框 5">
            <a:extLst>
              <a:ext uri="{FF2B5EF4-FFF2-40B4-BE49-F238E27FC236}">
                <a16:creationId xmlns:a16="http://schemas.microsoft.com/office/drawing/2014/main" id="{3F777FBE-3B56-C3CC-0F39-8F5B6FCCF138}"/>
              </a:ext>
            </a:extLst>
          </p:cNvPr>
          <p:cNvSpPr txBox="1"/>
          <p:nvPr/>
        </p:nvSpPr>
        <p:spPr>
          <a:xfrm>
            <a:off x="9703220" y="2941983"/>
            <a:ext cx="2279374" cy="369332"/>
          </a:xfrm>
          <a:prstGeom prst="rect">
            <a:avLst/>
          </a:prstGeom>
          <a:noFill/>
        </p:spPr>
        <p:txBody>
          <a:bodyPr wrap="square" rtlCol="0">
            <a:spAutoFit/>
          </a:bodyPr>
          <a:lstStyle/>
          <a:p>
            <a:r>
              <a:rPr lang="zh-CN" altLang="en-US" sz="1200" dirty="0">
                <a:latin typeface="汉仪旗黑-50S" panose="00020600040101010101" pitchFamily="18" charset="-122"/>
                <a:ea typeface="汉仪旗黑-50S" panose="00020600040101010101" pitchFamily="18" charset="-122"/>
              </a:rPr>
              <a:t>其中礼盒装占比：</a:t>
            </a:r>
            <a:r>
              <a:rPr lang="en-US" altLang="zh-CN" b="1" dirty="0">
                <a:solidFill>
                  <a:schemeClr val="accent5">
                    <a:lumMod val="50000"/>
                    <a:lumOff val="50000"/>
                  </a:schemeClr>
                </a:solidFill>
                <a:latin typeface="汉仪旗黑-50S" panose="00020600040101010101" pitchFamily="18" charset="-122"/>
                <a:ea typeface="汉仪旗黑-50S" panose="00020600040101010101" pitchFamily="18" charset="-122"/>
              </a:rPr>
              <a:t>76.4%</a:t>
            </a:r>
            <a:endParaRPr lang="zh-CN" altLang="en-US" sz="1200" b="1" dirty="0">
              <a:solidFill>
                <a:schemeClr val="accent5">
                  <a:lumMod val="50000"/>
                  <a:lumOff val="50000"/>
                </a:schemeClr>
              </a:solidFill>
              <a:latin typeface="汉仪旗黑-50S" panose="00020600040101010101" pitchFamily="18" charset="-122"/>
              <a:ea typeface="汉仪旗黑-50S" panose="00020600040101010101" pitchFamily="18" charset="-122"/>
            </a:endParaRPr>
          </a:p>
        </p:txBody>
      </p:sp>
    </p:spTree>
    <p:extLst>
      <p:ext uri="{BB962C8B-B14F-4D97-AF65-F5344CB8AC3E}">
        <p14:creationId xmlns:p14="http://schemas.microsoft.com/office/powerpoint/2010/main" val="3997093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2AC41-163B-0E41-96D8-37A48867FB89}"/>
            </a:ext>
          </a:extLst>
        </p:cNvPr>
        <p:cNvGrpSpPr/>
        <p:nvPr/>
      </p:nvGrpSpPr>
      <p:grpSpPr>
        <a:xfrm>
          <a:off x="0" y="0"/>
          <a:ext cx="0" cy="0"/>
          <a:chOff x="0" y="0"/>
          <a:chExt cx="0" cy="0"/>
        </a:xfrm>
      </p:grpSpPr>
      <p:sp>
        <p:nvSpPr>
          <p:cNvPr id="2" name="矩形 4">
            <a:extLst>
              <a:ext uri="{FF2B5EF4-FFF2-40B4-BE49-F238E27FC236}">
                <a16:creationId xmlns:a16="http://schemas.microsoft.com/office/drawing/2014/main" id="{52CA8188-1F82-9B6B-FF1E-FF6EBA1AD632}"/>
              </a:ext>
            </a:extLst>
          </p:cNvPr>
          <p:cNvSpPr/>
          <p:nvPr/>
        </p:nvSpPr>
        <p:spPr>
          <a:xfrm>
            <a:off x="487259" y="397300"/>
            <a:ext cx="4865306" cy="497491"/>
          </a:xfrm>
          <a:prstGeom prst="rect">
            <a:avLst/>
          </a:prstGeom>
          <a:noFill/>
        </p:spPr>
        <p:txBody>
          <a:bodyPr lIns="0" tIns="0" rIns="0" bIns="0">
            <a:noAutofit/>
          </a:bodyPr>
          <a:lstStyle/>
          <a:p>
            <a:pPr marL="0" marR="0" lvl="0" indent="0" algn="l" defTabSz="910562" rtl="0" eaLnBrk="1" fontAlgn="auto" latinLnBrk="0" hangingPunct="1">
              <a:lnSpc>
                <a:spcPts val="3417"/>
              </a:lnSpc>
              <a:spcBef>
                <a:spcPts val="0"/>
              </a:spcBef>
              <a:spcAft>
                <a:spcPts val="0"/>
              </a:spcAft>
              <a:buClrTx/>
              <a:buSzTx/>
              <a:buFontTx/>
              <a:buNone/>
              <a:tabLst/>
              <a:defRPr/>
            </a:pPr>
            <a:endParaRPr kumimoji="0" lang="zh-TW" altLang="zh-CN" sz="3200" b="1" i="0" u="none" strike="noStrike" kern="120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graphicFrame>
        <p:nvGraphicFramePr>
          <p:cNvPr id="3" name="图表 2">
            <a:extLst>
              <a:ext uri="{FF2B5EF4-FFF2-40B4-BE49-F238E27FC236}">
                <a16:creationId xmlns:a16="http://schemas.microsoft.com/office/drawing/2014/main" id="{B45CE1A0-6CDE-C24A-5E12-AA91D2793F3D}"/>
              </a:ext>
            </a:extLst>
          </p:cNvPr>
          <p:cNvGraphicFramePr>
            <a:graphicFrameLocks/>
          </p:cNvGraphicFramePr>
          <p:nvPr>
            <p:extLst>
              <p:ext uri="{D42A27DB-BD31-4B8C-83A1-F6EECF244321}">
                <p14:modId xmlns:p14="http://schemas.microsoft.com/office/powerpoint/2010/main" val="884869576"/>
              </p:ext>
            </p:extLst>
          </p:nvPr>
        </p:nvGraphicFramePr>
        <p:xfrm>
          <a:off x="487259" y="1778345"/>
          <a:ext cx="6077472" cy="2134937"/>
        </p:xfrm>
        <a:graphic>
          <a:graphicData uri="http://schemas.openxmlformats.org/drawingml/2006/chart">
            <c:chart xmlns:c="http://schemas.openxmlformats.org/drawingml/2006/chart" xmlns:r="http://schemas.openxmlformats.org/officeDocument/2006/relationships" r:id="rId3"/>
          </a:graphicData>
        </a:graphic>
      </p:graphicFrame>
      <p:sp>
        <p:nvSpPr>
          <p:cNvPr id="8" name="标题 1">
            <a:extLst>
              <a:ext uri="{FF2B5EF4-FFF2-40B4-BE49-F238E27FC236}">
                <a16:creationId xmlns:a16="http://schemas.microsoft.com/office/drawing/2014/main" id="{98263EE1-2ED3-3EA5-EE02-E9CF074A4118}"/>
              </a:ext>
            </a:extLst>
          </p:cNvPr>
          <p:cNvSpPr txBox="1">
            <a:spLocks/>
          </p:cNvSpPr>
          <p:nvPr/>
        </p:nvSpPr>
        <p:spPr>
          <a:xfrm>
            <a:off x="369514" y="553370"/>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高涨细分类目</a:t>
            </a:r>
            <a:r>
              <a:rPr kumimoji="0" lang="zh-CN" altLang="en-US" sz="3200" b="1" i="0" u="none" strike="noStrike" kern="0" cap="none" spc="0" normalizeH="0" baseline="0" noProof="0" dirty="0">
                <a:ln>
                  <a:noFill/>
                </a:ln>
                <a:solidFill>
                  <a:srgbClr val="003157"/>
                </a:solidFill>
                <a:effectLst/>
                <a:uLnTx/>
                <a:uFillTx/>
                <a:ea typeface="汉仪旗黑-70S" panose="00020600040101010101" pitchFamily="18" charset="-122"/>
                <a:cs typeface="+mn-cs"/>
              </a:rPr>
              <a:t>灵芝孢子粉</a:t>
            </a: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产品主打软胶囊与破壁技术提高吸收率</a:t>
            </a:r>
          </a:p>
        </p:txBody>
      </p:sp>
      <p:grpSp>
        <p:nvGrpSpPr>
          <p:cNvPr id="10" name="组合 9">
            <a:extLst>
              <a:ext uri="{FF2B5EF4-FFF2-40B4-BE49-F238E27FC236}">
                <a16:creationId xmlns:a16="http://schemas.microsoft.com/office/drawing/2014/main" id="{7ECDCBCD-7106-B42A-AEE4-5A86E5B28562}"/>
              </a:ext>
            </a:extLst>
          </p:cNvPr>
          <p:cNvGrpSpPr/>
          <p:nvPr/>
        </p:nvGrpSpPr>
        <p:grpSpPr>
          <a:xfrm>
            <a:off x="4064733" y="4276610"/>
            <a:ext cx="2630035" cy="2089167"/>
            <a:chOff x="988341" y="-1051832"/>
            <a:chExt cx="5775988" cy="4249927"/>
          </a:xfrm>
        </p:grpSpPr>
        <p:sp>
          <p:nvSpPr>
            <p:cNvPr id="11" name="矩形 10">
              <a:extLst>
                <a:ext uri="{FF2B5EF4-FFF2-40B4-BE49-F238E27FC236}">
                  <a16:creationId xmlns:a16="http://schemas.microsoft.com/office/drawing/2014/main" id="{A1F7CE1F-80DF-8AC2-537C-9142FDE6335D}"/>
                </a:ext>
              </a:extLst>
            </p:cNvPr>
            <p:cNvSpPr/>
            <p:nvPr/>
          </p:nvSpPr>
          <p:spPr>
            <a:xfrm>
              <a:off x="1147005" y="-1035602"/>
              <a:ext cx="4997992" cy="40855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09834" rtl="0" eaLnBrk="1" fontAlgn="auto" latinLnBrk="0" hangingPunct="1">
                <a:lnSpc>
                  <a:spcPts val="7960"/>
                </a:lnSpc>
                <a:spcBef>
                  <a:spcPts val="0"/>
                </a:spcBef>
                <a:spcAft>
                  <a:spcPts val="0"/>
                </a:spcAft>
                <a:buClrTx/>
                <a:buSzTx/>
                <a:buFontTx/>
                <a:buNone/>
                <a:tabLst/>
                <a:defRPr/>
              </a:pPr>
              <a:endParaRPr kumimoji="0" lang="en-US" altLang="zh-CN" sz="3582" b="0" i="0" u="none" strike="noStrike" kern="1200" cap="none" spc="0" normalizeH="0" baseline="0" noProof="0" dirty="0">
                <a:ln>
                  <a:noFill/>
                </a:ln>
                <a:solidFill>
                  <a:srgbClr val="82CF37">
                    <a:lumMod val="75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7" name="文本框 16">
              <a:extLst>
                <a:ext uri="{FF2B5EF4-FFF2-40B4-BE49-F238E27FC236}">
                  <a16:creationId xmlns:a16="http://schemas.microsoft.com/office/drawing/2014/main" id="{4E3225C7-2ED7-9EF1-E20D-FCF9213EAF2D}"/>
                </a:ext>
              </a:extLst>
            </p:cNvPr>
            <p:cNvSpPr txBox="1"/>
            <p:nvPr/>
          </p:nvSpPr>
          <p:spPr>
            <a:xfrm>
              <a:off x="2930138" y="13887"/>
              <a:ext cx="3158427" cy="939151"/>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E5F2FD">
                      <a:lumMod val="25000"/>
                    </a:srgbClr>
                  </a:solidFill>
                  <a:effectLst/>
                  <a:uLnTx/>
                  <a:uFillTx/>
                  <a:latin typeface="汉仪旗黑-50S" panose="00020600040101010101" pitchFamily="18" charset="-122"/>
                  <a:ea typeface="汉仪旗黑-50S" panose="00020600040101010101" pitchFamily="18" charset="-122"/>
                  <a:cs typeface="+mn-cs"/>
                </a:rPr>
                <a:t>有成效</a:t>
              </a:r>
            </a:p>
          </p:txBody>
        </p:sp>
        <p:sp>
          <p:nvSpPr>
            <p:cNvPr id="27" name="文本框 26">
              <a:extLst>
                <a:ext uri="{FF2B5EF4-FFF2-40B4-BE49-F238E27FC236}">
                  <a16:creationId xmlns:a16="http://schemas.microsoft.com/office/drawing/2014/main" id="{384F1C78-8E27-86E4-BEA3-DAE770971D90}"/>
                </a:ext>
              </a:extLst>
            </p:cNvPr>
            <p:cNvSpPr txBox="1"/>
            <p:nvPr/>
          </p:nvSpPr>
          <p:spPr>
            <a:xfrm>
              <a:off x="1489749" y="-1051832"/>
              <a:ext cx="5274580" cy="1187114"/>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3192" b="0" i="0" u="none" strike="noStrike" kern="1200" cap="none" spc="0" normalizeH="0" baseline="0" noProof="0" dirty="0">
                  <a:ln>
                    <a:noFill/>
                  </a:ln>
                  <a:solidFill>
                    <a:srgbClr val="004274">
                      <a:lumMod val="60000"/>
                      <a:lumOff val="40000"/>
                    </a:srgbClr>
                  </a:solidFill>
                  <a:effectLst/>
                  <a:uLnTx/>
                  <a:uFillTx/>
                  <a:latin typeface="汉仪旗黑-50S" panose="00020600040101010101" pitchFamily="18" charset="-122"/>
                  <a:ea typeface="汉仪旗黑-50S" panose="00020600040101010101" pitchFamily="18" charset="-122"/>
                  <a:cs typeface="+mn-cs"/>
                </a:rPr>
                <a:t>免疫力提高</a:t>
              </a:r>
            </a:p>
          </p:txBody>
        </p:sp>
        <p:sp>
          <p:nvSpPr>
            <p:cNvPr id="32" name="文本框 31">
              <a:extLst>
                <a:ext uri="{FF2B5EF4-FFF2-40B4-BE49-F238E27FC236}">
                  <a16:creationId xmlns:a16="http://schemas.microsoft.com/office/drawing/2014/main" id="{F60C5C8F-051D-BCEE-DFE5-CDD06EAAFA41}"/>
                </a:ext>
              </a:extLst>
            </p:cNvPr>
            <p:cNvSpPr txBox="1"/>
            <p:nvPr/>
          </p:nvSpPr>
          <p:spPr>
            <a:xfrm>
              <a:off x="1040256" y="1126012"/>
              <a:ext cx="1275550" cy="1311473"/>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00192D">
                      <a:lumMod val="75000"/>
                      <a:lumOff val="25000"/>
                    </a:srgbClr>
                  </a:solidFill>
                  <a:effectLst/>
                  <a:uLnTx/>
                  <a:uFillTx/>
                  <a:latin typeface="汉仪旗黑-50S" panose="00020600040101010101" pitchFamily="18" charset="-122"/>
                  <a:ea typeface="汉仪旗黑-50S" panose="00020600040101010101" pitchFamily="18" charset="-122"/>
                  <a:cs typeface="+mn-cs"/>
                </a:rPr>
                <a:t>送礼</a:t>
              </a:r>
            </a:p>
          </p:txBody>
        </p:sp>
        <p:sp>
          <p:nvSpPr>
            <p:cNvPr id="33" name="文本框 32">
              <a:extLst>
                <a:ext uri="{FF2B5EF4-FFF2-40B4-BE49-F238E27FC236}">
                  <a16:creationId xmlns:a16="http://schemas.microsoft.com/office/drawing/2014/main" id="{8230EEC3-3292-9D41-B7DA-6846474DE32F}"/>
                </a:ext>
              </a:extLst>
            </p:cNvPr>
            <p:cNvSpPr txBox="1"/>
            <p:nvPr/>
          </p:nvSpPr>
          <p:spPr>
            <a:xfrm>
              <a:off x="1640147" y="909808"/>
              <a:ext cx="2845462" cy="813931"/>
            </a:xfrm>
            <a:prstGeom prst="rect">
              <a:avLst/>
            </a:prstGeom>
            <a:noFill/>
          </p:spPr>
          <p:txBody>
            <a:bodyPr wrap="square">
              <a:spAutoFit/>
            </a:bodyPr>
            <a:lstStyle/>
            <a:p>
              <a:pPr marL="0" marR="0" lvl="0" indent="0" algn="l" defTabSz="909834"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82CF37">
                      <a:lumMod val="50000"/>
                    </a:srgbClr>
                  </a:solidFill>
                  <a:effectLst/>
                  <a:uLnTx/>
                  <a:uFillTx/>
                  <a:latin typeface="汉仪旗黑-50S" panose="00020600040101010101" pitchFamily="18" charset="-122"/>
                  <a:ea typeface="汉仪旗黑-50S" panose="00020600040101010101" pitchFamily="18" charset="-122"/>
                  <a:cs typeface="+mn-cs"/>
                </a:rPr>
                <a:t>大品牌</a:t>
              </a:r>
            </a:p>
          </p:txBody>
        </p:sp>
        <p:sp>
          <p:nvSpPr>
            <p:cNvPr id="36" name="文本框 35">
              <a:extLst>
                <a:ext uri="{FF2B5EF4-FFF2-40B4-BE49-F238E27FC236}">
                  <a16:creationId xmlns:a16="http://schemas.microsoft.com/office/drawing/2014/main" id="{276350E9-DF5D-1D4B-71B2-007E30D6CE9F}"/>
                </a:ext>
              </a:extLst>
            </p:cNvPr>
            <p:cNvSpPr txBox="1"/>
            <p:nvPr/>
          </p:nvSpPr>
          <p:spPr>
            <a:xfrm>
              <a:off x="2315806" y="2135940"/>
              <a:ext cx="3767868" cy="1062155"/>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2793" b="0" i="0" u="none" strike="noStrike" kern="1200" cap="none" spc="0" normalizeH="0" baseline="0" noProof="0" dirty="0">
                  <a:ln>
                    <a:noFill/>
                  </a:ln>
                  <a:solidFill>
                    <a:srgbClr val="004274">
                      <a:lumMod val="50000"/>
                    </a:srgbClr>
                  </a:solidFill>
                  <a:effectLst/>
                  <a:uLnTx/>
                  <a:uFillTx/>
                  <a:latin typeface="Calibri"/>
                  <a:ea typeface="汉仪旗黑-50S" panose="00020600040101010101" pitchFamily="18" charset="-122"/>
                  <a:cs typeface="+mn-cs"/>
                </a:rPr>
                <a:t>睡眠变好</a:t>
              </a:r>
              <a:endParaRPr kumimoji="0" lang="zh-CN" altLang="en-US" sz="1995" b="0" i="0" u="none" strike="noStrike" kern="1200" cap="none" spc="0" normalizeH="0" baseline="0" noProof="0" dirty="0">
                <a:ln>
                  <a:noFill/>
                </a:ln>
                <a:solidFill>
                  <a:srgbClr val="004274">
                    <a:lumMod val="50000"/>
                  </a:srgbClr>
                </a:solidFill>
                <a:effectLst/>
                <a:uLnTx/>
                <a:uFillTx/>
                <a:latin typeface="Calibri"/>
                <a:ea typeface="宋体" panose="02010600030101010101" pitchFamily="2" charset="-122"/>
                <a:cs typeface="+mn-cs"/>
              </a:endParaRPr>
            </a:p>
          </p:txBody>
        </p:sp>
        <p:sp>
          <p:nvSpPr>
            <p:cNvPr id="40" name="文本框 39">
              <a:extLst>
                <a:ext uri="{FF2B5EF4-FFF2-40B4-BE49-F238E27FC236}">
                  <a16:creationId xmlns:a16="http://schemas.microsoft.com/office/drawing/2014/main" id="{44BCB9DD-0FDF-8B41-4E38-A18CD323C5FA}"/>
                </a:ext>
              </a:extLst>
            </p:cNvPr>
            <p:cNvSpPr txBox="1"/>
            <p:nvPr/>
          </p:nvSpPr>
          <p:spPr>
            <a:xfrm>
              <a:off x="1043798" y="357455"/>
              <a:ext cx="2205355" cy="687406"/>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596" b="0" i="0" u="none" strike="noStrike" kern="1200" cap="none" spc="0" normalizeH="0" baseline="0" noProof="0" dirty="0">
                  <a:ln>
                    <a:noFill/>
                  </a:ln>
                  <a:solidFill>
                    <a:srgbClr val="82CF37">
                      <a:lumMod val="50000"/>
                    </a:srgbClr>
                  </a:solidFill>
                  <a:effectLst/>
                  <a:uLnTx/>
                  <a:uFillTx/>
                  <a:latin typeface="汉仪旗黑-50S" panose="00020600040101010101" pitchFamily="18" charset="-122"/>
                  <a:ea typeface="汉仪旗黑-50S" panose="00020600040101010101" pitchFamily="18" charset="-122"/>
                  <a:cs typeface="+mn-cs"/>
                </a:rPr>
                <a:t>价格便宜</a:t>
              </a:r>
            </a:p>
          </p:txBody>
        </p:sp>
        <p:sp>
          <p:nvSpPr>
            <p:cNvPr id="41" name="文本框 40">
              <a:extLst>
                <a:ext uri="{FF2B5EF4-FFF2-40B4-BE49-F238E27FC236}">
                  <a16:creationId xmlns:a16="http://schemas.microsoft.com/office/drawing/2014/main" id="{0B020943-1C8D-198E-96BF-15F3B520C3FA}"/>
                </a:ext>
              </a:extLst>
            </p:cNvPr>
            <p:cNvSpPr txBox="1"/>
            <p:nvPr/>
          </p:nvSpPr>
          <p:spPr>
            <a:xfrm flipH="1">
              <a:off x="1548846" y="-60239"/>
              <a:ext cx="1381290" cy="531274"/>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097" b="0" i="0" u="none" strike="noStrike" kern="1200" cap="none" spc="0" normalizeH="0" baseline="0" noProof="0" dirty="0">
                  <a:ln>
                    <a:noFill/>
                  </a:ln>
                  <a:solidFill>
                    <a:srgbClr val="00192D">
                      <a:lumMod val="50000"/>
                      <a:lumOff val="50000"/>
                    </a:srgbClr>
                  </a:solidFill>
                  <a:effectLst/>
                  <a:uLnTx/>
                  <a:uFillTx/>
                  <a:latin typeface="汉仪旗黑-50S" panose="00020600040101010101" pitchFamily="18" charset="-122"/>
                  <a:ea typeface="汉仪旗黑-50S" panose="00020600040101010101" pitchFamily="18" charset="-122"/>
                  <a:cs typeface="+mn-cs"/>
                </a:rPr>
                <a:t>收货快</a:t>
              </a:r>
            </a:p>
          </p:txBody>
        </p:sp>
        <p:sp>
          <p:nvSpPr>
            <p:cNvPr id="42" name="文本框 41">
              <a:extLst>
                <a:ext uri="{FF2B5EF4-FFF2-40B4-BE49-F238E27FC236}">
                  <a16:creationId xmlns:a16="http://schemas.microsoft.com/office/drawing/2014/main" id="{F67DCE5F-7B5E-EDA6-C0F1-1385F7D0B0C2}"/>
                </a:ext>
              </a:extLst>
            </p:cNvPr>
            <p:cNvSpPr txBox="1"/>
            <p:nvPr/>
          </p:nvSpPr>
          <p:spPr>
            <a:xfrm>
              <a:off x="3412855" y="982566"/>
              <a:ext cx="2025004" cy="625188"/>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397" b="0" i="0" u="none" strike="noStrike" kern="1200" cap="none" spc="0" normalizeH="0" baseline="0" noProof="0" dirty="0">
                  <a:ln>
                    <a:noFill/>
                  </a:ln>
                  <a:solidFill>
                    <a:srgbClr val="00192D">
                      <a:lumMod val="75000"/>
                      <a:lumOff val="25000"/>
                    </a:srgbClr>
                  </a:solidFill>
                  <a:effectLst/>
                  <a:uLnTx/>
                  <a:uFillTx/>
                  <a:latin typeface="汉仪旗黑-50S" panose="00020600040101010101" pitchFamily="18" charset="-122"/>
                  <a:ea typeface="汉仪旗黑-50S" panose="00020600040101010101" pitchFamily="18" charset="-122"/>
                  <a:cs typeface="+mn-cs"/>
                </a:rPr>
                <a:t>质量超好</a:t>
              </a:r>
            </a:p>
          </p:txBody>
        </p:sp>
        <p:sp>
          <p:nvSpPr>
            <p:cNvPr id="44" name="文本框 43">
              <a:extLst>
                <a:ext uri="{FF2B5EF4-FFF2-40B4-BE49-F238E27FC236}">
                  <a16:creationId xmlns:a16="http://schemas.microsoft.com/office/drawing/2014/main" id="{202C9121-4678-CC82-7FA0-5063437A187C}"/>
                </a:ext>
              </a:extLst>
            </p:cNvPr>
            <p:cNvSpPr txBox="1"/>
            <p:nvPr/>
          </p:nvSpPr>
          <p:spPr>
            <a:xfrm>
              <a:off x="5292719" y="626128"/>
              <a:ext cx="796358" cy="1686557"/>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596" b="0" i="0" u="none" strike="noStrike" kern="1200" cap="none" spc="0" normalizeH="0" baseline="0" noProof="0" dirty="0">
                  <a:ln>
                    <a:noFill/>
                  </a:ln>
                  <a:solidFill>
                    <a:srgbClr val="00B050"/>
                  </a:solidFill>
                  <a:effectLst/>
                  <a:uLnTx/>
                  <a:uFillTx/>
                  <a:latin typeface="汉仪旗黑-50S" panose="00020600040101010101" pitchFamily="18" charset="-122"/>
                  <a:ea typeface="汉仪旗黑-50S" panose="00020600040101010101" pitchFamily="18" charset="-122"/>
                  <a:cs typeface="+mn-cs"/>
                </a:rPr>
                <a:t>包装好</a:t>
              </a:r>
            </a:p>
          </p:txBody>
        </p:sp>
        <p:sp>
          <p:nvSpPr>
            <p:cNvPr id="45" name="文本框 44">
              <a:extLst>
                <a:ext uri="{FF2B5EF4-FFF2-40B4-BE49-F238E27FC236}">
                  <a16:creationId xmlns:a16="http://schemas.microsoft.com/office/drawing/2014/main" id="{DF3B83E6-0B09-4AC1-2734-3F92D9E4275F}"/>
                </a:ext>
              </a:extLst>
            </p:cNvPr>
            <p:cNvSpPr txBox="1"/>
            <p:nvPr/>
          </p:nvSpPr>
          <p:spPr>
            <a:xfrm>
              <a:off x="988341" y="-953605"/>
              <a:ext cx="816883" cy="1061667"/>
            </a:xfrm>
            <a:prstGeom prst="rect">
              <a:avLst/>
            </a:prstGeom>
            <a:noFill/>
          </p:spPr>
          <p:txBody>
            <a:bodyPr wrap="square">
              <a:spAutoFit/>
            </a:bodyPr>
            <a:lstStyle/>
            <a:p>
              <a:pPr marL="0" marR="0" lvl="0" indent="0" algn="l" defTabSz="909834" rtl="0" eaLnBrk="1" fontAlgn="auto" latinLnBrk="0" hangingPunct="1">
                <a:lnSpc>
                  <a:spcPct val="100000"/>
                </a:lnSpc>
                <a:spcBef>
                  <a:spcPts val="0"/>
                </a:spcBef>
                <a:spcAft>
                  <a:spcPts val="0"/>
                </a:spcAft>
                <a:buClrTx/>
                <a:buSzTx/>
                <a:buFontTx/>
                <a:buNone/>
                <a:tabLst/>
                <a:defRPr/>
              </a:pPr>
              <a:r>
                <a:rPr kumimoji="0" lang="zh-CN" altLang="en-US" sz="1397" b="0" i="0" u="none" strike="noStrike" kern="1200" cap="none" spc="0" normalizeH="0" baseline="0" noProof="0" dirty="0">
                  <a:ln>
                    <a:noFill/>
                  </a:ln>
                  <a:solidFill>
                    <a:srgbClr val="FEFFFF">
                      <a:lumMod val="25000"/>
                    </a:srgbClr>
                  </a:solidFill>
                  <a:effectLst/>
                  <a:uLnTx/>
                  <a:uFillTx/>
                  <a:latin typeface="汉仪旗黑-50S" panose="00020600040101010101" pitchFamily="18" charset="-122"/>
                  <a:ea typeface="汉仪旗黑-50S" panose="00020600040101010101" pitchFamily="18" charset="-122"/>
                  <a:cs typeface="+mn-cs"/>
                </a:rPr>
                <a:t>正品</a:t>
              </a:r>
            </a:p>
          </p:txBody>
        </p:sp>
        <p:sp>
          <p:nvSpPr>
            <p:cNvPr id="46" name="文本框 45">
              <a:extLst>
                <a:ext uri="{FF2B5EF4-FFF2-40B4-BE49-F238E27FC236}">
                  <a16:creationId xmlns:a16="http://schemas.microsoft.com/office/drawing/2014/main" id="{EE3FDEE5-C9B2-5AF0-F79C-4B7520E33DA2}"/>
                </a:ext>
              </a:extLst>
            </p:cNvPr>
            <p:cNvSpPr txBox="1"/>
            <p:nvPr/>
          </p:nvSpPr>
          <p:spPr>
            <a:xfrm>
              <a:off x="1845088" y="1737954"/>
              <a:ext cx="691563" cy="939151"/>
            </a:xfrm>
            <a:prstGeom prst="rect">
              <a:avLst/>
            </a:prstGeom>
            <a:noFill/>
          </p:spPr>
          <p:txBody>
            <a:bodyPr wrap="square">
              <a:spAutoFit/>
            </a:bodyPr>
            <a:lstStyle/>
            <a:p>
              <a:pPr marL="0" marR="0" lvl="0" indent="0" algn="l" defTabSz="90983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82CF37">
                      <a:lumMod val="75000"/>
                    </a:srgbClr>
                  </a:solidFill>
                  <a:effectLst/>
                  <a:uLnTx/>
                  <a:uFillTx/>
                  <a:latin typeface="汉仪旗黑-50S" panose="00020600040101010101" pitchFamily="18" charset="-122"/>
                  <a:ea typeface="汉仪旗黑-50S" panose="00020600040101010101" pitchFamily="18" charset="-122"/>
                  <a:cs typeface="+mn-cs"/>
                </a:rPr>
                <a:t>好吃</a:t>
              </a:r>
            </a:p>
          </p:txBody>
        </p:sp>
        <p:sp>
          <p:nvSpPr>
            <p:cNvPr id="47" name="文本框 46">
              <a:extLst>
                <a:ext uri="{FF2B5EF4-FFF2-40B4-BE49-F238E27FC236}">
                  <a16:creationId xmlns:a16="http://schemas.microsoft.com/office/drawing/2014/main" id="{21BE61AC-7E1D-E5BC-CBBF-96623476B19D}"/>
                </a:ext>
              </a:extLst>
            </p:cNvPr>
            <p:cNvSpPr txBox="1"/>
            <p:nvPr/>
          </p:nvSpPr>
          <p:spPr>
            <a:xfrm>
              <a:off x="2561615" y="1784773"/>
              <a:ext cx="2742802" cy="515620"/>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047" b="0" i="0" u="none" strike="noStrike" kern="1200" cap="none" spc="0" normalizeH="0" baseline="0" noProof="0" dirty="0">
                  <a:ln>
                    <a:noFill/>
                  </a:ln>
                  <a:solidFill>
                    <a:srgbClr val="FEFFFF">
                      <a:lumMod val="25000"/>
                    </a:srgbClr>
                  </a:solidFill>
                  <a:effectLst/>
                  <a:uLnTx/>
                  <a:uFillTx/>
                  <a:latin typeface="汉仪旗黑-50S" panose="00020600040101010101" pitchFamily="18" charset="-122"/>
                  <a:ea typeface="汉仪旗黑-50S" panose="00020600040101010101" pitchFamily="18" charset="-122"/>
                  <a:cs typeface="+mn-cs"/>
                </a:rPr>
                <a:t>有优惠活动</a:t>
              </a:r>
            </a:p>
          </p:txBody>
        </p:sp>
      </p:grpSp>
      <p:sp>
        <p:nvSpPr>
          <p:cNvPr id="5" name="文本占位符 2">
            <a:extLst>
              <a:ext uri="{FF2B5EF4-FFF2-40B4-BE49-F238E27FC236}">
                <a16:creationId xmlns:a16="http://schemas.microsoft.com/office/drawing/2014/main" id="{7FBCDD06-2E7D-3E8E-501D-8D44BE03A641}"/>
              </a:ext>
            </a:extLst>
          </p:cNvPr>
          <p:cNvSpPr txBox="1">
            <a:spLocks/>
          </p:cNvSpPr>
          <p:nvPr/>
        </p:nvSpPr>
        <p:spPr>
          <a:xfrm>
            <a:off x="1481763" y="1464985"/>
            <a:ext cx="4096389"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年灵芝</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&amp;</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孢子粉类目市场月度销售额及其</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YoY%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43" name="文本占位符 2">
            <a:extLst>
              <a:ext uri="{FF2B5EF4-FFF2-40B4-BE49-F238E27FC236}">
                <a16:creationId xmlns:a16="http://schemas.microsoft.com/office/drawing/2014/main" id="{B6D6BCE5-AE82-3855-9759-932F6217C0FE}"/>
              </a:ext>
            </a:extLst>
          </p:cNvPr>
          <p:cNvSpPr txBox="1">
            <a:spLocks/>
          </p:cNvSpPr>
          <p:nvPr/>
        </p:nvSpPr>
        <p:spPr>
          <a:xfrm>
            <a:off x="678370" y="4054684"/>
            <a:ext cx="3073625"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年灵芝</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&amp;</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孢子粉市场</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TOP</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a:t>
            </a:r>
            <a:endPar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48" name="文本占位符 2">
            <a:extLst>
              <a:ext uri="{FF2B5EF4-FFF2-40B4-BE49-F238E27FC236}">
                <a16:creationId xmlns:a16="http://schemas.microsoft.com/office/drawing/2014/main" id="{56CB25E1-A4C3-8F43-33E3-9E7CDFCB5822}"/>
              </a:ext>
            </a:extLst>
          </p:cNvPr>
          <p:cNvSpPr txBox="1">
            <a:spLocks/>
          </p:cNvSpPr>
          <p:nvPr/>
        </p:nvSpPr>
        <p:spPr>
          <a:xfrm>
            <a:off x="3621143" y="4043299"/>
            <a:ext cx="3153910"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年灵芝</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&amp;</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孢子粉市场消费者评价词云</a:t>
            </a: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49" name="矩形 48">
            <a:extLst>
              <a:ext uri="{FF2B5EF4-FFF2-40B4-BE49-F238E27FC236}">
                <a16:creationId xmlns:a16="http://schemas.microsoft.com/office/drawing/2014/main" id="{3BDF0D7E-F2AE-A459-692A-9B5A7FBA348B}"/>
              </a:ext>
            </a:extLst>
          </p:cNvPr>
          <p:cNvSpPr/>
          <p:nvPr/>
        </p:nvSpPr>
        <p:spPr>
          <a:xfrm>
            <a:off x="6590802" y="1739772"/>
            <a:ext cx="586819" cy="460705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灵</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芝</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孢</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子</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粉</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类</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目</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市</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场</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爆</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rPr>
              <a:t>品</a:t>
            </a:r>
            <a:endParaRPr kumimoji="0" lang="en-US" altLang="zh-CN"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C0C0">
                  <a:lumMod val="50000"/>
                </a:srgbClr>
              </a:solidFill>
              <a:effectLst/>
              <a:uLnTx/>
              <a:uFillTx/>
              <a:latin typeface="汉仪旗黑-50S" panose="00020600040101010101" pitchFamily="18" charset="-122"/>
              <a:ea typeface="汉仪旗黑-50S" panose="00020600040101010101" pitchFamily="18" charset="-122"/>
              <a:cs typeface="+mn-cs"/>
            </a:endParaRPr>
          </a:p>
        </p:txBody>
      </p:sp>
      <p:graphicFrame>
        <p:nvGraphicFramePr>
          <p:cNvPr id="51" name="图表 50">
            <a:extLst>
              <a:ext uri="{FF2B5EF4-FFF2-40B4-BE49-F238E27FC236}">
                <a16:creationId xmlns:a16="http://schemas.microsoft.com/office/drawing/2014/main" id="{BB42A247-A593-F5A5-1CAD-9B126BFB5ABF}"/>
              </a:ext>
            </a:extLst>
          </p:cNvPr>
          <p:cNvGraphicFramePr>
            <a:graphicFrameLocks/>
          </p:cNvGraphicFramePr>
          <p:nvPr/>
        </p:nvGraphicFramePr>
        <p:xfrm>
          <a:off x="595991" y="4300646"/>
          <a:ext cx="3402507" cy="2253085"/>
        </p:xfrm>
        <a:graphic>
          <a:graphicData uri="http://schemas.openxmlformats.org/drawingml/2006/chart">
            <c:chart xmlns:c="http://schemas.openxmlformats.org/drawingml/2006/chart" xmlns:r="http://schemas.openxmlformats.org/officeDocument/2006/relationships" r:id="rId4"/>
          </a:graphicData>
        </a:graphic>
      </p:graphicFrame>
      <p:grpSp>
        <p:nvGrpSpPr>
          <p:cNvPr id="53" name="组合 52">
            <a:extLst>
              <a:ext uri="{FF2B5EF4-FFF2-40B4-BE49-F238E27FC236}">
                <a16:creationId xmlns:a16="http://schemas.microsoft.com/office/drawing/2014/main" id="{E96E1A06-0929-512D-8E1B-8A11CFA4B8D2}"/>
              </a:ext>
            </a:extLst>
          </p:cNvPr>
          <p:cNvGrpSpPr/>
          <p:nvPr/>
        </p:nvGrpSpPr>
        <p:grpSpPr>
          <a:xfrm>
            <a:off x="8352160" y="1755308"/>
            <a:ext cx="3263129" cy="1015721"/>
            <a:chOff x="8401855" y="1795064"/>
            <a:chExt cx="3263129" cy="1015721"/>
          </a:xfrm>
        </p:grpSpPr>
        <p:sp>
          <p:nvSpPr>
            <p:cNvPr id="18" name="文本框 17">
              <a:extLst>
                <a:ext uri="{FF2B5EF4-FFF2-40B4-BE49-F238E27FC236}">
                  <a16:creationId xmlns:a16="http://schemas.microsoft.com/office/drawing/2014/main" id="{ADCBC6D2-72DC-F7B9-DF2F-8C4BA71C2933}"/>
                </a:ext>
              </a:extLst>
            </p:cNvPr>
            <p:cNvSpPr txBox="1"/>
            <p:nvPr/>
          </p:nvSpPr>
          <p:spPr>
            <a:xfrm>
              <a:off x="8405315" y="1795064"/>
              <a:ext cx="32596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北京同仁堂 灵芝孢子油软胶囊 </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6</a:t>
              </a:r>
              <a:r>
                <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0</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粒</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19" name="文本框 18">
              <a:extLst>
                <a:ext uri="{FF2B5EF4-FFF2-40B4-BE49-F238E27FC236}">
                  <a16:creationId xmlns:a16="http://schemas.microsoft.com/office/drawing/2014/main" id="{38D3FDF4-880D-4273-F9D0-1335654437A3}"/>
                </a:ext>
              </a:extLst>
            </p:cNvPr>
            <p:cNvSpPr txBox="1"/>
            <p:nvPr/>
          </p:nvSpPr>
          <p:spPr>
            <a:xfrm>
              <a:off x="8404157" y="1971106"/>
              <a:ext cx="30297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卖点：灵芝精华，提高免疫力，易吸收</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20" name="文本框 19">
              <a:extLst>
                <a:ext uri="{FF2B5EF4-FFF2-40B4-BE49-F238E27FC236}">
                  <a16:creationId xmlns:a16="http://schemas.microsoft.com/office/drawing/2014/main" id="{75616573-32CB-1F04-5E25-AEC51F3496C9}"/>
                </a:ext>
              </a:extLst>
            </p:cNvPr>
            <p:cNvSpPr txBox="1"/>
            <p:nvPr/>
          </p:nvSpPr>
          <p:spPr>
            <a:xfrm>
              <a:off x="8404156" y="2158423"/>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1931.3 </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万元</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21" name="文本框 20">
              <a:extLst>
                <a:ext uri="{FF2B5EF4-FFF2-40B4-BE49-F238E27FC236}">
                  <a16:creationId xmlns:a16="http://schemas.microsoft.com/office/drawing/2014/main" id="{F349D296-0981-7279-4D45-C1F0100C246E}"/>
                </a:ext>
              </a:extLst>
            </p:cNvPr>
            <p:cNvSpPr txBox="1"/>
            <p:nvPr/>
          </p:nvSpPr>
          <p:spPr>
            <a:xfrm>
              <a:off x="8401855" y="2349735"/>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1520</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52" name="文本框 51">
              <a:extLst>
                <a:ext uri="{FF2B5EF4-FFF2-40B4-BE49-F238E27FC236}">
                  <a16:creationId xmlns:a16="http://schemas.microsoft.com/office/drawing/2014/main" id="{BBABC4AC-F445-24EF-03D5-196115AF1C7B}"/>
                </a:ext>
              </a:extLst>
            </p:cNvPr>
            <p:cNvSpPr txBox="1"/>
            <p:nvPr/>
          </p:nvSpPr>
          <p:spPr>
            <a:xfrm>
              <a:off x="8409493" y="2533786"/>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市场份额：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1.1%</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grpSp>
        <p:nvGrpSpPr>
          <p:cNvPr id="58" name="组合 57">
            <a:extLst>
              <a:ext uri="{FF2B5EF4-FFF2-40B4-BE49-F238E27FC236}">
                <a16:creationId xmlns:a16="http://schemas.microsoft.com/office/drawing/2014/main" id="{1173C2AA-7C2F-07C0-D48F-D3763A82D032}"/>
              </a:ext>
            </a:extLst>
          </p:cNvPr>
          <p:cNvGrpSpPr/>
          <p:nvPr/>
        </p:nvGrpSpPr>
        <p:grpSpPr>
          <a:xfrm>
            <a:off x="8335081" y="2981883"/>
            <a:ext cx="3647513" cy="1065301"/>
            <a:chOff x="8394715" y="2932188"/>
            <a:chExt cx="4181098" cy="1065301"/>
          </a:xfrm>
        </p:grpSpPr>
        <p:sp>
          <p:nvSpPr>
            <p:cNvPr id="28" name="文本框 27">
              <a:extLst>
                <a:ext uri="{FF2B5EF4-FFF2-40B4-BE49-F238E27FC236}">
                  <a16:creationId xmlns:a16="http://schemas.microsoft.com/office/drawing/2014/main" id="{81BD3B5B-2469-2619-17F6-7F8C987B6E9F}"/>
                </a:ext>
              </a:extLst>
            </p:cNvPr>
            <p:cNvSpPr txBox="1"/>
            <p:nvPr/>
          </p:nvSpPr>
          <p:spPr>
            <a:xfrm>
              <a:off x="8405500" y="2932188"/>
              <a:ext cx="417031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同仁堂 破壁灵芝孢子粉胶囊 </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90</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粒</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/2</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盒</a:t>
              </a:r>
            </a:p>
          </p:txBody>
        </p:sp>
        <p:sp>
          <p:nvSpPr>
            <p:cNvPr id="29" name="文本框 28">
              <a:extLst>
                <a:ext uri="{FF2B5EF4-FFF2-40B4-BE49-F238E27FC236}">
                  <a16:creationId xmlns:a16="http://schemas.microsoft.com/office/drawing/2014/main" id="{5EAA63EC-477F-153D-7119-BB05A02A144D}"/>
                </a:ext>
              </a:extLst>
            </p:cNvPr>
            <p:cNvSpPr txBox="1"/>
            <p:nvPr/>
          </p:nvSpPr>
          <p:spPr>
            <a:xfrm>
              <a:off x="8394715" y="3108230"/>
              <a:ext cx="3380568" cy="2813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卖点：采集灵芝精华，破壁技术吸收率高</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30" name="文本框 29">
              <a:extLst>
                <a:ext uri="{FF2B5EF4-FFF2-40B4-BE49-F238E27FC236}">
                  <a16:creationId xmlns:a16="http://schemas.microsoft.com/office/drawing/2014/main" id="{80C54EDC-D33E-2A05-2BFF-06DEFD1DF6A6}"/>
                </a:ext>
              </a:extLst>
            </p:cNvPr>
            <p:cNvSpPr txBox="1"/>
            <p:nvPr/>
          </p:nvSpPr>
          <p:spPr>
            <a:xfrm>
              <a:off x="8404339" y="3319382"/>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721.9 </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万元</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31" name="文本框 30">
              <a:extLst>
                <a:ext uri="{FF2B5EF4-FFF2-40B4-BE49-F238E27FC236}">
                  <a16:creationId xmlns:a16="http://schemas.microsoft.com/office/drawing/2014/main" id="{078BF431-D3C2-BF6F-205B-2CE11BF63D39}"/>
                </a:ext>
              </a:extLst>
            </p:cNvPr>
            <p:cNvSpPr txBox="1"/>
            <p:nvPr/>
          </p:nvSpPr>
          <p:spPr>
            <a:xfrm>
              <a:off x="8400881" y="3520991"/>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856.5</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57" name="文本框 56">
              <a:extLst>
                <a:ext uri="{FF2B5EF4-FFF2-40B4-BE49-F238E27FC236}">
                  <a16:creationId xmlns:a16="http://schemas.microsoft.com/office/drawing/2014/main" id="{BBFDE1A2-0882-81E1-9F87-23DB2544F764}"/>
                </a:ext>
              </a:extLst>
            </p:cNvPr>
            <p:cNvSpPr txBox="1"/>
            <p:nvPr/>
          </p:nvSpPr>
          <p:spPr>
            <a:xfrm>
              <a:off x="8403181" y="3720490"/>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市场份额：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0.4%</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grpSp>
        <p:nvGrpSpPr>
          <p:cNvPr id="62" name="组合 61">
            <a:extLst>
              <a:ext uri="{FF2B5EF4-FFF2-40B4-BE49-F238E27FC236}">
                <a16:creationId xmlns:a16="http://schemas.microsoft.com/office/drawing/2014/main" id="{AB462C17-6130-AC4E-3F6B-1862A1FBC007}"/>
              </a:ext>
            </a:extLst>
          </p:cNvPr>
          <p:cNvGrpSpPr/>
          <p:nvPr/>
        </p:nvGrpSpPr>
        <p:grpSpPr>
          <a:xfrm>
            <a:off x="8341247" y="5317817"/>
            <a:ext cx="2856466" cy="1065784"/>
            <a:chOff x="8398137" y="5349431"/>
            <a:chExt cx="2671353" cy="1065784"/>
          </a:xfrm>
        </p:grpSpPr>
        <p:grpSp>
          <p:nvGrpSpPr>
            <p:cNvPr id="54" name="组合 53">
              <a:extLst>
                <a:ext uri="{FF2B5EF4-FFF2-40B4-BE49-F238E27FC236}">
                  <a16:creationId xmlns:a16="http://schemas.microsoft.com/office/drawing/2014/main" id="{C8767C58-162F-E322-F278-548B38FFFE9B}"/>
                </a:ext>
              </a:extLst>
            </p:cNvPr>
            <p:cNvGrpSpPr/>
            <p:nvPr/>
          </p:nvGrpSpPr>
          <p:grpSpPr>
            <a:xfrm>
              <a:off x="8400438" y="5349431"/>
              <a:ext cx="2669052" cy="874267"/>
              <a:chOff x="8431884" y="2925558"/>
              <a:chExt cx="2669052" cy="874267"/>
            </a:xfrm>
          </p:grpSpPr>
          <p:sp>
            <p:nvSpPr>
              <p:cNvPr id="22" name="文本框 21">
                <a:extLst>
                  <a:ext uri="{FF2B5EF4-FFF2-40B4-BE49-F238E27FC236}">
                    <a16:creationId xmlns:a16="http://schemas.microsoft.com/office/drawing/2014/main" id="{0F21393D-01A7-C02E-2678-D1F52CA2890E}"/>
                  </a:ext>
                </a:extLst>
              </p:cNvPr>
              <p:cNvSpPr txBox="1"/>
              <p:nvPr/>
            </p:nvSpPr>
            <p:spPr>
              <a:xfrm>
                <a:off x="8435345" y="2925558"/>
                <a:ext cx="26655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雷允上 破壁灵芝孢子粉胶囊</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90</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粒</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/3</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盒</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23" name="文本框 22">
                <a:extLst>
                  <a:ext uri="{FF2B5EF4-FFF2-40B4-BE49-F238E27FC236}">
                    <a16:creationId xmlns:a16="http://schemas.microsoft.com/office/drawing/2014/main" id="{30863430-3636-7795-A8D5-824C0B735EBD}"/>
                  </a:ext>
                </a:extLst>
              </p:cNvPr>
              <p:cNvSpPr txBox="1"/>
              <p:nvPr/>
            </p:nvSpPr>
            <p:spPr>
              <a:xfrm>
                <a:off x="8434186" y="3122425"/>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卖点：胶囊设计，吸收利用率高</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24" name="文本框 23">
                <a:extLst>
                  <a:ext uri="{FF2B5EF4-FFF2-40B4-BE49-F238E27FC236}">
                    <a16:creationId xmlns:a16="http://schemas.microsoft.com/office/drawing/2014/main" id="{5F3BE90F-8430-BBC9-3A81-FEBBFC9ED835}"/>
                  </a:ext>
                </a:extLst>
              </p:cNvPr>
              <p:cNvSpPr txBox="1"/>
              <p:nvPr/>
            </p:nvSpPr>
            <p:spPr>
              <a:xfrm>
                <a:off x="8434185" y="3320628"/>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469.2 </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万元</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25" name="文本框 24">
                <a:extLst>
                  <a:ext uri="{FF2B5EF4-FFF2-40B4-BE49-F238E27FC236}">
                    <a16:creationId xmlns:a16="http://schemas.microsoft.com/office/drawing/2014/main" id="{95B2D9B4-329B-C253-4964-3EA421342CEB}"/>
                  </a:ext>
                </a:extLst>
              </p:cNvPr>
              <p:cNvSpPr txBox="1"/>
              <p:nvPr/>
            </p:nvSpPr>
            <p:spPr>
              <a:xfrm>
                <a:off x="8431884" y="3522826"/>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762.5</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grpSp>
        <p:sp>
          <p:nvSpPr>
            <p:cNvPr id="59" name="文本框 58">
              <a:extLst>
                <a:ext uri="{FF2B5EF4-FFF2-40B4-BE49-F238E27FC236}">
                  <a16:creationId xmlns:a16="http://schemas.microsoft.com/office/drawing/2014/main" id="{C3EDE0D8-62EC-4C91-6432-8CFEB694C2A5}"/>
                </a:ext>
              </a:extLst>
            </p:cNvPr>
            <p:cNvSpPr txBox="1"/>
            <p:nvPr/>
          </p:nvSpPr>
          <p:spPr>
            <a:xfrm>
              <a:off x="8398137" y="6138216"/>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市场份额：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0.3%</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grpSp>
        <p:nvGrpSpPr>
          <p:cNvPr id="64" name="组合 63">
            <a:extLst>
              <a:ext uri="{FF2B5EF4-FFF2-40B4-BE49-F238E27FC236}">
                <a16:creationId xmlns:a16="http://schemas.microsoft.com/office/drawing/2014/main" id="{0570A1D6-6AFF-4854-9CFA-85912AE1B635}"/>
              </a:ext>
            </a:extLst>
          </p:cNvPr>
          <p:cNvGrpSpPr/>
          <p:nvPr/>
        </p:nvGrpSpPr>
        <p:grpSpPr>
          <a:xfrm>
            <a:off x="8335128" y="4182566"/>
            <a:ext cx="2862585" cy="1001715"/>
            <a:chOff x="8315250" y="4182566"/>
            <a:chExt cx="2687769" cy="1001715"/>
          </a:xfrm>
        </p:grpSpPr>
        <p:grpSp>
          <p:nvGrpSpPr>
            <p:cNvPr id="60" name="组合 59">
              <a:extLst>
                <a:ext uri="{FF2B5EF4-FFF2-40B4-BE49-F238E27FC236}">
                  <a16:creationId xmlns:a16="http://schemas.microsoft.com/office/drawing/2014/main" id="{4314792E-7D9A-0C68-8DD0-144CCA79C764}"/>
                </a:ext>
              </a:extLst>
            </p:cNvPr>
            <p:cNvGrpSpPr/>
            <p:nvPr/>
          </p:nvGrpSpPr>
          <p:grpSpPr>
            <a:xfrm>
              <a:off x="8315250" y="4182566"/>
              <a:ext cx="2687769" cy="814924"/>
              <a:chOff x="8410847" y="5318587"/>
              <a:chExt cx="2687769" cy="814924"/>
            </a:xfrm>
          </p:grpSpPr>
          <p:sp>
            <p:nvSpPr>
              <p:cNvPr id="34" name="文本框 33">
                <a:extLst>
                  <a:ext uri="{FF2B5EF4-FFF2-40B4-BE49-F238E27FC236}">
                    <a16:creationId xmlns:a16="http://schemas.microsoft.com/office/drawing/2014/main" id="{8E6F08A7-FD93-F516-FC71-53EF9E3F7E68}"/>
                  </a:ext>
                </a:extLst>
              </p:cNvPr>
              <p:cNvSpPr txBox="1"/>
              <p:nvPr/>
            </p:nvSpPr>
            <p:spPr>
              <a:xfrm>
                <a:off x="8433025" y="5318587"/>
                <a:ext cx="26655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北京富元康灵芝孢子油软胶囊</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100</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粒</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瓶</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37" name="文本框 36">
                <a:extLst>
                  <a:ext uri="{FF2B5EF4-FFF2-40B4-BE49-F238E27FC236}">
                    <a16:creationId xmlns:a16="http://schemas.microsoft.com/office/drawing/2014/main" id="{2F41B954-805E-F80B-EACB-0DE7DC0DCA45}"/>
                  </a:ext>
                </a:extLst>
              </p:cNvPr>
              <p:cNvSpPr txBox="1"/>
              <p:nvPr/>
            </p:nvSpPr>
            <p:spPr>
              <a:xfrm>
                <a:off x="8423083" y="5490980"/>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卖点：粒粒新鲜，不积压，不氧化</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38" name="文本框 37">
                <a:extLst>
                  <a:ext uri="{FF2B5EF4-FFF2-40B4-BE49-F238E27FC236}">
                    <a16:creationId xmlns:a16="http://schemas.microsoft.com/office/drawing/2014/main" id="{7C1F7CBC-DE9D-4CCF-9D18-DB0D4A6CD8F4}"/>
                  </a:ext>
                </a:extLst>
              </p:cNvPr>
              <p:cNvSpPr txBox="1"/>
              <p:nvPr/>
            </p:nvSpPr>
            <p:spPr>
              <a:xfrm>
                <a:off x="8414306" y="5676675"/>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销售额：</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524.8 </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万元</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sp>
            <p:nvSpPr>
              <p:cNvPr id="39" name="文本框 38">
                <a:extLst>
                  <a:ext uri="{FF2B5EF4-FFF2-40B4-BE49-F238E27FC236}">
                    <a16:creationId xmlns:a16="http://schemas.microsoft.com/office/drawing/2014/main" id="{4092D64D-77D7-FCC4-A269-48814F7C0628}"/>
                  </a:ext>
                </a:extLst>
              </p:cNvPr>
              <p:cNvSpPr txBox="1"/>
              <p:nvPr/>
            </p:nvSpPr>
            <p:spPr>
              <a:xfrm>
                <a:off x="8410847" y="5856512"/>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到手价：</a:t>
                </a:r>
                <a:r>
                  <a:rPr kumimoji="0" lang="en-US" altLang="zh-CN"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882.6</a:t>
                </a:r>
                <a:r>
                  <a:rPr kumimoji="0" lang="zh-CN" alt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rPr>
                  <a:t>元</a:t>
                </a:r>
                <a:endParaRPr kumimoji="0" lang="en-US" sz="1200" b="0" i="0" u="none" strike="noStrike" kern="1200" cap="none" spc="0" normalizeH="0" baseline="0" noProof="0" dirty="0">
                  <a:ln>
                    <a:noFill/>
                  </a:ln>
                  <a:solidFill>
                    <a:srgbClr val="E5F2FD">
                      <a:lumMod val="10000"/>
                    </a:srgbClr>
                  </a:solidFill>
                  <a:effectLst/>
                  <a:uLnTx/>
                  <a:uFillTx/>
                  <a:ea typeface="汉仪旗黑-50S" panose="00020600040101010101" pitchFamily="18" charset="-122"/>
                  <a:cs typeface="+mn-cs"/>
                </a:endParaRPr>
              </a:p>
            </p:txBody>
          </p:sp>
        </p:grpSp>
        <p:sp>
          <p:nvSpPr>
            <p:cNvPr id="63" name="文本框 62">
              <a:extLst>
                <a:ext uri="{FF2B5EF4-FFF2-40B4-BE49-F238E27FC236}">
                  <a16:creationId xmlns:a16="http://schemas.microsoft.com/office/drawing/2014/main" id="{679762E4-8F75-EDCF-A147-5F99A8CAB5D8}"/>
                </a:ext>
              </a:extLst>
            </p:cNvPr>
            <p:cNvSpPr txBox="1"/>
            <p:nvPr/>
          </p:nvSpPr>
          <p:spPr>
            <a:xfrm>
              <a:off x="8317546" y="4907282"/>
              <a:ext cx="26655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市场份额：</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0.3%</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grpSp>
      <p:pic>
        <p:nvPicPr>
          <p:cNvPr id="6" name="图片 5">
            <a:extLst>
              <a:ext uri="{FF2B5EF4-FFF2-40B4-BE49-F238E27FC236}">
                <a16:creationId xmlns:a16="http://schemas.microsoft.com/office/drawing/2014/main" id="{16B7574D-E12E-2D3B-3773-9CB6B8BC666E}"/>
              </a:ext>
            </a:extLst>
          </p:cNvPr>
          <p:cNvPicPr>
            <a:picLocks noChangeAspect="1"/>
          </p:cNvPicPr>
          <p:nvPr/>
        </p:nvPicPr>
        <p:blipFill>
          <a:blip r:embed="rId5"/>
          <a:stretch>
            <a:fillRect/>
          </a:stretch>
        </p:blipFill>
        <p:spPr>
          <a:xfrm>
            <a:off x="7358006" y="1726781"/>
            <a:ext cx="944213" cy="1036189"/>
          </a:xfrm>
          <a:prstGeom prst="rect">
            <a:avLst/>
          </a:prstGeom>
        </p:spPr>
      </p:pic>
      <p:pic>
        <p:nvPicPr>
          <p:cNvPr id="14" name="图片 13">
            <a:extLst>
              <a:ext uri="{FF2B5EF4-FFF2-40B4-BE49-F238E27FC236}">
                <a16:creationId xmlns:a16="http://schemas.microsoft.com/office/drawing/2014/main" id="{61F0F25A-E1CE-139E-5730-0857B6B52C94}"/>
              </a:ext>
            </a:extLst>
          </p:cNvPr>
          <p:cNvPicPr>
            <a:picLocks noChangeAspect="1"/>
          </p:cNvPicPr>
          <p:nvPr/>
        </p:nvPicPr>
        <p:blipFill>
          <a:blip r:embed="rId6"/>
          <a:stretch>
            <a:fillRect/>
          </a:stretch>
        </p:blipFill>
        <p:spPr>
          <a:xfrm>
            <a:off x="7360306" y="2963695"/>
            <a:ext cx="959489" cy="1036189"/>
          </a:xfrm>
          <a:prstGeom prst="rect">
            <a:avLst/>
          </a:prstGeom>
        </p:spPr>
      </p:pic>
      <p:pic>
        <p:nvPicPr>
          <p:cNvPr id="35" name="图片 34">
            <a:extLst>
              <a:ext uri="{FF2B5EF4-FFF2-40B4-BE49-F238E27FC236}">
                <a16:creationId xmlns:a16="http://schemas.microsoft.com/office/drawing/2014/main" id="{EE1E1C45-99C5-B1DC-A1E9-A1AD6DD956FD}"/>
              </a:ext>
            </a:extLst>
          </p:cNvPr>
          <p:cNvPicPr>
            <a:picLocks noChangeAspect="1"/>
          </p:cNvPicPr>
          <p:nvPr/>
        </p:nvPicPr>
        <p:blipFill>
          <a:blip r:embed="rId7"/>
          <a:stretch>
            <a:fillRect/>
          </a:stretch>
        </p:blipFill>
        <p:spPr>
          <a:xfrm>
            <a:off x="7381867" y="4212016"/>
            <a:ext cx="948014" cy="983672"/>
          </a:xfrm>
          <a:prstGeom prst="rect">
            <a:avLst/>
          </a:prstGeom>
        </p:spPr>
      </p:pic>
      <p:pic>
        <p:nvPicPr>
          <p:cNvPr id="55" name="图片 54">
            <a:extLst>
              <a:ext uri="{FF2B5EF4-FFF2-40B4-BE49-F238E27FC236}">
                <a16:creationId xmlns:a16="http://schemas.microsoft.com/office/drawing/2014/main" id="{3C696BE4-7091-049A-7360-3D171D605E1A}"/>
              </a:ext>
            </a:extLst>
          </p:cNvPr>
          <p:cNvPicPr>
            <a:picLocks noChangeAspect="1"/>
          </p:cNvPicPr>
          <p:nvPr/>
        </p:nvPicPr>
        <p:blipFill>
          <a:blip r:embed="rId8"/>
          <a:stretch>
            <a:fillRect/>
          </a:stretch>
        </p:blipFill>
        <p:spPr>
          <a:xfrm>
            <a:off x="7397614" y="5379430"/>
            <a:ext cx="926683" cy="998814"/>
          </a:xfrm>
          <a:prstGeom prst="rect">
            <a:avLst/>
          </a:prstGeom>
        </p:spPr>
      </p:pic>
    </p:spTree>
    <p:extLst>
      <p:ext uri="{BB962C8B-B14F-4D97-AF65-F5344CB8AC3E}">
        <p14:creationId xmlns:p14="http://schemas.microsoft.com/office/powerpoint/2010/main" val="314296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2B36D-A05E-6E4D-FA9C-EDABE75E21C0}"/>
            </a:ext>
          </a:extLst>
        </p:cNvPr>
        <p:cNvGrpSpPr/>
        <p:nvPr/>
      </p:nvGrpSpPr>
      <p:grpSpPr>
        <a:xfrm>
          <a:off x="0" y="0"/>
          <a:ext cx="0" cy="0"/>
          <a:chOff x="0" y="0"/>
          <a:chExt cx="0" cy="0"/>
        </a:xfrm>
      </p:grpSpPr>
      <p:sp>
        <p:nvSpPr>
          <p:cNvPr id="2" name="矩形 4">
            <a:extLst>
              <a:ext uri="{FF2B5EF4-FFF2-40B4-BE49-F238E27FC236}">
                <a16:creationId xmlns:a16="http://schemas.microsoft.com/office/drawing/2014/main" id="{F59FD693-1E30-2333-D343-6107C0BEF9A3}"/>
              </a:ext>
            </a:extLst>
          </p:cNvPr>
          <p:cNvSpPr/>
          <p:nvPr/>
        </p:nvSpPr>
        <p:spPr>
          <a:xfrm>
            <a:off x="2170068" y="112958"/>
            <a:ext cx="4865306" cy="497491"/>
          </a:xfrm>
          <a:prstGeom prst="rect">
            <a:avLst/>
          </a:prstGeom>
          <a:noFill/>
        </p:spPr>
        <p:txBody>
          <a:bodyPr lIns="0" tIns="0" rIns="0" bIns="0">
            <a:noAutofit/>
          </a:bodyPr>
          <a:lstStyle/>
          <a:p>
            <a:pPr marL="0" marR="0" lvl="0" indent="0" algn="l" defTabSz="910562" rtl="0" eaLnBrk="1" fontAlgn="auto" latinLnBrk="0" hangingPunct="1">
              <a:lnSpc>
                <a:spcPts val="3417"/>
              </a:lnSpc>
              <a:spcBef>
                <a:spcPts val="0"/>
              </a:spcBef>
              <a:spcAft>
                <a:spcPts val="0"/>
              </a:spcAft>
              <a:buClrTx/>
              <a:buSzTx/>
              <a:buFontTx/>
              <a:buNone/>
              <a:tabLst/>
              <a:defRPr/>
            </a:pPr>
            <a:endParaRPr kumimoji="0" lang="zh-TW" altLang="zh-CN" sz="3200" b="1" i="0" u="none" strike="noStrike" kern="120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sp>
        <p:nvSpPr>
          <p:cNvPr id="8" name="标题 1">
            <a:extLst>
              <a:ext uri="{FF2B5EF4-FFF2-40B4-BE49-F238E27FC236}">
                <a16:creationId xmlns:a16="http://schemas.microsoft.com/office/drawing/2014/main" id="{D6B54E9D-9CA1-CAE0-62A1-BD8B2C7CE8AD}"/>
              </a:ext>
            </a:extLst>
          </p:cNvPr>
          <p:cNvSpPr txBox="1">
            <a:spLocks/>
          </p:cNvSpPr>
          <p:nvPr/>
        </p:nvSpPr>
        <p:spPr>
          <a:xfrm>
            <a:off x="369514" y="553370"/>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kern="0" dirty="0">
                <a:solidFill>
                  <a:srgbClr val="003157"/>
                </a:solidFill>
              </a:rPr>
              <a:t>灵芝孢子粉市场价位段分布平均，富元康在天猫的份额不断提升</a:t>
            </a:r>
            <a:endPar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graphicFrame>
        <p:nvGraphicFramePr>
          <p:cNvPr id="7" name="图表 6">
            <a:extLst>
              <a:ext uri="{FF2B5EF4-FFF2-40B4-BE49-F238E27FC236}">
                <a16:creationId xmlns:a16="http://schemas.microsoft.com/office/drawing/2014/main" id="{DE1D18BB-CA04-36EA-F18D-A6BA8F8E4A31}"/>
              </a:ext>
            </a:extLst>
          </p:cNvPr>
          <p:cNvGraphicFramePr/>
          <p:nvPr>
            <p:extLst>
              <p:ext uri="{D42A27DB-BD31-4B8C-83A1-F6EECF244321}">
                <p14:modId xmlns:p14="http://schemas.microsoft.com/office/powerpoint/2010/main" val="2898563451"/>
              </p:ext>
            </p:extLst>
          </p:nvPr>
        </p:nvGraphicFramePr>
        <p:xfrm>
          <a:off x="532860" y="2201351"/>
          <a:ext cx="6044912" cy="42978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图表 12">
            <a:extLst>
              <a:ext uri="{FF2B5EF4-FFF2-40B4-BE49-F238E27FC236}">
                <a16:creationId xmlns:a16="http://schemas.microsoft.com/office/drawing/2014/main" id="{57482C17-4FE4-A2EB-9E55-05E67D2F48D0}"/>
              </a:ext>
            </a:extLst>
          </p:cNvPr>
          <p:cNvGraphicFramePr>
            <a:graphicFrameLocks/>
          </p:cNvGraphicFramePr>
          <p:nvPr/>
        </p:nvGraphicFramePr>
        <p:xfrm>
          <a:off x="7035375" y="2255573"/>
          <a:ext cx="4947219" cy="4297821"/>
        </p:xfrm>
        <a:graphic>
          <a:graphicData uri="http://schemas.openxmlformats.org/drawingml/2006/chart">
            <c:chart xmlns:c="http://schemas.openxmlformats.org/drawingml/2006/chart" xmlns:r="http://schemas.openxmlformats.org/officeDocument/2006/relationships" r:id="rId4"/>
          </a:graphicData>
        </a:graphic>
      </p:graphicFrame>
      <p:sp>
        <p:nvSpPr>
          <p:cNvPr id="14" name="文本占位符 2">
            <a:extLst>
              <a:ext uri="{FF2B5EF4-FFF2-40B4-BE49-F238E27FC236}">
                <a16:creationId xmlns:a16="http://schemas.microsoft.com/office/drawing/2014/main" id="{82250AF2-7B40-7C56-CEE9-AC8D6AC81B92}"/>
              </a:ext>
            </a:extLst>
          </p:cNvPr>
          <p:cNvSpPr txBox="1">
            <a:spLocks/>
          </p:cNvSpPr>
          <p:nvPr/>
        </p:nvSpPr>
        <p:spPr>
          <a:xfrm>
            <a:off x="7322373" y="1708230"/>
            <a:ext cx="4096389"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年灵芝孢子粉类目市场价格带分布及其</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YoY%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3" name="文本占位符 2">
            <a:extLst>
              <a:ext uri="{FF2B5EF4-FFF2-40B4-BE49-F238E27FC236}">
                <a16:creationId xmlns:a16="http://schemas.microsoft.com/office/drawing/2014/main" id="{3FE2CFE9-F7D1-0BB5-1373-032480F2FE54}"/>
              </a:ext>
            </a:extLst>
          </p:cNvPr>
          <p:cNvSpPr txBox="1">
            <a:spLocks/>
          </p:cNvSpPr>
          <p:nvPr/>
        </p:nvSpPr>
        <p:spPr>
          <a:xfrm>
            <a:off x="1596769" y="1708230"/>
            <a:ext cx="4096389"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年灵芝孢子粉类目市场</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CR5</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月度变化趋势</a:t>
            </a:r>
            <a:endPar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Tree>
    <p:extLst>
      <p:ext uri="{BB962C8B-B14F-4D97-AF65-F5344CB8AC3E}">
        <p14:creationId xmlns:p14="http://schemas.microsoft.com/office/powerpoint/2010/main" val="786873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EF31848-D1E7-083B-E86A-BE5AB0E00C74}"/>
              </a:ext>
            </a:extLst>
          </p:cNvPr>
          <p:cNvSpPr/>
          <p:nvPr/>
        </p:nvSpPr>
        <p:spPr>
          <a:xfrm>
            <a:off x="10733" y="1"/>
            <a:ext cx="12170535" cy="6858000"/>
          </a:xfrm>
          <a:prstGeom prst="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2" name="标题 1">
            <a:extLst>
              <a:ext uri="{FF2B5EF4-FFF2-40B4-BE49-F238E27FC236}">
                <a16:creationId xmlns:a16="http://schemas.microsoft.com/office/drawing/2014/main" id="{70FA65B2-A78D-125B-8B74-596B7CD79DFC}"/>
              </a:ext>
            </a:extLst>
          </p:cNvPr>
          <p:cNvSpPr txBox="1">
            <a:spLocks/>
          </p:cNvSpPr>
          <p:nvPr/>
        </p:nvSpPr>
        <p:spPr>
          <a:xfrm>
            <a:off x="1531336" y="2282556"/>
            <a:ext cx="1925854" cy="483762"/>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en-US" altLang="zh-CN" sz="2793" b="0" i="0" u="none" strike="noStrike" kern="0" cap="none" spc="0" normalizeH="0" baseline="0" noProof="0" dirty="0">
                <a:ln>
                  <a:noFill/>
                </a:ln>
                <a:solidFill>
                  <a:srgbClr val="000000"/>
                </a:solidFill>
                <a:effectLst/>
                <a:uLnTx/>
                <a:uFillTx/>
                <a:latin typeface="HYQIHEI-65S MEDIUM" pitchFamily="18" charset="-122"/>
                <a:ea typeface="HYQIHEI-65S MEDIUM" pitchFamily="18" charset="-122"/>
                <a:cs typeface="+mn-cs"/>
              </a:rPr>
              <a:t>03.</a:t>
            </a:r>
            <a:endParaRPr kumimoji="1" lang="zh-CN" altLang="en-US" sz="2793" b="0" i="0" u="none" strike="noStrike" kern="0" cap="none" spc="0" normalizeH="0" baseline="0" noProof="0" dirty="0">
              <a:ln>
                <a:noFill/>
              </a:ln>
              <a:solidFill>
                <a:srgbClr val="000000"/>
              </a:solidFill>
              <a:effectLst/>
              <a:uLnTx/>
              <a:uFillTx/>
              <a:latin typeface="HYQIHEI-65S MEDIUM" pitchFamily="18" charset="-122"/>
              <a:ea typeface="HYQIHEI-65S MEDIUM" pitchFamily="18" charset="-122"/>
              <a:cs typeface="+mn-cs"/>
            </a:endParaRPr>
          </a:p>
        </p:txBody>
      </p:sp>
      <p:sp>
        <p:nvSpPr>
          <p:cNvPr id="4" name="标题 1">
            <a:extLst>
              <a:ext uri="{FF2B5EF4-FFF2-40B4-BE49-F238E27FC236}">
                <a16:creationId xmlns:a16="http://schemas.microsoft.com/office/drawing/2014/main" id="{460014E1-ACEF-BF4B-254D-FC471D69C8AF}"/>
              </a:ext>
            </a:extLst>
          </p:cNvPr>
          <p:cNvSpPr txBox="1">
            <a:spLocks/>
          </p:cNvSpPr>
          <p:nvPr/>
        </p:nvSpPr>
        <p:spPr>
          <a:xfrm>
            <a:off x="1396235" y="3210761"/>
            <a:ext cx="4121910" cy="1190114"/>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zh-CN" altLang="en-US" sz="5985" b="0" i="0" u="none" strike="noStrike" kern="0" cap="none" spc="0" normalizeH="0" baseline="0" noProof="0" dirty="0">
                <a:ln>
                  <a:noFill/>
                </a:ln>
                <a:solidFill>
                  <a:srgbClr val="000000"/>
                </a:solidFill>
                <a:effectLst/>
                <a:uLnTx/>
                <a:uFillTx/>
                <a:latin typeface="HYQiHei-60S" pitchFamily="18" charset="-122"/>
                <a:ea typeface="HYQiHei-60S" pitchFamily="18" charset="-122"/>
                <a:cs typeface="+mn-cs"/>
              </a:rPr>
              <a:t>品牌格局</a:t>
            </a:r>
          </a:p>
        </p:txBody>
      </p:sp>
      <p:sp>
        <p:nvSpPr>
          <p:cNvPr id="5" name="圆角矩形 4">
            <a:extLst>
              <a:ext uri="{FF2B5EF4-FFF2-40B4-BE49-F238E27FC236}">
                <a16:creationId xmlns:a16="http://schemas.microsoft.com/office/drawing/2014/main" id="{0034B1E6-CB84-8760-ACA1-20744D36EE8D}"/>
              </a:ext>
            </a:extLst>
          </p:cNvPr>
          <p:cNvSpPr/>
          <p:nvPr/>
        </p:nvSpPr>
        <p:spPr>
          <a:xfrm>
            <a:off x="1531336" y="2806358"/>
            <a:ext cx="1925854" cy="47052"/>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9124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extLst>
              <p:ext uri="{D42A27DB-BD31-4B8C-83A1-F6EECF244321}">
                <p14:modId xmlns:p14="http://schemas.microsoft.com/office/powerpoint/2010/main" val="840876174"/>
              </p:ext>
            </p:extLst>
          </p:nvPr>
        </p:nvGraphicFramePr>
        <p:xfrm>
          <a:off x="355601" y="2600325"/>
          <a:ext cx="6569524" cy="3679187"/>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组合 2"/>
          <p:cNvGrpSpPr/>
          <p:nvPr/>
        </p:nvGrpSpPr>
        <p:grpSpPr>
          <a:xfrm>
            <a:off x="6670800" y="2946940"/>
            <a:ext cx="5444595" cy="3733081"/>
            <a:chOff x="6925125" y="2894038"/>
            <a:chExt cx="5444595" cy="3733081"/>
          </a:xfrm>
        </p:grpSpPr>
        <p:grpSp>
          <p:nvGrpSpPr>
            <p:cNvPr id="14" name="组合 13"/>
            <p:cNvGrpSpPr/>
            <p:nvPr/>
          </p:nvGrpSpPr>
          <p:grpSpPr>
            <a:xfrm>
              <a:off x="6925125" y="2894038"/>
              <a:ext cx="5444595" cy="3733081"/>
              <a:chOff x="6925125" y="3048916"/>
              <a:chExt cx="5444595" cy="3230596"/>
            </a:xfrm>
          </p:grpSpPr>
          <p:graphicFrame>
            <p:nvGraphicFramePr>
              <p:cNvPr id="7" name="图表 6"/>
              <p:cNvGraphicFramePr/>
              <p:nvPr/>
            </p:nvGraphicFramePr>
            <p:xfrm>
              <a:off x="7991925" y="4533387"/>
              <a:ext cx="2862805" cy="1746125"/>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组合 12"/>
              <p:cNvGrpSpPr/>
              <p:nvPr/>
            </p:nvGrpSpPr>
            <p:grpSpPr>
              <a:xfrm>
                <a:off x="6925125" y="3048916"/>
                <a:ext cx="5444595" cy="1753967"/>
                <a:chOff x="6925125" y="3048916"/>
                <a:chExt cx="5444595" cy="1753967"/>
              </a:xfrm>
            </p:grpSpPr>
            <p:graphicFrame>
              <p:nvGraphicFramePr>
                <p:cNvPr id="6" name="图表 5"/>
                <p:cNvGraphicFramePr/>
                <p:nvPr/>
              </p:nvGraphicFramePr>
              <p:xfrm>
                <a:off x="6925125" y="3048916"/>
                <a:ext cx="2862805" cy="17461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图表 7"/>
                <p:cNvGraphicFramePr/>
                <p:nvPr/>
              </p:nvGraphicFramePr>
              <p:xfrm>
                <a:off x="9506915" y="3056758"/>
                <a:ext cx="2862805" cy="1746125"/>
              </p:xfrm>
              <a:graphic>
                <a:graphicData uri="http://schemas.openxmlformats.org/drawingml/2006/chart">
                  <c:chart xmlns:c="http://schemas.openxmlformats.org/drawingml/2006/chart" xmlns:r="http://schemas.openxmlformats.org/officeDocument/2006/relationships" r:id="rId6"/>
                </a:graphicData>
              </a:graphic>
            </p:graphicFrame>
            <p:sp>
              <p:nvSpPr>
                <p:cNvPr id="9" name="文本框 8"/>
                <p:cNvSpPr txBox="1"/>
                <p:nvPr/>
              </p:nvSpPr>
              <p:spPr>
                <a:xfrm>
                  <a:off x="7829110" y="3610722"/>
                  <a:ext cx="9784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大促期</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活跃品牌数</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0" name="TextBox 3"/>
                <p:cNvSpPr txBox="1"/>
                <p:nvPr/>
              </p:nvSpPr>
              <p:spPr>
                <a:xfrm>
                  <a:off x="7906593" y="4050531"/>
                  <a:ext cx="894465" cy="266349"/>
                </a:xfrm>
                <a:prstGeom prst="rect">
                  <a:avLst/>
                </a:prstGeom>
                <a:noFill/>
              </p:spPr>
              <p:txBody>
                <a:bodyPr wrap="square">
                  <a:spAutoFit/>
                </a:bodyPr>
                <a:lstStyle>
                  <a:defPPr>
                    <a:defRPr lang="zh-CN"/>
                  </a:defPPr>
                  <a:lvl1pPr marR="0" lvl="0" indent="0" algn="ctr" fontAlgn="auto">
                    <a:lnSpc>
                      <a:spcPct val="100000"/>
                    </a:lnSpc>
                    <a:spcBef>
                      <a:spcPts val="340"/>
                    </a:spcBef>
                    <a:spcAft>
                      <a:spcPts val="0"/>
                    </a:spcAft>
                    <a:buClrTx/>
                    <a:buSzTx/>
                    <a:buFontTx/>
                    <a:buNone/>
                    <a:defRPr sz="1200" b="1">
                      <a:solidFill>
                        <a:srgbClr val="E5F2FD">
                          <a:lumMod val="10000"/>
                        </a:srgbClr>
                      </a:solidFill>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340"/>
                    </a:spcBef>
                    <a:spcAft>
                      <a:spcPts val="0"/>
                    </a:spcAft>
                    <a:buClrTx/>
                    <a:buSzTx/>
                    <a:buFontTx/>
                    <a:buNone/>
                    <a:tabLst/>
                    <a:defRPr/>
                  </a:pPr>
                  <a:r>
                    <a:rPr kumimoji="0" 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+43%</a:t>
                  </a:r>
                </a:p>
              </p:txBody>
            </p:sp>
            <p:sp>
              <p:nvSpPr>
                <p:cNvPr id="11" name="文本框 10"/>
                <p:cNvSpPr txBox="1"/>
                <p:nvPr/>
              </p:nvSpPr>
              <p:spPr>
                <a:xfrm>
                  <a:off x="10112900" y="3540416"/>
                  <a:ext cx="105434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大促期</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GMV</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超千万品牌数</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2" name="TextBox 3"/>
                <p:cNvSpPr txBox="1"/>
                <p:nvPr/>
              </p:nvSpPr>
              <p:spPr>
                <a:xfrm>
                  <a:off x="10184359" y="4055648"/>
                  <a:ext cx="894465" cy="266349"/>
                </a:xfrm>
                <a:prstGeom prst="rect">
                  <a:avLst/>
                </a:prstGeom>
                <a:noFill/>
              </p:spPr>
              <p:txBody>
                <a:bodyPr wrap="square">
                  <a:spAutoFit/>
                </a:bodyPr>
                <a:lstStyle>
                  <a:defPPr>
                    <a:defRPr lang="zh-CN"/>
                  </a:defPPr>
                  <a:lvl1pPr marR="0" lvl="0" indent="0" algn="ctr" fontAlgn="auto">
                    <a:lnSpc>
                      <a:spcPct val="100000"/>
                    </a:lnSpc>
                    <a:spcBef>
                      <a:spcPts val="340"/>
                    </a:spcBef>
                    <a:spcAft>
                      <a:spcPts val="0"/>
                    </a:spcAft>
                    <a:buClrTx/>
                    <a:buSzTx/>
                    <a:buFontTx/>
                    <a:buNone/>
                    <a:defRPr sz="1200" b="1">
                      <a:solidFill>
                        <a:srgbClr val="E5F2FD">
                          <a:lumMod val="10000"/>
                        </a:srgbClr>
                      </a:solidFill>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340"/>
                    </a:spcBef>
                    <a:spcAft>
                      <a:spcPts val="0"/>
                    </a:spcAft>
                    <a:buClrTx/>
                    <a:buSzTx/>
                    <a:buFontTx/>
                    <a:buNone/>
                    <a:tabLst/>
                    <a:defRPr/>
                  </a:pPr>
                  <a:r>
                    <a:rPr kumimoji="0" 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-9%</a:t>
                  </a:r>
                </a:p>
              </p:txBody>
            </p:sp>
          </p:grpSp>
        </p:grpSp>
        <p:sp>
          <p:nvSpPr>
            <p:cNvPr id="15" name="文本框 14"/>
            <p:cNvSpPr txBox="1"/>
            <p:nvPr/>
          </p:nvSpPr>
          <p:spPr>
            <a:xfrm>
              <a:off x="8792262" y="5271608"/>
              <a:ext cx="119307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大促期</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活跃新品牌数</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6" name="TextBox 3"/>
            <p:cNvSpPr txBox="1"/>
            <p:nvPr/>
          </p:nvSpPr>
          <p:spPr>
            <a:xfrm>
              <a:off x="8987720" y="5744018"/>
              <a:ext cx="894465" cy="307777"/>
            </a:xfrm>
            <a:prstGeom prst="rect">
              <a:avLst/>
            </a:prstGeom>
            <a:noFill/>
          </p:spPr>
          <p:txBody>
            <a:bodyPr wrap="square">
              <a:spAutoFit/>
            </a:bodyPr>
            <a:lstStyle>
              <a:defPPr>
                <a:defRPr lang="zh-CN"/>
              </a:defPPr>
              <a:lvl1pPr marR="0" lvl="0" indent="0" algn="ctr" fontAlgn="auto">
                <a:lnSpc>
                  <a:spcPct val="100000"/>
                </a:lnSpc>
                <a:spcBef>
                  <a:spcPts val="340"/>
                </a:spcBef>
                <a:spcAft>
                  <a:spcPts val="0"/>
                </a:spcAft>
                <a:buClrTx/>
                <a:buSzTx/>
                <a:buFontTx/>
                <a:buNone/>
                <a:defRPr sz="1200" b="1">
                  <a:solidFill>
                    <a:srgbClr val="E5F2FD">
                      <a:lumMod val="10000"/>
                    </a:srgbClr>
                  </a:solidFill>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340"/>
                </a:spcBef>
                <a:spcAft>
                  <a:spcPts val="0"/>
                </a:spcAft>
                <a:buClrTx/>
                <a:buSzTx/>
                <a:buFontTx/>
                <a:buNone/>
                <a:tabLst/>
                <a:defRPr/>
              </a:pPr>
              <a:r>
                <a:rPr kumimoji="0" 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+270%</a:t>
              </a:r>
            </a:p>
          </p:txBody>
        </p:sp>
      </p:grpSp>
      <p:sp>
        <p:nvSpPr>
          <p:cNvPr id="18" name="文本框 17"/>
          <p:cNvSpPr txBox="1"/>
          <p:nvPr/>
        </p:nvSpPr>
        <p:spPr>
          <a:xfrm>
            <a:off x="10112900" y="6031008"/>
            <a:ext cx="1723499" cy="2860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lang="en-US" sz="1200" b="0" i="0" u="none" strike="noStrike" kern="1200" baseline="0">
                <a:solidFill>
                  <a:srgbClr val="E5F2FD">
                    <a:lumMod val="10000"/>
                  </a:srgbClr>
                </a:solidFill>
                <a:latin typeface="汉仪旗黑-50S" panose="00020600040101010101" pitchFamily="18" charset="-122"/>
                <a:ea typeface="汉仪旗黑-50S" panose="00020600040101010101" pitchFamily="18" charset="-122"/>
                <a:cs typeface="+mn-cs"/>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新品牌</a:t>
            </a:r>
            <a:r>
              <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GMV</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占比</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5%</a:t>
            </a:r>
            <a:endParaRPr kumimoji="0" 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9" name="标题 1"/>
          <p:cNvSpPr txBox="1"/>
          <p:nvPr/>
        </p:nvSpPr>
        <p:spPr>
          <a:xfrm>
            <a:off x="290636" y="690684"/>
            <a:ext cx="11574836"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市场格局竞争激烈，大促期间新老品牌活跃但高销售品牌量减少</a:t>
            </a:r>
          </a:p>
        </p:txBody>
      </p:sp>
      <p:sp>
        <p:nvSpPr>
          <p:cNvPr id="21" name="文本占位符 2"/>
          <p:cNvSpPr txBox="1"/>
          <p:nvPr/>
        </p:nvSpPr>
        <p:spPr>
          <a:xfrm>
            <a:off x="1292027" y="1946103"/>
            <a:ext cx="4383198" cy="27748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传统滋补电商市场行业集中度走势，</a:t>
            </a:r>
            <a:r>
              <a:rPr kumimoji="0" lang="en-US" altLang="zh-CN" sz="12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2023-2024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22" name="文本占位符 2"/>
          <p:cNvSpPr txBox="1"/>
          <p:nvPr/>
        </p:nvSpPr>
        <p:spPr>
          <a:xfrm>
            <a:off x="7407563" y="1959830"/>
            <a:ext cx="4304145" cy="287119"/>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传统滋补电商市场行业抖音渠道品牌表现，</a:t>
            </a:r>
            <a:r>
              <a:rPr kumimoji="0" lang="en-US" altLang="zh-CN" sz="12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2023 VS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 name="文本框 4"/>
          <p:cNvSpPr txBox="1"/>
          <p:nvPr/>
        </p:nvSpPr>
        <p:spPr>
          <a:xfrm>
            <a:off x="1292027" y="6466919"/>
            <a:ext cx="8458440" cy="266996"/>
          </a:xfrm>
          <a:prstGeom prst="rect">
            <a:avLst/>
          </a:prstGeom>
          <a:noFill/>
        </p:spPr>
        <p:txBody>
          <a:bodyPr wrap="square">
            <a:spAutoFit/>
          </a:bodyPr>
          <a:lstStyle/>
          <a:p>
            <a:pPr marL="0" marR="0" lvl="0" indent="0" algn="l" defTabSz="913130" rtl="0" eaLnBrk="1" fontAlgn="auto" latinLnBrk="0" hangingPunct="1">
              <a:lnSpc>
                <a:spcPts val="1525"/>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数据说明：动销品牌占比为：</a:t>
            </a:r>
            <a:r>
              <a:rPr kumimoji="0" lang="en-US" altLang="zh-CN"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Early Data</a:t>
            </a:r>
            <a:r>
              <a:rPr kumimoji="0" lang="zh-CN" altLang="en-US"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自研</a:t>
            </a:r>
            <a:r>
              <a:rPr kumimoji="0" lang="en-US" altLang="zh-CN"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DSA</a:t>
            </a:r>
            <a:r>
              <a:rPr kumimoji="0" lang="zh-CN" altLang="en-US"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数据罗盘中 产生销售额的品牌数量</a:t>
            </a:r>
            <a:r>
              <a:rPr kumimoji="0" lang="en-US" altLang="zh-CN"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占 所有品牌数 百分比</a:t>
            </a:r>
          </a:p>
        </p:txBody>
      </p:sp>
      <p:sp>
        <p:nvSpPr>
          <p:cNvPr id="4" name="矩形: 圆角 3"/>
          <p:cNvSpPr/>
          <p:nvPr/>
        </p:nvSpPr>
        <p:spPr>
          <a:xfrm>
            <a:off x="4849229" y="3678411"/>
            <a:ext cx="972000" cy="2733119"/>
          </a:xfrm>
          <a:prstGeom prst="round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panose="020F0502020204030204"/>
              <a:ea typeface="宋体" panose="02010600030101010101" pitchFamily="2" charset="-122"/>
              <a:cs typeface="+mn-cs"/>
            </a:endParaRPr>
          </a:p>
        </p:txBody>
      </p:sp>
      <p:sp>
        <p:nvSpPr>
          <p:cNvPr id="5" name="文本框 4"/>
          <p:cNvSpPr txBox="1"/>
          <p:nvPr/>
        </p:nvSpPr>
        <p:spPr>
          <a:xfrm>
            <a:off x="3886002" y="2905439"/>
            <a:ext cx="2784798" cy="646331"/>
          </a:xfrm>
          <a:prstGeom prst="rect">
            <a:avLst/>
          </a:prstGeom>
          <a:solidFill>
            <a:schemeClr val="bg2">
              <a:lumMod val="20000"/>
              <a:lumOff val="80000"/>
            </a:schemeClr>
          </a:solidFill>
          <a:ln>
            <a:solidFill>
              <a:schemeClr val="bg2">
                <a:lumMod val="40000"/>
                <a:lumOff val="6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大促期间活跃品牌数量上升，</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CR10</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进入大促期后略下降，</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12</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月动销品牌占比下降明显，市场竞争激烈</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72">
            <a:extLst>
              <a:ext uri="{FF2B5EF4-FFF2-40B4-BE49-F238E27FC236}">
                <a16:creationId xmlns:a16="http://schemas.microsoft.com/office/drawing/2014/main" id="{4938DD0D-5062-2D55-08D4-AB3E5B5A4FD3}"/>
              </a:ext>
            </a:extLst>
          </p:cNvPr>
          <p:cNvGraphicFramePr>
            <a:graphicFrameLocks noGrp="1"/>
          </p:cNvGraphicFramePr>
          <p:nvPr/>
        </p:nvGraphicFramePr>
        <p:xfrm>
          <a:off x="6584158" y="2223582"/>
          <a:ext cx="4489434" cy="4090252"/>
        </p:xfrm>
        <a:graphic>
          <a:graphicData uri="http://schemas.openxmlformats.org/drawingml/2006/table">
            <a:tbl>
              <a:tblPr firstRow="1" bandRow="1">
                <a:tableStyleId>{0E3FDE45-AF77-4B5C-9715-49D594BDF05E}</a:tableStyleId>
              </a:tblPr>
              <a:tblGrid>
                <a:gridCol w="1053181">
                  <a:extLst>
                    <a:ext uri="{9D8B030D-6E8A-4147-A177-3AD203B41FA5}">
                      <a16:colId xmlns:a16="http://schemas.microsoft.com/office/drawing/2014/main" val="20004"/>
                    </a:ext>
                  </a:extLst>
                </a:gridCol>
                <a:gridCol w="791558">
                  <a:extLst>
                    <a:ext uri="{9D8B030D-6E8A-4147-A177-3AD203B41FA5}">
                      <a16:colId xmlns:a16="http://schemas.microsoft.com/office/drawing/2014/main" val="910329518"/>
                    </a:ext>
                  </a:extLst>
                </a:gridCol>
                <a:gridCol w="1172776">
                  <a:extLst>
                    <a:ext uri="{9D8B030D-6E8A-4147-A177-3AD203B41FA5}">
                      <a16:colId xmlns:a16="http://schemas.microsoft.com/office/drawing/2014/main" val="20005"/>
                    </a:ext>
                  </a:extLst>
                </a:gridCol>
                <a:gridCol w="425561">
                  <a:extLst>
                    <a:ext uri="{9D8B030D-6E8A-4147-A177-3AD203B41FA5}">
                      <a16:colId xmlns:a16="http://schemas.microsoft.com/office/drawing/2014/main" val="2824538754"/>
                    </a:ext>
                  </a:extLst>
                </a:gridCol>
                <a:gridCol w="1046358">
                  <a:extLst>
                    <a:ext uri="{9D8B030D-6E8A-4147-A177-3AD203B41FA5}">
                      <a16:colId xmlns:a16="http://schemas.microsoft.com/office/drawing/2014/main" val="2449581095"/>
                    </a:ext>
                  </a:extLst>
                </a:gridCol>
              </a:tblGrid>
              <a:tr h="310462">
                <a:tc>
                  <a:txBody>
                    <a:bodyPr/>
                    <a:lstStyle/>
                    <a:p>
                      <a:pPr marL="176530" algn="ctr">
                        <a:lnSpc>
                          <a:spcPct val="100000"/>
                        </a:lnSpc>
                        <a:spcBef>
                          <a:spcPts val="434"/>
                        </a:spcBef>
                      </a:pPr>
                      <a:r>
                        <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rPr>
                        <a:t>品牌</a:t>
                      </a:r>
                      <a:endPar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cs typeface="Microsoft YaHei"/>
                      </a:endParaRPr>
                    </a:p>
                  </a:txBody>
                  <a:tcPr marL="0" marR="0" marT="55147" marB="0" anchor="ctr"/>
                </a:tc>
                <a:tc>
                  <a:txBody>
                    <a:bodyPr/>
                    <a:lstStyle/>
                    <a:p>
                      <a:pPr marL="176530" algn="ctr">
                        <a:lnSpc>
                          <a:spcPct val="100000"/>
                        </a:lnSpc>
                        <a:spcBef>
                          <a:spcPts val="434"/>
                        </a:spcBef>
                      </a:pPr>
                      <a:r>
                        <a:rPr lang="zh-CN" altLang="en-US" sz="1200" b="0" i="0">
                          <a:solidFill>
                            <a:schemeClr val="accent1">
                              <a:lumMod val="10000"/>
                            </a:schemeClr>
                          </a:solidFill>
                          <a:latin typeface="汉仪旗黑-50S" panose="00020600040101010101" pitchFamily="18" charset="-122"/>
                          <a:ea typeface="汉仪旗黑-50S" panose="00020600040101010101" pitchFamily="18" charset="-122"/>
                        </a:rPr>
                        <a:t>排名变化</a:t>
                      </a:r>
                      <a:endPar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cs typeface="Microsoft YaHei"/>
                      </a:endParaRPr>
                    </a:p>
                  </a:txBody>
                  <a:tcPr marL="0" marR="0" marT="55147" marB="0" anchor="ctr"/>
                </a:tc>
                <a:tc>
                  <a:txBody>
                    <a:bodyPr/>
                    <a:lstStyle/>
                    <a:p>
                      <a:pPr algn="ctr">
                        <a:lnSpc>
                          <a:spcPct val="100000"/>
                        </a:lnSpc>
                        <a:spcBef>
                          <a:spcPts val="434"/>
                        </a:spcBef>
                      </a:pPr>
                      <a:r>
                        <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rPr>
                        <a:t>份额 </a:t>
                      </a:r>
                      <a:r>
                        <a:rPr lang="en-US" altLang="zh-CN" sz="1200" b="0" i="0" dirty="0">
                          <a:solidFill>
                            <a:schemeClr val="accent1">
                              <a:lumMod val="10000"/>
                            </a:schemeClr>
                          </a:solidFill>
                          <a:latin typeface="汉仪旗黑-50S" panose="00020600040101010101" pitchFamily="18" charset="-122"/>
                          <a:ea typeface="汉仪旗黑-50S" panose="00020600040101010101" pitchFamily="18" charset="-122"/>
                        </a:rPr>
                        <a:t>%</a:t>
                      </a:r>
                      <a:endPar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cs typeface="Microsoft YaHei"/>
                      </a:endParaRPr>
                    </a:p>
                  </a:txBody>
                  <a:tcPr marL="0" marR="0" marT="55147" marB="0" anchor="ctr"/>
                </a:tc>
                <a:tc gridSpan="2">
                  <a:txBody>
                    <a:bodyPr/>
                    <a:lstStyle/>
                    <a:p>
                      <a:pPr marL="0" marR="0" lvl="0" indent="0" algn="ctr" defTabSz="914400" eaLnBrk="1" fontAlgn="auto" latinLnBrk="0" hangingPunct="1">
                        <a:lnSpc>
                          <a:spcPct val="100000"/>
                        </a:lnSpc>
                        <a:spcBef>
                          <a:spcPts val="434"/>
                        </a:spcBef>
                        <a:spcAft>
                          <a:spcPts val="0"/>
                        </a:spcAft>
                        <a:buClrTx/>
                        <a:buSzTx/>
                        <a:buFontTx/>
                        <a:buNone/>
                        <a:tabLst/>
                        <a:defRPr/>
                      </a:pPr>
                      <a:r>
                        <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rPr>
                        <a:t>份额变化</a:t>
                      </a:r>
                      <a:endPar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cs typeface="Microsoft YaHei"/>
                      </a:endParaRPr>
                    </a:p>
                  </a:txBody>
                  <a:tcPr marL="0" marR="0" marT="55147" marB="0" anchor="ctr"/>
                </a:tc>
                <a:tc hMerge="1">
                  <a:txBody>
                    <a:bodyPr/>
                    <a:lstStyle/>
                    <a:p>
                      <a:pPr algn="ctr">
                        <a:lnSpc>
                          <a:spcPct val="100000"/>
                        </a:lnSpc>
                        <a:spcBef>
                          <a:spcPts val="434"/>
                        </a:spcBef>
                      </a:pPr>
                      <a:endParaRPr sz="1200" b="0" dirty="0">
                        <a:solidFill>
                          <a:schemeClr val="tx1">
                            <a:lumMod val="75000"/>
                            <a:lumOff val="25000"/>
                          </a:schemeClr>
                        </a:solidFill>
                        <a:latin typeface="汉仪旗黑-50S" panose="00020600040101010101" pitchFamily="18" charset="-122"/>
                        <a:ea typeface="汉仪旗黑-50S" panose="00020600040101010101" pitchFamily="18" charset="-122"/>
                        <a:cs typeface="Microsoft YaHei"/>
                      </a:endParaRPr>
                    </a:p>
                  </a:txBody>
                  <a:tcPr marL="0" marR="0" marT="55244" marB="0">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362743">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正官庄</a:t>
                      </a:r>
                      <a:endPar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24.6%</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extLst>
                  <a:ext uri="{0D108BD9-81ED-4DB2-BD59-A6C34878D82A}">
                    <a16:rowId xmlns:a16="http://schemas.microsoft.com/office/drawing/2014/main" val="10002"/>
                  </a:ext>
                </a:extLst>
              </a:tr>
              <a:tr h="433793">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双莲</a:t>
                      </a:r>
                      <a:endPar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10.2%</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extLst>
                  <a:ext uri="{0D108BD9-81ED-4DB2-BD59-A6C34878D82A}">
                    <a16:rowId xmlns:a16="http://schemas.microsoft.com/office/drawing/2014/main" val="809049752"/>
                  </a:ext>
                </a:extLst>
              </a:tr>
              <a:tr h="362743">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康维他</a:t>
                      </a:r>
                      <a:endPar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6.8%</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extLst>
                  <a:ext uri="{0D108BD9-81ED-4DB2-BD59-A6C34878D82A}">
                    <a16:rowId xmlns:a16="http://schemas.microsoft.com/office/drawing/2014/main" val="2216189683"/>
                  </a:ext>
                </a:extLst>
              </a:tr>
              <a:tr h="362883">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维特健灵</a:t>
                      </a:r>
                      <a:endPar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-10</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3.8%</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extLst>
                  <a:ext uri="{0D108BD9-81ED-4DB2-BD59-A6C34878D82A}">
                    <a16:rowId xmlns:a16="http://schemas.microsoft.com/office/drawing/2014/main" val="10003"/>
                  </a:ext>
                </a:extLst>
              </a:tr>
              <a:tr h="362743">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楼上</a:t>
                      </a:r>
                      <a:endPar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2.9%</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extLst>
                  <a:ext uri="{0D108BD9-81ED-4DB2-BD59-A6C34878D82A}">
                    <a16:rowId xmlns:a16="http://schemas.microsoft.com/office/drawing/2014/main" val="10004"/>
                  </a:ext>
                </a:extLst>
              </a:tr>
              <a:tr h="362743">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南御品</a:t>
                      </a:r>
                      <a:endPar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+2</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2.8%</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extLst>
                  <a:ext uri="{0D108BD9-81ED-4DB2-BD59-A6C34878D82A}">
                    <a16:rowId xmlns:a16="http://schemas.microsoft.com/office/drawing/2014/main" val="10005"/>
                  </a:ext>
                </a:extLst>
              </a:tr>
              <a:tr h="423851">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白兰氏</a:t>
                      </a:r>
                      <a:endPar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1.7%</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extLst>
                  <a:ext uri="{0D108BD9-81ED-4DB2-BD59-A6C34878D82A}">
                    <a16:rowId xmlns:a16="http://schemas.microsoft.com/office/drawing/2014/main" val="3975817077"/>
                  </a:ext>
                </a:extLst>
              </a:tr>
              <a:tr h="362743">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蜜纽康</a:t>
                      </a:r>
                      <a:endPar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-3</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1.1%</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extLst>
                  <a:ext uri="{0D108BD9-81ED-4DB2-BD59-A6C34878D82A}">
                    <a16:rowId xmlns:a16="http://schemas.microsoft.com/office/drawing/2014/main" val="205446211"/>
                  </a:ext>
                </a:extLst>
              </a:tr>
              <a:tr h="372417">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蜜兰达</a:t>
                      </a:r>
                      <a:endPar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汉仪旗黑-50S" panose="00020600040101010101" pitchFamily="18" charset="-122"/>
                          <a:ea typeface="汉仪旗黑-50S" panose="00020600040101010101" pitchFamily="18" charset="-122"/>
                        </a:rPr>
                        <a:t>-6</a:t>
                      </a:r>
                      <a:endParaRPr lang="en-US" altLang="zh-CN" sz="1200" b="0" i="0" u="none" strike="noStrike" dirty="0">
                        <a:solidFill>
                          <a:schemeClr val="tx1"/>
                        </a:solidFill>
                        <a:effectLst/>
                        <a:latin typeface="汉仪旗黑-50S" panose="00020600040101010101" pitchFamily="18" charset="-122"/>
                        <a:ea typeface="汉仪旗黑-50S" panose="00020600040101010101" pitchFamily="18" charset="-122"/>
                        <a:cs typeface="+mn-cs"/>
                      </a:endParaRP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1.1%</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extLst>
                  <a:ext uri="{0D108BD9-81ED-4DB2-BD59-A6C34878D82A}">
                    <a16:rowId xmlns:a16="http://schemas.microsoft.com/office/drawing/2014/main" val="10006"/>
                  </a:ext>
                </a:extLst>
              </a:tr>
              <a:tr h="373131">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文斯可</a:t>
                      </a: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汉仪旗黑-50S" panose="00020600040101010101" pitchFamily="18" charset="-122"/>
                          <a:ea typeface="汉仪旗黑-50S" panose="00020600040101010101" pitchFamily="18" charset="-122"/>
                        </a:rPr>
                        <a:t>-</a:t>
                      </a:r>
                      <a:endParaRPr lang="en-US" altLang="zh-CN" sz="1200" b="0" i="0" u="none" strike="noStrike" dirty="0">
                        <a:solidFill>
                          <a:schemeClr val="tx1"/>
                        </a:solidFill>
                        <a:effectLst/>
                        <a:latin typeface="汉仪旗黑-50S" panose="00020600040101010101" pitchFamily="18" charset="-122"/>
                        <a:ea typeface="汉仪旗黑-50S" panose="00020600040101010101" pitchFamily="18" charset="-122"/>
                        <a:cs typeface="+mn-cs"/>
                      </a:endParaRP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1.1%</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endParaRPr>
                    </a:p>
                  </a:txBody>
                  <a:tcPr marL="9508" marR="9508" marT="9508" marB="0" anchor="ctr"/>
                </a:tc>
                <a:extLst>
                  <a:ext uri="{0D108BD9-81ED-4DB2-BD59-A6C34878D82A}">
                    <a16:rowId xmlns:a16="http://schemas.microsoft.com/office/drawing/2014/main" val="10007"/>
                  </a:ext>
                </a:extLst>
              </a:tr>
            </a:tbl>
          </a:graphicData>
        </a:graphic>
      </p:graphicFrame>
      <p:graphicFrame>
        <p:nvGraphicFramePr>
          <p:cNvPr id="9" name="图表 8">
            <a:extLst>
              <a:ext uri="{FF2B5EF4-FFF2-40B4-BE49-F238E27FC236}">
                <a16:creationId xmlns:a16="http://schemas.microsoft.com/office/drawing/2014/main" id="{B15DC9BC-683D-8F58-C719-921295650EC4}"/>
              </a:ext>
            </a:extLst>
          </p:cNvPr>
          <p:cNvGraphicFramePr>
            <a:graphicFrameLocks/>
          </p:cNvGraphicFramePr>
          <p:nvPr/>
        </p:nvGraphicFramePr>
        <p:xfrm>
          <a:off x="8711874" y="2544874"/>
          <a:ext cx="2851491" cy="40902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object 72">
            <a:extLst>
              <a:ext uri="{FF2B5EF4-FFF2-40B4-BE49-F238E27FC236}">
                <a16:creationId xmlns:a16="http://schemas.microsoft.com/office/drawing/2014/main" id="{03A821BE-5360-7FD5-BA18-747B71F8EDFA}"/>
              </a:ext>
            </a:extLst>
          </p:cNvPr>
          <p:cNvGraphicFramePr>
            <a:graphicFrameLocks noGrp="1"/>
          </p:cNvGraphicFramePr>
          <p:nvPr/>
        </p:nvGraphicFramePr>
        <p:xfrm>
          <a:off x="1250690" y="2223585"/>
          <a:ext cx="4721012" cy="4090252"/>
        </p:xfrm>
        <a:graphic>
          <a:graphicData uri="http://schemas.openxmlformats.org/drawingml/2006/table">
            <a:tbl>
              <a:tblPr firstRow="1" bandRow="1">
                <a:tableStyleId>{0E3FDE45-AF77-4B5C-9715-49D594BDF05E}</a:tableStyleId>
              </a:tblPr>
              <a:tblGrid>
                <a:gridCol w="1125430">
                  <a:extLst>
                    <a:ext uri="{9D8B030D-6E8A-4147-A177-3AD203B41FA5}">
                      <a16:colId xmlns:a16="http://schemas.microsoft.com/office/drawing/2014/main" val="20004"/>
                    </a:ext>
                  </a:extLst>
                </a:gridCol>
                <a:gridCol w="1125430">
                  <a:extLst>
                    <a:ext uri="{9D8B030D-6E8A-4147-A177-3AD203B41FA5}">
                      <a16:colId xmlns:a16="http://schemas.microsoft.com/office/drawing/2014/main" val="2984397916"/>
                    </a:ext>
                  </a:extLst>
                </a:gridCol>
                <a:gridCol w="823384">
                  <a:extLst>
                    <a:ext uri="{9D8B030D-6E8A-4147-A177-3AD203B41FA5}">
                      <a16:colId xmlns:a16="http://schemas.microsoft.com/office/drawing/2014/main" val="20005"/>
                    </a:ext>
                  </a:extLst>
                </a:gridCol>
                <a:gridCol w="823384">
                  <a:extLst>
                    <a:ext uri="{9D8B030D-6E8A-4147-A177-3AD203B41FA5}">
                      <a16:colId xmlns:a16="http://schemas.microsoft.com/office/drawing/2014/main" val="3878858455"/>
                    </a:ext>
                  </a:extLst>
                </a:gridCol>
                <a:gridCol w="823384">
                  <a:extLst>
                    <a:ext uri="{9D8B030D-6E8A-4147-A177-3AD203B41FA5}">
                      <a16:colId xmlns:a16="http://schemas.microsoft.com/office/drawing/2014/main" val="1647074046"/>
                    </a:ext>
                  </a:extLst>
                </a:gridCol>
              </a:tblGrid>
              <a:tr h="293464">
                <a:tc>
                  <a:txBody>
                    <a:bodyPr/>
                    <a:lstStyle/>
                    <a:p>
                      <a:pPr marL="176530" algn="ctr">
                        <a:lnSpc>
                          <a:spcPct val="100000"/>
                        </a:lnSpc>
                        <a:spcBef>
                          <a:spcPts val="434"/>
                        </a:spcBef>
                      </a:pPr>
                      <a:r>
                        <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rPr>
                        <a:t>品牌</a:t>
                      </a:r>
                      <a:endParaRPr sz="1200" b="0" i="0" dirty="0">
                        <a:solidFill>
                          <a:schemeClr val="accent1">
                            <a:lumMod val="10000"/>
                          </a:schemeClr>
                        </a:solidFill>
                        <a:latin typeface="汉仪旗黑-50S" panose="00020600040101010101" pitchFamily="18" charset="-122"/>
                        <a:ea typeface="汉仪旗黑-50S" panose="00020600040101010101" pitchFamily="18" charset="-122"/>
                        <a:cs typeface="Microsoft YaHei"/>
                      </a:endParaRPr>
                    </a:p>
                  </a:txBody>
                  <a:tcPr marL="0" marR="0" marT="55147" marB="0" anchor="ctr" anchorCtr="1"/>
                </a:tc>
                <a:tc>
                  <a:txBody>
                    <a:bodyPr/>
                    <a:lstStyle/>
                    <a:p>
                      <a:pPr marL="176530" algn="ctr">
                        <a:lnSpc>
                          <a:spcPct val="100000"/>
                        </a:lnSpc>
                        <a:spcBef>
                          <a:spcPts val="434"/>
                        </a:spcBef>
                      </a:pPr>
                      <a:r>
                        <a:rPr lang="en-CN" sz="1200" b="0" i="0" dirty="0">
                          <a:solidFill>
                            <a:schemeClr val="accent1">
                              <a:lumMod val="10000"/>
                            </a:schemeClr>
                          </a:solidFill>
                          <a:latin typeface="汉仪旗黑-50S" panose="00020600040101010101" pitchFamily="18" charset="-122"/>
                          <a:ea typeface="汉仪旗黑-50S" panose="00020600040101010101" pitchFamily="18" charset="-122"/>
                        </a:rPr>
                        <a:t>排名变化</a:t>
                      </a:r>
                      <a:endParaRPr sz="1200" b="0" i="0" dirty="0">
                        <a:solidFill>
                          <a:schemeClr val="accent1">
                            <a:lumMod val="10000"/>
                          </a:schemeClr>
                        </a:solidFill>
                        <a:latin typeface="汉仪旗黑-50S" panose="00020600040101010101" pitchFamily="18" charset="-122"/>
                        <a:ea typeface="汉仪旗黑-50S" panose="00020600040101010101" pitchFamily="18" charset="-122"/>
                        <a:cs typeface="Microsoft YaHei"/>
                      </a:endParaRPr>
                    </a:p>
                  </a:txBody>
                  <a:tcPr marL="0" marR="0" marT="55147" marB="0" anchor="ctr" anchorCtr="1"/>
                </a:tc>
                <a:tc>
                  <a:txBody>
                    <a:bodyPr/>
                    <a:lstStyle/>
                    <a:p>
                      <a:pPr algn="ctr">
                        <a:lnSpc>
                          <a:spcPct val="100000"/>
                        </a:lnSpc>
                        <a:spcBef>
                          <a:spcPts val="434"/>
                        </a:spcBef>
                      </a:pPr>
                      <a:r>
                        <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rPr>
                        <a:t>份额 </a:t>
                      </a:r>
                      <a:r>
                        <a:rPr lang="en-US" altLang="zh-CN" sz="1200" b="0" i="0" dirty="0">
                          <a:solidFill>
                            <a:schemeClr val="accent1">
                              <a:lumMod val="10000"/>
                            </a:schemeClr>
                          </a:solidFill>
                          <a:latin typeface="汉仪旗黑-50S" panose="00020600040101010101" pitchFamily="18" charset="-122"/>
                          <a:ea typeface="汉仪旗黑-50S" panose="00020600040101010101" pitchFamily="18" charset="-122"/>
                        </a:rPr>
                        <a:t>%</a:t>
                      </a:r>
                      <a:endPar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cs typeface="Microsoft YaHei"/>
                      </a:endParaRPr>
                    </a:p>
                  </a:txBody>
                  <a:tcPr marL="0" marR="0" marT="55147" marB="0" anchor="ctr"/>
                </a:tc>
                <a:tc gridSpan="2">
                  <a:txBody>
                    <a:bodyPr/>
                    <a:lstStyle/>
                    <a:p>
                      <a:pPr marL="0" marR="0" lvl="0" indent="0" algn="ctr" defTabSz="914400" eaLnBrk="1" fontAlgn="auto" latinLnBrk="0" hangingPunct="1">
                        <a:lnSpc>
                          <a:spcPct val="100000"/>
                        </a:lnSpc>
                        <a:spcBef>
                          <a:spcPts val="434"/>
                        </a:spcBef>
                        <a:spcAft>
                          <a:spcPts val="0"/>
                        </a:spcAft>
                        <a:buClrTx/>
                        <a:buSzTx/>
                        <a:buFontTx/>
                        <a:buNone/>
                        <a:tabLst/>
                        <a:defRPr/>
                      </a:pPr>
                      <a:r>
                        <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rPr>
                        <a:t>份额变化</a:t>
                      </a:r>
                      <a:endParaRPr lang="zh-CN" altLang="en-US" sz="1200" b="0" i="0" dirty="0">
                        <a:solidFill>
                          <a:schemeClr val="accent1">
                            <a:lumMod val="10000"/>
                          </a:schemeClr>
                        </a:solidFill>
                        <a:latin typeface="汉仪旗黑-50S" panose="00020600040101010101" pitchFamily="18" charset="-122"/>
                        <a:ea typeface="汉仪旗黑-50S" panose="00020600040101010101" pitchFamily="18" charset="-122"/>
                        <a:cs typeface="Microsoft YaHei"/>
                      </a:endParaRPr>
                    </a:p>
                  </a:txBody>
                  <a:tcPr marL="0" marR="0" marT="55147" marB="0" anchor="ctr" anchorCtr="1"/>
                </a:tc>
                <a:tc hMerge="1">
                  <a:txBody>
                    <a:bodyPr/>
                    <a:lstStyle/>
                    <a:p>
                      <a:pPr algn="ctr">
                        <a:lnSpc>
                          <a:spcPct val="100000"/>
                        </a:lnSpc>
                        <a:spcBef>
                          <a:spcPts val="434"/>
                        </a:spcBef>
                      </a:pPr>
                      <a:endParaRPr sz="1200" b="0" dirty="0">
                        <a:solidFill>
                          <a:schemeClr val="tx1">
                            <a:lumMod val="75000"/>
                            <a:lumOff val="25000"/>
                          </a:schemeClr>
                        </a:solidFill>
                        <a:latin typeface="汉仪旗黑-50S" panose="00020600040101010101" pitchFamily="18" charset="-122"/>
                        <a:ea typeface="汉仪旗黑-50S" panose="00020600040101010101" pitchFamily="18" charset="-122"/>
                        <a:cs typeface="Microsoft YaHei"/>
                      </a:endParaRPr>
                    </a:p>
                  </a:txBody>
                  <a:tcPr marL="0" marR="0" marT="5524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77576">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同仁堂</a:t>
                      </a:r>
                    </a:p>
                  </a:txBody>
                  <a:tcPr marL="9501" marR="9501" marT="9501"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a:rPr>
                        <a:t>-</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a:cs typeface="+mn-cs"/>
                      </a:endParaRP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6.4%</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extLst>
                  <a:ext uri="{0D108BD9-81ED-4DB2-BD59-A6C34878D82A}">
                    <a16:rowId xmlns:a16="http://schemas.microsoft.com/office/drawing/2014/main" val="10002"/>
                  </a:ext>
                </a:extLst>
              </a:tr>
              <a:tr h="377576">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小仙炖</a:t>
                      </a:r>
                    </a:p>
                  </a:txBody>
                  <a:tcPr marL="9501" marR="9501" marT="9501"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a:rPr>
                        <a:t>-1</a:t>
                      </a:r>
                      <a:endParaRPr lang="en-US" sz="1200" b="0" i="0" u="none" strike="noStrike" dirty="0">
                        <a:solidFill>
                          <a:schemeClr val="accent1">
                            <a:lumMod val="10000"/>
                          </a:schemeClr>
                        </a:solidFill>
                        <a:effectLst/>
                        <a:latin typeface="汉仪旗黑-50S" panose="00020600040101010101" pitchFamily="18" charset="-122"/>
                        <a:ea typeface="汉仪旗黑-50S" panose="00020600040101010101"/>
                        <a:cs typeface="+mn-cs"/>
                      </a:endParaRP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3.4%</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extLst>
                  <a:ext uri="{0D108BD9-81ED-4DB2-BD59-A6C34878D82A}">
                    <a16:rowId xmlns:a16="http://schemas.microsoft.com/office/drawing/2014/main" val="809049752"/>
                  </a:ext>
                </a:extLst>
              </a:tr>
              <a:tr h="377576">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燕之屋</a:t>
                      </a:r>
                    </a:p>
                  </a:txBody>
                  <a:tcPr marL="9501" marR="9501" marT="9501" marB="0" anchor="ctr"/>
                </a:tc>
                <a:tc>
                  <a:txBody>
                    <a:bodyPr/>
                    <a:lstStyle/>
                    <a:p>
                      <a:pPr algn="ctr" fontAlgn="b"/>
                      <a:r>
                        <a:rPr lang="en-US" altLang="zh-CN" sz="1200" b="0" i="0" u="none" strike="noStrike" dirty="0">
                          <a:solidFill>
                            <a:schemeClr val="tx1"/>
                          </a:solidFill>
                          <a:effectLst/>
                          <a:latin typeface="汉仪旗黑-50S" panose="00020600040101010101" pitchFamily="18" charset="-122"/>
                          <a:ea typeface="汉仪旗黑-50S" panose="00020600040101010101"/>
                          <a:cs typeface="+mn-cs"/>
                        </a:rPr>
                        <a:t>+1</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2.8%</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extLst>
                  <a:ext uri="{0D108BD9-81ED-4DB2-BD59-A6C34878D82A}">
                    <a16:rowId xmlns:a16="http://schemas.microsoft.com/office/drawing/2014/main" val="2216189683"/>
                  </a:ext>
                </a:extLst>
              </a:tr>
              <a:tr h="377720">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杞里香</a:t>
                      </a: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a:rPr>
                        <a:t>-10</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a:cs typeface="+mn-cs"/>
                      </a:endParaRP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1.2%</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extLst>
                  <a:ext uri="{0D108BD9-81ED-4DB2-BD59-A6C34878D82A}">
                    <a16:rowId xmlns:a16="http://schemas.microsoft.com/office/drawing/2014/main" val="10003"/>
                  </a:ext>
                </a:extLst>
              </a:tr>
              <a:tr h="377576">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正官庄</a:t>
                      </a:r>
                    </a:p>
                  </a:txBody>
                  <a:tcPr marL="9501" marR="9501" marT="9501" marB="0" anchor="ctr"/>
                </a:tc>
                <a:tc>
                  <a:txBody>
                    <a:bodyPr/>
                    <a:lstStyle/>
                    <a:p>
                      <a:pPr algn="ctr" fontAlgn="b"/>
                      <a:r>
                        <a:rPr lang="en-US" altLang="zh-CN" sz="1200" b="0" i="0" u="none" strike="noStrike" dirty="0">
                          <a:solidFill>
                            <a:schemeClr val="tx1"/>
                          </a:solidFill>
                          <a:effectLst/>
                          <a:latin typeface="汉仪旗黑-50S" panose="00020600040101010101" pitchFamily="18" charset="-122"/>
                          <a:ea typeface="汉仪旗黑-50S" panose="00020600040101010101"/>
                          <a:cs typeface="+mn-cs"/>
                        </a:rPr>
                        <a:t>-4</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1.1%</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extLst>
                  <a:ext uri="{0D108BD9-81ED-4DB2-BD59-A6C34878D82A}">
                    <a16:rowId xmlns:a16="http://schemas.microsoft.com/office/drawing/2014/main" val="10004"/>
                  </a:ext>
                </a:extLst>
              </a:tr>
              <a:tr h="377576">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青源堂</a:t>
                      </a: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a:cs typeface="+mn-cs"/>
                        </a:rPr>
                        <a:t>-</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1.0%</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extLst>
                  <a:ext uri="{0D108BD9-81ED-4DB2-BD59-A6C34878D82A}">
                    <a16:rowId xmlns:a16="http://schemas.microsoft.com/office/drawing/2014/main" val="10005"/>
                  </a:ext>
                </a:extLst>
              </a:tr>
              <a:tr h="377576">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官栈</a:t>
                      </a: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汉仪旗黑-50S" panose="00020600040101010101" pitchFamily="18" charset="-122"/>
                          <a:ea typeface="汉仪旗黑-50S" panose="00020600040101010101"/>
                          <a:cs typeface="+mn-cs"/>
                        </a:rPr>
                        <a:t>+3</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1.0%</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extLst>
                  <a:ext uri="{0D108BD9-81ED-4DB2-BD59-A6C34878D82A}">
                    <a16:rowId xmlns:a16="http://schemas.microsoft.com/office/drawing/2014/main" val="3975817077"/>
                  </a:ext>
                </a:extLst>
              </a:tr>
              <a:tr h="377576">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晓芹</a:t>
                      </a:r>
                      <a:endParaRPr 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a:cs typeface="+mn-cs"/>
                        </a:rPr>
                        <a:t>-3</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1.0%</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extLst>
                  <a:ext uri="{0D108BD9-81ED-4DB2-BD59-A6C34878D82A}">
                    <a16:rowId xmlns:a16="http://schemas.microsoft.com/office/drawing/2014/main" val="205446211"/>
                  </a:ext>
                </a:extLst>
              </a:tr>
              <a:tr h="387647">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福东海</a:t>
                      </a:r>
                    </a:p>
                  </a:txBody>
                  <a:tcPr marL="9501" marR="9501" marT="9501" marB="0" anchor="ct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sz="1200" b="0" i="0" u="none" strike="noStrike" dirty="0">
                          <a:solidFill>
                            <a:schemeClr val="accent1">
                              <a:lumMod val="10000"/>
                            </a:schemeClr>
                          </a:solidFill>
                          <a:effectLst/>
                          <a:latin typeface="汉仪旗黑-50S" panose="00020600040101010101" pitchFamily="18" charset="-122"/>
                          <a:ea typeface="汉仪旗黑-50S" panose="00020600040101010101"/>
                          <a:cs typeface="+mn-cs"/>
                        </a:rPr>
                        <a:t>+2</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0.9%</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extLst>
                  <a:ext uri="{0D108BD9-81ED-4DB2-BD59-A6C34878D82A}">
                    <a16:rowId xmlns:a16="http://schemas.microsoft.com/office/drawing/2014/main" val="10006"/>
                  </a:ext>
                </a:extLst>
              </a:tr>
              <a:tr h="388389">
                <a:tc>
                  <a:txBody>
                    <a:bodyPr/>
                    <a:lstStyle/>
                    <a:p>
                      <a:pPr algn="ctr" fontAlgn="b"/>
                      <a:r>
                        <a:rPr lang="zh-CN" altLang="en-US"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rPr>
                        <a:t>东阿阿胶</a:t>
                      </a:r>
                    </a:p>
                  </a:txBody>
                  <a:tcPr marL="9501" marR="9501" marT="9501" marB="0" anchor="ctr"/>
                </a:tc>
                <a:tc>
                  <a:txBody>
                    <a:bodyPr/>
                    <a:lstStyle/>
                    <a:p>
                      <a:pPr algn="ctr" fontAlgn="b"/>
                      <a:r>
                        <a:rPr lang="en-US" sz="1200" b="0" i="0" u="none" strike="noStrike" dirty="0">
                          <a:solidFill>
                            <a:schemeClr val="accent1">
                              <a:lumMod val="10000"/>
                            </a:schemeClr>
                          </a:solidFill>
                          <a:effectLst/>
                          <a:latin typeface="汉仪旗黑-50S" panose="00020600040101010101" pitchFamily="18" charset="-122"/>
                          <a:ea typeface="汉仪旗黑-50S" panose="00020600040101010101"/>
                          <a:cs typeface="+mn-cs"/>
                        </a:rPr>
                        <a:t>-</a:t>
                      </a:r>
                    </a:p>
                  </a:txBody>
                  <a:tcPr marL="9508" marR="9508" marT="9508" marB="0" anchor="ctr"/>
                </a:tc>
                <a:tc>
                  <a:txBody>
                    <a:bodyPr/>
                    <a:lstStyle/>
                    <a:p>
                      <a:pPr algn="ctr" fontAlgn="b"/>
                      <a:r>
                        <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rPr>
                        <a:t>0.9%</a:t>
                      </a:r>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1" marR="9501" marT="9501" marB="0" anchor="ctr"/>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tc>
                  <a:txBody>
                    <a:bodyPr/>
                    <a:lstStyle/>
                    <a:p>
                      <a:pPr algn="ctr" fontAlgn="b"/>
                      <a:endParaRPr lang="en-US" altLang="zh-CN" sz="1200" b="0" i="0" u="none" strike="noStrike" dirty="0">
                        <a:solidFill>
                          <a:schemeClr val="accent1">
                            <a:lumMod val="10000"/>
                          </a:schemeClr>
                        </a:solidFill>
                        <a:effectLst/>
                        <a:latin typeface="汉仪旗黑-50S" panose="00020600040101010101" pitchFamily="18" charset="-122"/>
                        <a:ea typeface="汉仪旗黑-50S" panose="00020600040101010101" pitchFamily="18" charset="-122"/>
                        <a:cs typeface="+mn-cs"/>
                      </a:endParaRPr>
                    </a:p>
                  </a:txBody>
                  <a:tcPr marL="9508" marR="9508" marT="9508" marB="0" anchor="ctr" anchorCtr="1"/>
                </a:tc>
                <a:extLst>
                  <a:ext uri="{0D108BD9-81ED-4DB2-BD59-A6C34878D82A}">
                    <a16:rowId xmlns:a16="http://schemas.microsoft.com/office/drawing/2014/main" val="10007"/>
                  </a:ext>
                </a:extLst>
              </a:tr>
            </a:tbl>
          </a:graphicData>
        </a:graphic>
      </p:graphicFrame>
      <p:graphicFrame>
        <p:nvGraphicFramePr>
          <p:cNvPr id="18" name="图表 17">
            <a:extLst>
              <a:ext uri="{FF2B5EF4-FFF2-40B4-BE49-F238E27FC236}">
                <a16:creationId xmlns:a16="http://schemas.microsoft.com/office/drawing/2014/main" id="{4B4D01A1-4093-7F9A-7650-8726EFDBBA1D}"/>
              </a:ext>
            </a:extLst>
          </p:cNvPr>
          <p:cNvGraphicFramePr/>
          <p:nvPr/>
        </p:nvGraphicFramePr>
        <p:xfrm>
          <a:off x="3811905" y="2544874"/>
          <a:ext cx="2772253" cy="4090252"/>
        </p:xfrm>
        <a:graphic>
          <a:graphicData uri="http://schemas.openxmlformats.org/drawingml/2006/chart">
            <c:chart xmlns:c="http://schemas.openxmlformats.org/drawingml/2006/chart" xmlns:r="http://schemas.openxmlformats.org/officeDocument/2006/relationships" r:id="rId4"/>
          </a:graphicData>
        </a:graphic>
      </p:graphicFrame>
      <p:sp>
        <p:nvSpPr>
          <p:cNvPr id="6" name="标题 1">
            <a:extLst>
              <a:ext uri="{FF2B5EF4-FFF2-40B4-BE49-F238E27FC236}">
                <a16:creationId xmlns:a16="http://schemas.microsoft.com/office/drawing/2014/main" id="{7769B78E-534E-9D6B-BEC1-CC43A7B7A389}"/>
              </a:ext>
            </a:extLst>
          </p:cNvPr>
          <p:cNvSpPr txBox="1">
            <a:spLocks/>
          </p:cNvSpPr>
          <p:nvPr/>
        </p:nvSpPr>
        <p:spPr>
          <a:xfrm>
            <a:off x="355601" y="578488"/>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头部品牌表现稳定，过半市场份额持续扩大，燕窝人参品牌高涨</a:t>
            </a:r>
          </a:p>
        </p:txBody>
      </p:sp>
      <p:sp>
        <p:nvSpPr>
          <p:cNvPr id="4" name="TextBox 3">
            <a:extLst>
              <a:ext uri="{FF2B5EF4-FFF2-40B4-BE49-F238E27FC236}">
                <a16:creationId xmlns:a16="http://schemas.microsoft.com/office/drawing/2014/main" id="{3F674CB5-CAED-201A-41C1-193156172A7C}"/>
              </a:ext>
            </a:extLst>
          </p:cNvPr>
          <p:cNvSpPr txBox="1"/>
          <p:nvPr/>
        </p:nvSpPr>
        <p:spPr>
          <a:xfrm>
            <a:off x="355601" y="1804178"/>
            <a:ext cx="6513614" cy="276679"/>
          </a:xfrm>
          <a:prstGeom prst="rect">
            <a:avLst/>
          </a:prstGeom>
          <a:noFill/>
        </p:spPr>
        <p:txBody>
          <a:bodyPr wrap="square">
            <a:spAutoFit/>
          </a:bodyPr>
          <a:lstStyle>
            <a:defPPr>
              <a:defRPr lang="zh-CN"/>
            </a:defPPr>
            <a:lvl1pPr marR="0" lvl="0" indent="0" algn="ctr" fontAlgn="auto">
              <a:lnSpc>
                <a:spcPct val="100000"/>
              </a:lnSpc>
              <a:spcBef>
                <a:spcPts val="340"/>
              </a:spcBef>
              <a:spcAft>
                <a:spcPts val="0"/>
              </a:spcAft>
              <a:buClrTx/>
              <a:buSzTx/>
              <a:buFontTx/>
              <a:buNone/>
              <a:tabLst/>
              <a:defRPr sz="1198" b="1">
                <a:solidFill>
                  <a:srgbClr val="E5F2FD">
                    <a:lumMod val="10000"/>
                  </a:srgbClr>
                </a:solidFill>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340"/>
              </a:spcBef>
              <a:spcAft>
                <a:spcPts val="0"/>
              </a:spcAft>
              <a:buClrTx/>
              <a:buSzTx/>
              <a:buFontTx/>
              <a:buNone/>
              <a:tabLst/>
              <a:defRPr/>
            </a:pPr>
            <a:r>
              <a:rPr kumimoji="0" lang="en-US"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年国内</a:t>
            </a:r>
            <a:r>
              <a:rPr kumimoji="0" lang="en-US"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Top</a:t>
            </a:r>
            <a:r>
              <a:rPr kumimoji="0" lang="en-US" altLang="zh-CN"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10</a:t>
            </a:r>
            <a:r>
              <a:rPr kumimoji="0" lang="zh-CN" altLang="en-US"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a:t>
            </a:r>
            <a:endParaRPr kumimoji="0" lang="en-US"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8" name="TextBox 7">
            <a:extLst>
              <a:ext uri="{FF2B5EF4-FFF2-40B4-BE49-F238E27FC236}">
                <a16:creationId xmlns:a16="http://schemas.microsoft.com/office/drawing/2014/main" id="{A27866EE-565F-BEF3-D6AD-26871920801E}"/>
              </a:ext>
            </a:extLst>
          </p:cNvPr>
          <p:cNvSpPr txBox="1"/>
          <p:nvPr/>
        </p:nvSpPr>
        <p:spPr>
          <a:xfrm>
            <a:off x="5455067" y="1804178"/>
            <a:ext cx="651361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340"/>
              </a:spcBef>
              <a:spcAft>
                <a:spcPts val="0"/>
              </a:spcAft>
              <a:buClrTx/>
              <a:buSzTx/>
              <a:buFontTx/>
              <a:buNone/>
              <a:tabLst/>
              <a:defRPr/>
            </a:pPr>
            <a:r>
              <a:rPr kumimoji="0" lang="en-US"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年跨境</a:t>
            </a:r>
            <a:r>
              <a:rPr kumimoji="0" lang="en-US"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Top</a:t>
            </a:r>
            <a:r>
              <a:rPr kumimoji="0" lang="en-US" altLang="zh-CN"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10</a:t>
            </a:r>
            <a:r>
              <a:rPr kumimoji="0" lang="zh-CN" altLang="en-US"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a:t>
            </a:r>
            <a:endParaRPr kumimoji="0" lang="en-US"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Tree>
    <p:extLst>
      <p:ext uri="{BB962C8B-B14F-4D97-AF65-F5344CB8AC3E}">
        <p14:creationId xmlns:p14="http://schemas.microsoft.com/office/powerpoint/2010/main" val="3778446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8342" y="1275368"/>
            <a:ext cx="2423086" cy="608052"/>
          </a:xfrm>
          <a:prstGeom prst="rect">
            <a:avLst/>
          </a:prstGeom>
          <a:noFill/>
        </p:spPr>
        <p:txBody>
          <a:bodyPr wrap="none" lIns="0" tIns="0" rIns="0" bIns="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zh-CN" altLang="en-US" sz="3990" b="0" i="0" u="none" strike="noStrike" kern="0" cap="none" spc="0" normalizeH="0" baseline="0" noProof="0" dirty="0">
                <a:ln>
                  <a:noFill/>
                </a:ln>
                <a:solidFill>
                  <a:srgbClr val="00192D"/>
                </a:solidFill>
                <a:effectLst/>
                <a:uLnTx/>
                <a:uFillTx/>
                <a:latin typeface="HYQiHei-60S" pitchFamily="18" charset="-122"/>
                <a:ea typeface="HYQiHei-60S" pitchFamily="18" charset="-122"/>
                <a:cs typeface="+mn-cs"/>
              </a:rPr>
              <a:t>报告简介</a:t>
            </a:r>
            <a:endParaRPr kumimoji="0" lang="zh-TW" altLang="en-US" sz="3990" b="0" i="0" u="none" strike="noStrike" kern="1200" cap="none" spc="0" normalizeH="0" baseline="0" noProof="0" dirty="0">
              <a:ln>
                <a:noFill/>
              </a:ln>
              <a:solidFill>
                <a:srgbClr val="00192D"/>
              </a:solidFill>
              <a:effectLst/>
              <a:uLnTx/>
              <a:uFillTx/>
              <a:latin typeface="HYQiHei-60S" pitchFamily="18" charset="-122"/>
              <a:ea typeface="HYQiHei-60S" pitchFamily="18" charset="-122"/>
              <a:cs typeface="+mn-cs"/>
            </a:endParaRPr>
          </a:p>
        </p:txBody>
      </p:sp>
      <p:sp>
        <p:nvSpPr>
          <p:cNvPr id="8" name="矩形 7"/>
          <p:cNvSpPr/>
          <p:nvPr/>
        </p:nvSpPr>
        <p:spPr>
          <a:xfrm>
            <a:off x="879369" y="2518443"/>
            <a:ext cx="2684548" cy="1821115"/>
          </a:xfrm>
          <a:prstGeom prst="rect">
            <a:avLst/>
          </a:prstGeom>
          <a:solidFill>
            <a:srgbClr val="FFFFFF"/>
          </a:solidFill>
        </p:spPr>
        <p:txBody>
          <a:bodyPr lIns="0" tIns="0" rIns="0" bIns="0">
            <a:noAutofit/>
          </a:bodyPr>
          <a:lstStyle/>
          <a:p>
            <a:pPr marL="0" marR="0" lvl="0" indent="0" algn="l" defTabSz="912114" rtl="0" eaLnBrk="1" fontAlgn="auto" latinLnBrk="0" hangingPunct="1">
              <a:lnSpc>
                <a:spcPts val="2181"/>
              </a:lnSpc>
              <a:spcBef>
                <a:spcPts val="0"/>
              </a:spcBef>
              <a:spcAft>
                <a:spcPts val="0"/>
              </a:spcAft>
              <a:buClrTx/>
              <a:buSzTx/>
              <a:buFontTx/>
              <a:buNone/>
              <a:tabLst/>
              <a:defRPr/>
            </a:pPr>
            <a:endParaRPr kumimoji="0" lang="zh-TW" altLang="en-US" sz="1097" b="0" i="0" u="none" strike="noStrike" kern="1200" cap="none" spc="0" normalizeH="0" baseline="0" noProof="0" dirty="0">
              <a:ln>
                <a:noFill/>
              </a:ln>
              <a:solidFill>
                <a:srgbClr val="000000"/>
              </a:solidFill>
              <a:effectLst/>
              <a:uLnTx/>
              <a:uFillTx/>
              <a:latin typeface="MingLiU"/>
              <a:ea typeface="MingLiU"/>
              <a:cs typeface="+mn-cs"/>
            </a:endParaRPr>
          </a:p>
        </p:txBody>
      </p:sp>
      <p:graphicFrame>
        <p:nvGraphicFramePr>
          <p:cNvPr id="15" name="表格 15">
            <a:extLst>
              <a:ext uri="{FF2B5EF4-FFF2-40B4-BE49-F238E27FC236}">
                <a16:creationId xmlns:a16="http://schemas.microsoft.com/office/drawing/2014/main" id="{26E29C8A-A104-400F-E586-07F7500AD179}"/>
              </a:ext>
            </a:extLst>
          </p:cNvPr>
          <p:cNvGraphicFramePr>
            <a:graphicFrameLocks noGrp="1"/>
          </p:cNvGraphicFramePr>
          <p:nvPr/>
        </p:nvGraphicFramePr>
        <p:xfrm>
          <a:off x="8069910" y="2297778"/>
          <a:ext cx="3242722" cy="3424774"/>
        </p:xfrm>
        <a:graphic>
          <a:graphicData uri="http://schemas.openxmlformats.org/drawingml/2006/table">
            <a:tbl>
              <a:tblPr firstRow="1" bandRow="1">
                <a:tableStyleId>{5C22544A-7EE6-4342-B048-85BDC9FD1C3A}</a:tableStyleId>
              </a:tblPr>
              <a:tblGrid>
                <a:gridCol w="3242722">
                  <a:extLst>
                    <a:ext uri="{9D8B030D-6E8A-4147-A177-3AD203B41FA5}">
                      <a16:colId xmlns:a16="http://schemas.microsoft.com/office/drawing/2014/main" val="1920239931"/>
                    </a:ext>
                  </a:extLst>
                </a:gridCol>
              </a:tblGrid>
              <a:tr h="442861">
                <a:tc>
                  <a:txBody>
                    <a:bodyPr/>
                    <a:lstStyle/>
                    <a:p>
                      <a:pPr algn="ctr"/>
                      <a:r>
                        <a:rPr lang="zh-CN" altLang="en-US" sz="1800" b="0" i="0" dirty="0">
                          <a:solidFill>
                            <a:schemeClr val="lt1"/>
                          </a:solidFill>
                          <a:latin typeface="HYQIHEI-65S MEDIUM" pitchFamily="18" charset="-122"/>
                          <a:ea typeface="HYQIHEI-65S MEDIUM" pitchFamily="18" charset="-122"/>
                          <a:cs typeface="+mn-cs"/>
                        </a:rPr>
                        <a:t>服务商简介</a:t>
                      </a:r>
                    </a:p>
                  </a:txBody>
                  <a:tcPr marL="91208" marR="91208" marT="45604" marB="45604" anchor="ctr">
                    <a:solidFill>
                      <a:schemeClr val="accent1">
                        <a:lumMod val="90000"/>
                      </a:schemeClr>
                    </a:solidFill>
                  </a:tcPr>
                </a:tc>
                <a:extLst>
                  <a:ext uri="{0D108BD9-81ED-4DB2-BD59-A6C34878D82A}">
                    <a16:rowId xmlns:a16="http://schemas.microsoft.com/office/drawing/2014/main" val="397628859"/>
                  </a:ext>
                </a:extLst>
              </a:tr>
              <a:tr h="2981913">
                <a:tc>
                  <a:txBody>
                    <a:bodyPr/>
                    <a:lstStyle/>
                    <a:p>
                      <a:pPr indent="0">
                        <a:lnSpc>
                          <a:spcPts val="2186"/>
                        </a:lnSpc>
                      </a:pPr>
                      <a:r>
                        <a:rPr lang="en-US" altLang="zh-CN" sz="1200" b="0" i="0" dirty="0">
                          <a:solidFill>
                            <a:srgbClr val="00192D"/>
                          </a:solidFill>
                          <a:latin typeface="汉仪旗黑-50S" panose="00020600040101010101" pitchFamily="18" charset="-122"/>
                          <a:ea typeface="汉仪旗黑-50S" panose="00020600040101010101" pitchFamily="18" charset="-122"/>
                          <a:cs typeface="+mn-cs"/>
                        </a:rPr>
                        <a:t>Early Data</a:t>
                      </a:r>
                      <a:r>
                        <a:rPr lang="zh-CN" altLang="en-US" sz="1200" b="0" i="0" dirty="0">
                          <a:solidFill>
                            <a:srgbClr val="00192D"/>
                          </a:solidFill>
                          <a:latin typeface="汉仪旗黑-50S" panose="00020600040101010101" pitchFamily="18" charset="-122"/>
                          <a:ea typeface="汉仪旗黑-50S" panose="00020600040101010101" pitchFamily="18" charset="-122"/>
                          <a:cs typeface="+mn-cs"/>
                        </a:rPr>
                        <a:t>是⼀家领先的数据情报提供商，通过顶尖的</a:t>
                      </a:r>
                      <a:r>
                        <a:rPr lang="en-US" altLang="zh-CN" sz="1200" b="0" i="0" dirty="0">
                          <a:solidFill>
                            <a:srgbClr val="00192D"/>
                          </a:solidFill>
                          <a:latin typeface="汉仪旗黑-50S" panose="00020600040101010101" pitchFamily="18" charset="-122"/>
                          <a:ea typeface="汉仪旗黑-50S" panose="00020600040101010101" pitchFamily="18" charset="-122"/>
                          <a:cs typeface="+mn-cs"/>
                        </a:rPr>
                        <a:t>AI</a:t>
                      </a:r>
                      <a:r>
                        <a:rPr lang="zh-CN" altLang="en-US" sz="1200" b="0" i="0" dirty="0">
                          <a:solidFill>
                            <a:srgbClr val="00192D"/>
                          </a:solidFill>
                          <a:latin typeface="汉仪旗黑-50S" panose="00020600040101010101" pitchFamily="18" charset="-122"/>
                          <a:ea typeface="汉仪旗黑-50S" panose="00020600040101010101" pitchFamily="18" charset="-122"/>
                          <a:cs typeface="+mn-cs"/>
                        </a:rPr>
                        <a:t>智能和机器学习能力提供及时、精准的商业数据洞察，将数据的价值最大化挖掘，辅助品牌升级。</a:t>
                      </a:r>
                      <a:br>
                        <a:rPr lang="zh-CN" altLang="en-US" sz="1200" b="0" i="0" dirty="0">
                          <a:solidFill>
                            <a:srgbClr val="00192D"/>
                          </a:solidFill>
                          <a:latin typeface="汉仪旗黑-50S" panose="00020600040101010101" pitchFamily="18" charset="-122"/>
                          <a:ea typeface="汉仪旗黑-50S" panose="00020600040101010101" pitchFamily="18" charset="-122"/>
                          <a:cs typeface="+mn-cs"/>
                        </a:rPr>
                      </a:br>
                      <a:br>
                        <a:rPr lang="zh-CN" altLang="en-US" sz="1200" b="0" i="0" dirty="0">
                          <a:solidFill>
                            <a:srgbClr val="00192D"/>
                          </a:solidFill>
                          <a:latin typeface="汉仪旗黑-50S" panose="00020600040101010101" pitchFamily="18" charset="-122"/>
                          <a:ea typeface="汉仪旗黑-50S" panose="00020600040101010101" pitchFamily="18" charset="-122"/>
                          <a:cs typeface="+mn-cs"/>
                        </a:rPr>
                      </a:br>
                      <a:r>
                        <a:rPr lang="zh-CN" altLang="en-US" sz="1200" b="0" i="0" dirty="0">
                          <a:solidFill>
                            <a:srgbClr val="00192D"/>
                          </a:solidFill>
                          <a:latin typeface="汉仪旗黑-50S" panose="00020600040101010101" pitchFamily="18" charset="-122"/>
                          <a:ea typeface="汉仪旗黑-50S" panose="00020600040101010101" pitchFamily="18" charset="-122"/>
                          <a:cs typeface="+mn-cs"/>
                        </a:rPr>
                        <a:t>我们的电商数据覆盖线上主流电商</a:t>
                      </a:r>
                      <a:r>
                        <a:rPr lang="en-US" altLang="zh-CN" sz="1200" b="0" i="0" dirty="0">
                          <a:solidFill>
                            <a:srgbClr val="00192D"/>
                          </a:solidFill>
                          <a:latin typeface="汉仪旗黑-50S" panose="00020600040101010101" pitchFamily="18" charset="-122"/>
                          <a:ea typeface="汉仪旗黑-50S" panose="00020600040101010101" pitchFamily="18" charset="-122"/>
                          <a:cs typeface="+mn-cs"/>
                        </a:rPr>
                        <a:t>10</a:t>
                      </a:r>
                      <a:r>
                        <a:rPr lang="zh-CN" altLang="en-US" sz="1200" b="0" i="0" dirty="0">
                          <a:solidFill>
                            <a:srgbClr val="00192D"/>
                          </a:solidFill>
                          <a:latin typeface="汉仪旗黑-50S" panose="00020600040101010101" pitchFamily="18" charset="-122"/>
                          <a:ea typeface="汉仪旗黑-50S" panose="00020600040101010101" pitchFamily="18" charset="-122"/>
                          <a:cs typeface="+mn-cs"/>
                        </a:rPr>
                        <a:t>几个平台，专注医药、保健品、膳食营养补充剂、传统滋补、蓝帽子和</a:t>
                      </a:r>
                      <a:r>
                        <a:rPr lang="en-US" altLang="zh-CN" sz="1200" b="0" i="0" dirty="0">
                          <a:solidFill>
                            <a:srgbClr val="00192D"/>
                          </a:solidFill>
                          <a:latin typeface="汉仪旗黑-50S" panose="00020600040101010101" pitchFamily="18" charset="-122"/>
                          <a:ea typeface="汉仪旗黑-50S" panose="00020600040101010101" pitchFamily="18" charset="-122"/>
                          <a:cs typeface="+mn-cs"/>
                        </a:rPr>
                        <a:t>OTC</a:t>
                      </a:r>
                      <a:r>
                        <a:rPr lang="zh-CN" altLang="en-US" sz="1200" b="0" i="0" dirty="0">
                          <a:solidFill>
                            <a:srgbClr val="00192D"/>
                          </a:solidFill>
                          <a:latin typeface="汉仪旗黑-50S" panose="00020600040101010101" pitchFamily="18" charset="-122"/>
                          <a:ea typeface="汉仪旗黑-50S" panose="00020600040101010101" pitchFamily="18" charset="-122"/>
                          <a:cs typeface="+mn-cs"/>
                        </a:rPr>
                        <a:t>领域。</a:t>
                      </a:r>
                    </a:p>
                  </a:txBody>
                  <a:tcPr marL="91208" marR="91208" marT="45604" marB="45604" anchor="ctr">
                    <a:solidFill>
                      <a:srgbClr val="F6FBFE"/>
                    </a:solidFill>
                  </a:tcPr>
                </a:tc>
                <a:extLst>
                  <a:ext uri="{0D108BD9-81ED-4DB2-BD59-A6C34878D82A}">
                    <a16:rowId xmlns:a16="http://schemas.microsoft.com/office/drawing/2014/main" val="3994819842"/>
                  </a:ext>
                </a:extLst>
              </a:tr>
            </a:tbl>
          </a:graphicData>
        </a:graphic>
      </p:graphicFrame>
      <p:graphicFrame>
        <p:nvGraphicFramePr>
          <p:cNvPr id="18" name="表格 15">
            <a:extLst>
              <a:ext uri="{FF2B5EF4-FFF2-40B4-BE49-F238E27FC236}">
                <a16:creationId xmlns:a16="http://schemas.microsoft.com/office/drawing/2014/main" id="{61669E8E-E454-54F0-6FC9-FE35ABE6A65A}"/>
              </a:ext>
            </a:extLst>
          </p:cNvPr>
          <p:cNvGraphicFramePr>
            <a:graphicFrameLocks noGrp="1"/>
          </p:cNvGraphicFramePr>
          <p:nvPr/>
        </p:nvGraphicFramePr>
        <p:xfrm>
          <a:off x="818342" y="2297778"/>
          <a:ext cx="3131202" cy="3446071"/>
        </p:xfrm>
        <a:graphic>
          <a:graphicData uri="http://schemas.openxmlformats.org/drawingml/2006/table">
            <a:tbl>
              <a:tblPr firstRow="1" bandRow="1">
                <a:tableStyleId>{5C22544A-7EE6-4342-B048-85BDC9FD1C3A}</a:tableStyleId>
              </a:tblPr>
              <a:tblGrid>
                <a:gridCol w="3131202">
                  <a:extLst>
                    <a:ext uri="{9D8B030D-6E8A-4147-A177-3AD203B41FA5}">
                      <a16:colId xmlns:a16="http://schemas.microsoft.com/office/drawing/2014/main" val="1920239931"/>
                    </a:ext>
                  </a:extLst>
                </a:gridCol>
              </a:tblGrid>
              <a:tr h="440735">
                <a:tc>
                  <a:txBody>
                    <a:bodyPr/>
                    <a:lstStyle/>
                    <a:p>
                      <a:pPr algn="ctr"/>
                      <a:r>
                        <a:rPr lang="zh-CN" altLang="en-US" sz="1800" b="0" i="0" dirty="0">
                          <a:solidFill>
                            <a:schemeClr val="lt1"/>
                          </a:solidFill>
                          <a:latin typeface="HYQIHEI-65S MEDIUM" pitchFamily="18" charset="-122"/>
                          <a:ea typeface="HYQIHEI-65S MEDIUM" pitchFamily="18" charset="-122"/>
                          <a:cs typeface="+mn-cs"/>
                        </a:rPr>
                        <a:t>研究背景</a:t>
                      </a:r>
                    </a:p>
                  </a:txBody>
                  <a:tcPr marL="91208" marR="91208" marT="45604" marB="45604" anchor="ctr">
                    <a:solidFill>
                      <a:schemeClr val="accent4"/>
                    </a:solidFill>
                  </a:tcPr>
                </a:tc>
                <a:extLst>
                  <a:ext uri="{0D108BD9-81ED-4DB2-BD59-A6C34878D82A}">
                    <a16:rowId xmlns:a16="http://schemas.microsoft.com/office/drawing/2014/main" val="397628859"/>
                  </a:ext>
                </a:extLst>
              </a:tr>
              <a:tr h="3005336">
                <a:tc>
                  <a:txBody>
                    <a:bodyPr/>
                    <a:lstStyle/>
                    <a:p>
                      <a:pPr indent="0">
                        <a:lnSpc>
                          <a:spcPts val="2186"/>
                        </a:lnSpc>
                      </a:pPr>
                      <a:r>
                        <a:rPr lang="zh-CN" altLang="en-US" sz="1200" b="0" i="0" dirty="0">
                          <a:solidFill>
                            <a:srgbClr val="00192D"/>
                          </a:solidFill>
                          <a:latin typeface="汉仪旗黑-50S" panose="00020600040101010101" pitchFamily="18" charset="-122"/>
                          <a:ea typeface="汉仪旗黑-50S" panose="00020600040101010101" pitchFamily="18" charset="-122"/>
                        </a:rPr>
                        <a:t>自</a:t>
                      </a:r>
                      <a:r>
                        <a:rPr lang="en-US" altLang="zh-CN" sz="1200" b="0" i="0" dirty="0">
                          <a:solidFill>
                            <a:srgbClr val="00192D"/>
                          </a:solidFill>
                          <a:latin typeface="汉仪旗黑-50S" panose="00020600040101010101" pitchFamily="18" charset="-122"/>
                          <a:ea typeface="汉仪旗黑-50S" panose="00020600040101010101" pitchFamily="18" charset="-122"/>
                        </a:rPr>
                        <a:t>2022</a:t>
                      </a:r>
                      <a:r>
                        <a:rPr lang="zh-CN" altLang="en-US" sz="1200" b="0" i="0" dirty="0">
                          <a:solidFill>
                            <a:srgbClr val="00192D"/>
                          </a:solidFill>
                          <a:latin typeface="汉仪旗黑-50S" panose="00020600040101010101" pitchFamily="18" charset="-122"/>
                          <a:ea typeface="汉仪旗黑-50S" panose="00020600040101010101" pitchFamily="18" charset="-122"/>
                        </a:rPr>
                        <a:t>起，</a:t>
                      </a:r>
                      <a:r>
                        <a:rPr lang="en-US" altLang="zh-CN" sz="1200" b="0" i="0" dirty="0">
                          <a:solidFill>
                            <a:srgbClr val="00192D"/>
                          </a:solidFill>
                          <a:latin typeface="汉仪旗黑-50S" panose="00020600040101010101" pitchFamily="18" charset="-122"/>
                          <a:ea typeface="汉仪旗黑-50S" panose="00020600040101010101" pitchFamily="18" charset="-122"/>
                        </a:rPr>
                        <a:t>Early Data</a:t>
                      </a:r>
                      <a:r>
                        <a:rPr lang="zh-CN" altLang="en-US" sz="1200" b="0" i="0" dirty="0">
                          <a:solidFill>
                            <a:srgbClr val="00192D"/>
                          </a:solidFill>
                          <a:latin typeface="汉仪旗黑-50S" panose="00020600040101010101" pitchFamily="18" charset="-122"/>
                          <a:ea typeface="汉仪旗黑-50S" panose="00020600040101010101" pitchFamily="18" charset="-122"/>
                        </a:rPr>
                        <a:t>每月都会从自研数据产品</a:t>
                      </a:r>
                      <a:r>
                        <a:rPr lang="en-US" altLang="zh-CN" sz="1200" b="0" i="0" dirty="0">
                          <a:solidFill>
                            <a:srgbClr val="00192D"/>
                          </a:solidFill>
                          <a:latin typeface="汉仪旗黑-50S" panose="00020600040101010101" pitchFamily="18" charset="-122"/>
                          <a:ea typeface="汉仪旗黑-50S" panose="00020600040101010101" pitchFamily="18" charset="-122"/>
                        </a:rPr>
                        <a:t>DSA</a:t>
                      </a:r>
                      <a:r>
                        <a:rPr lang="zh-CN" altLang="en-US" sz="1200" b="0" i="0" dirty="0">
                          <a:solidFill>
                            <a:srgbClr val="00192D"/>
                          </a:solidFill>
                          <a:latin typeface="汉仪旗黑-50S" panose="00020600040101010101" pitchFamily="18" charset="-122"/>
                          <a:ea typeface="汉仪旗黑-50S" panose="00020600040101010101" pitchFamily="18" charset="-122"/>
                        </a:rPr>
                        <a:t>中通过数据分析生成保健品行业月报，本次年报是对近</a:t>
                      </a:r>
                      <a:r>
                        <a:rPr lang="en-US" altLang="zh-CN" sz="1200" b="0" i="0" dirty="0">
                          <a:solidFill>
                            <a:srgbClr val="00192D"/>
                          </a:solidFill>
                          <a:latin typeface="汉仪旗黑-50S" panose="00020600040101010101" pitchFamily="18" charset="-122"/>
                          <a:ea typeface="汉仪旗黑-50S" panose="00020600040101010101" pitchFamily="18" charset="-122"/>
                        </a:rPr>
                        <a:t>6</a:t>
                      </a:r>
                      <a:r>
                        <a:rPr lang="zh-CN" altLang="en-US" sz="1200" b="0" i="0" dirty="0">
                          <a:solidFill>
                            <a:srgbClr val="00192D"/>
                          </a:solidFill>
                          <a:latin typeface="汉仪旗黑-50S" panose="00020600040101010101" pitchFamily="18" charset="-122"/>
                          <a:ea typeface="汉仪旗黑-50S" panose="00020600040101010101" pitchFamily="18" charset="-122"/>
                        </a:rPr>
                        <a:t>年的数据进行整合、分析和汇总，旨在提供一个更为全面的数据报告，以帮助您更加清晰地了解保健品行业动态。</a:t>
                      </a:r>
                      <a:endParaRPr lang="en-US" altLang="zh-TW" sz="1200" b="0" i="0" dirty="0">
                        <a:solidFill>
                          <a:srgbClr val="00192D"/>
                        </a:solidFill>
                        <a:latin typeface="汉仪旗黑-50S" panose="00020600040101010101" pitchFamily="18" charset="-122"/>
                        <a:ea typeface="汉仪旗黑-50S" panose="00020600040101010101" pitchFamily="18" charset="-122"/>
                      </a:endParaRPr>
                    </a:p>
                  </a:txBody>
                  <a:tcPr marL="91208" marR="91208" marT="45604" marB="45604" anchor="ctr">
                    <a:solidFill>
                      <a:srgbClr val="F6FBFE"/>
                    </a:solidFill>
                  </a:tcPr>
                </a:tc>
                <a:extLst>
                  <a:ext uri="{0D108BD9-81ED-4DB2-BD59-A6C34878D82A}">
                    <a16:rowId xmlns:a16="http://schemas.microsoft.com/office/drawing/2014/main" val="3994819842"/>
                  </a:ext>
                </a:extLst>
              </a:tr>
            </a:tbl>
          </a:graphicData>
        </a:graphic>
      </p:graphicFrame>
      <p:graphicFrame>
        <p:nvGraphicFramePr>
          <p:cNvPr id="3" name="表格 15">
            <a:extLst>
              <a:ext uri="{FF2B5EF4-FFF2-40B4-BE49-F238E27FC236}">
                <a16:creationId xmlns:a16="http://schemas.microsoft.com/office/drawing/2014/main" id="{54E7C32D-E3CE-645F-90C9-37E8E73E2777}"/>
              </a:ext>
            </a:extLst>
          </p:cNvPr>
          <p:cNvGraphicFramePr>
            <a:graphicFrameLocks noGrp="1"/>
          </p:cNvGraphicFramePr>
          <p:nvPr>
            <p:extLst>
              <p:ext uri="{D42A27DB-BD31-4B8C-83A1-F6EECF244321}">
                <p14:modId xmlns:p14="http://schemas.microsoft.com/office/powerpoint/2010/main" val="154215006"/>
              </p:ext>
            </p:extLst>
          </p:nvPr>
        </p:nvGraphicFramePr>
        <p:xfrm>
          <a:off x="4196099" y="2297778"/>
          <a:ext cx="3627256" cy="3446070"/>
        </p:xfrm>
        <a:graphic>
          <a:graphicData uri="http://schemas.openxmlformats.org/drawingml/2006/table">
            <a:tbl>
              <a:tblPr firstRow="1" bandRow="1">
                <a:tableStyleId>{5C22544A-7EE6-4342-B048-85BDC9FD1C3A}</a:tableStyleId>
              </a:tblPr>
              <a:tblGrid>
                <a:gridCol w="3627256">
                  <a:extLst>
                    <a:ext uri="{9D8B030D-6E8A-4147-A177-3AD203B41FA5}">
                      <a16:colId xmlns:a16="http://schemas.microsoft.com/office/drawing/2014/main" val="1920239931"/>
                    </a:ext>
                  </a:extLst>
                </a:gridCol>
              </a:tblGrid>
              <a:tr h="419302">
                <a:tc>
                  <a:txBody>
                    <a:bodyPr/>
                    <a:lstStyle/>
                    <a:p>
                      <a:pPr lvl="1" algn="ctr">
                        <a:lnSpc>
                          <a:spcPct val="100000"/>
                        </a:lnSpc>
                      </a:pPr>
                      <a:r>
                        <a:rPr lang="zh-CN" altLang="en-US" sz="1800" b="0" i="0" dirty="0">
                          <a:solidFill>
                            <a:schemeClr val="lt1"/>
                          </a:solidFill>
                          <a:latin typeface="HYQIHEI-65S MEDIUM" pitchFamily="18" charset="-122"/>
                          <a:ea typeface="HYQIHEI-65S MEDIUM" pitchFamily="18" charset="-122"/>
                          <a:cs typeface="+mn-cs"/>
                        </a:rPr>
                        <a:t>数据说明</a:t>
                      </a:r>
                    </a:p>
                  </a:txBody>
                  <a:tcPr marL="91208" marR="91208" marT="45604" marB="45604" anchor="ctr">
                    <a:solidFill>
                      <a:schemeClr val="accent3"/>
                    </a:solidFill>
                  </a:tcPr>
                </a:tc>
                <a:extLst>
                  <a:ext uri="{0D108BD9-81ED-4DB2-BD59-A6C34878D82A}">
                    <a16:rowId xmlns:a16="http://schemas.microsoft.com/office/drawing/2014/main" val="397628859"/>
                  </a:ext>
                </a:extLst>
              </a:tr>
              <a:tr h="3026768">
                <a:tc>
                  <a:txBody>
                    <a:bodyPr/>
                    <a:lstStyle/>
                    <a:p>
                      <a:pPr marL="171450" indent="-171450">
                        <a:lnSpc>
                          <a:spcPts val="2186"/>
                        </a:lnSpc>
                        <a:buFont typeface="Arial" panose="020B0604020202020204" pitchFamily="34" charset="0"/>
                        <a:buChar char="•"/>
                      </a:pPr>
                      <a:r>
                        <a:rPr lang="zh-CN" altLang="en-US" sz="1200" b="0" i="0" dirty="0">
                          <a:solidFill>
                            <a:srgbClr val="00192D"/>
                          </a:solidFill>
                          <a:latin typeface="汉仪旗黑-50S" panose="00020600040101010101" pitchFamily="18" charset="-122"/>
                          <a:ea typeface="汉仪旗黑-50S" panose="00020600040101010101" pitchFamily="18" charset="-122"/>
                        </a:rPr>
                        <a:t>平台覆盖：</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传统电商和新兴电商</a:t>
                      </a:r>
                      <a:r>
                        <a:rPr lang="zh-CN" altLang="en-US" sz="1200" b="0" i="0" dirty="0">
                          <a:solidFill>
                            <a:srgbClr val="00192D"/>
                          </a:solidFill>
                          <a:latin typeface="汉仪旗黑-50S" panose="00020600040101010101" pitchFamily="18" charset="-122"/>
                          <a:ea typeface="汉仪旗黑-50S" panose="00020600040101010101" pitchFamily="18" charset="-122"/>
                        </a:rPr>
                        <a:t>。</a:t>
                      </a:r>
                    </a:p>
                    <a:p>
                      <a:pPr marL="171450" indent="-171450">
                        <a:lnSpc>
                          <a:spcPts val="2186"/>
                        </a:lnSpc>
                        <a:buFont typeface="Arial" panose="020B0604020202020204" pitchFamily="34" charset="0"/>
                        <a:buChar char="•"/>
                      </a:pPr>
                      <a:r>
                        <a:rPr lang="zh-CN" altLang="en-US" sz="1200" b="0" i="0" dirty="0">
                          <a:solidFill>
                            <a:srgbClr val="00192D"/>
                          </a:solidFill>
                          <a:latin typeface="汉仪旗黑-50S" panose="00020600040101010101" pitchFamily="18" charset="-122"/>
                          <a:ea typeface="汉仪旗黑-50S" panose="00020600040101010101" pitchFamily="18" charset="-122"/>
                        </a:rPr>
                        <a:t>取数规则：按照</a:t>
                      </a:r>
                      <a:r>
                        <a:rPr lang="en-US" altLang="zh-CN" sz="1200" b="0" i="0" dirty="0">
                          <a:solidFill>
                            <a:srgbClr val="00192D"/>
                          </a:solidFill>
                          <a:latin typeface="汉仪旗黑-50S" panose="00020600040101010101" pitchFamily="18" charset="-122"/>
                          <a:ea typeface="汉仪旗黑-50S" panose="00020600040101010101" pitchFamily="18" charset="-122"/>
                        </a:rPr>
                        <a:t>Early Data</a:t>
                      </a:r>
                      <a:r>
                        <a:rPr lang="zh-CN" altLang="en-US" sz="1200" b="0" i="0" dirty="0">
                          <a:solidFill>
                            <a:srgbClr val="00192D"/>
                          </a:solidFill>
                          <a:latin typeface="汉仪旗黑-50S" panose="00020600040101010101" pitchFamily="18" charset="-122"/>
                          <a:ea typeface="汉仪旗黑-50S" panose="00020600040101010101" pitchFamily="18" charset="-122"/>
                        </a:rPr>
                        <a:t>的传统滋补品层级取数，一级类目为传统滋补；二级类目共有</a:t>
                      </a:r>
                      <a:r>
                        <a:rPr lang="en-US" altLang="zh-CN" sz="1200" b="0" i="0" dirty="0">
                          <a:solidFill>
                            <a:srgbClr val="00192D"/>
                          </a:solidFill>
                          <a:latin typeface="汉仪旗黑-50S" panose="00020600040101010101" pitchFamily="18" charset="-122"/>
                          <a:ea typeface="汉仪旗黑-50S" panose="00020600040101010101" pitchFamily="18" charset="-122"/>
                        </a:rPr>
                        <a:t>7</a:t>
                      </a:r>
                      <a:r>
                        <a:rPr lang="zh-CN" altLang="en-US" sz="1200" b="0" i="0" dirty="0">
                          <a:solidFill>
                            <a:srgbClr val="00192D"/>
                          </a:solidFill>
                          <a:latin typeface="汉仪旗黑-50S" panose="00020600040101010101" pitchFamily="18" charset="-122"/>
                          <a:ea typeface="汉仪旗黑-50S" panose="00020600040101010101" pitchFamily="18" charset="-122"/>
                        </a:rPr>
                        <a:t>个细分品类。</a:t>
                      </a:r>
                    </a:p>
                    <a:p>
                      <a:pPr marL="171450" indent="-171450">
                        <a:lnSpc>
                          <a:spcPts val="2186"/>
                        </a:lnSpc>
                        <a:buFont typeface="Arial" panose="020B0604020202020204" pitchFamily="34" charset="0"/>
                        <a:buChar char="•"/>
                      </a:pPr>
                      <a:r>
                        <a:rPr lang="zh-CN" altLang="en-US" sz="1200" b="0" i="0" dirty="0">
                          <a:solidFill>
                            <a:srgbClr val="00192D"/>
                          </a:solidFill>
                          <a:latin typeface="汉仪旗黑-50S" panose="00020600040101010101" pitchFamily="18" charset="-122"/>
                          <a:ea typeface="汉仪旗黑-50S" panose="00020600040101010101" pitchFamily="18" charset="-122"/>
                        </a:rPr>
                        <a:t>时间段：</a:t>
                      </a:r>
                      <a:r>
                        <a:rPr lang="en-US" altLang="zh-CN" sz="1200" b="0" i="0" dirty="0">
                          <a:solidFill>
                            <a:srgbClr val="00192D"/>
                          </a:solidFill>
                          <a:latin typeface="汉仪旗黑-50S" panose="00020600040101010101" pitchFamily="18" charset="-122"/>
                          <a:ea typeface="汉仪旗黑-50S" panose="00020600040101010101" pitchFamily="18" charset="-122"/>
                        </a:rPr>
                        <a:t>2018</a:t>
                      </a:r>
                      <a:r>
                        <a:rPr lang="zh-CN" altLang="en-US" sz="1200" b="0" i="0" dirty="0">
                          <a:solidFill>
                            <a:srgbClr val="00192D"/>
                          </a:solidFill>
                          <a:latin typeface="汉仪旗黑-50S" panose="00020600040101010101" pitchFamily="18" charset="-122"/>
                          <a:ea typeface="汉仪旗黑-50S" panose="00020600040101010101" pitchFamily="18" charset="-122"/>
                        </a:rPr>
                        <a:t>年</a:t>
                      </a:r>
                      <a:r>
                        <a:rPr lang="en-US" altLang="zh-CN" sz="1200" b="0" i="0" dirty="0">
                          <a:solidFill>
                            <a:srgbClr val="00192D"/>
                          </a:solidFill>
                          <a:latin typeface="汉仪旗黑-50S" panose="00020600040101010101" pitchFamily="18" charset="-122"/>
                          <a:ea typeface="汉仪旗黑-50S" panose="00020600040101010101" pitchFamily="18" charset="-122"/>
                        </a:rPr>
                        <a:t>1</a:t>
                      </a:r>
                      <a:r>
                        <a:rPr lang="zh-CN" altLang="en-US" sz="1200" b="0" i="0" dirty="0">
                          <a:solidFill>
                            <a:srgbClr val="00192D"/>
                          </a:solidFill>
                          <a:latin typeface="汉仪旗黑-50S" panose="00020600040101010101" pitchFamily="18" charset="-122"/>
                          <a:ea typeface="汉仪旗黑-50S" panose="00020600040101010101" pitchFamily="18" charset="-122"/>
                        </a:rPr>
                        <a:t>月</a:t>
                      </a:r>
                      <a:r>
                        <a:rPr lang="en-US" altLang="zh-CN" sz="1200" b="0" i="0" dirty="0">
                          <a:solidFill>
                            <a:srgbClr val="00192D"/>
                          </a:solidFill>
                          <a:latin typeface="汉仪旗黑-50S" panose="00020600040101010101" pitchFamily="18" charset="-122"/>
                          <a:ea typeface="汉仪旗黑-50S" panose="00020600040101010101" pitchFamily="18" charset="-122"/>
                        </a:rPr>
                        <a:t>-2024</a:t>
                      </a:r>
                      <a:r>
                        <a:rPr lang="zh-CN" altLang="en-US" sz="1200" b="0" i="0" dirty="0">
                          <a:solidFill>
                            <a:srgbClr val="00192D"/>
                          </a:solidFill>
                          <a:latin typeface="汉仪旗黑-50S" panose="00020600040101010101" pitchFamily="18" charset="-122"/>
                          <a:ea typeface="汉仪旗黑-50S" panose="00020600040101010101" pitchFamily="18" charset="-122"/>
                        </a:rPr>
                        <a:t>年</a:t>
                      </a:r>
                      <a:r>
                        <a:rPr lang="en-US" altLang="zh-CN" sz="1200" b="0" i="0" dirty="0">
                          <a:solidFill>
                            <a:srgbClr val="00192D"/>
                          </a:solidFill>
                          <a:latin typeface="汉仪旗黑-50S" panose="00020600040101010101" pitchFamily="18" charset="-122"/>
                          <a:ea typeface="汉仪旗黑-50S" panose="00020600040101010101" pitchFamily="18" charset="-122"/>
                        </a:rPr>
                        <a:t>12</a:t>
                      </a:r>
                      <a:r>
                        <a:rPr lang="zh-CN" altLang="en-US" sz="1200" b="0" i="0" dirty="0">
                          <a:solidFill>
                            <a:srgbClr val="00192D"/>
                          </a:solidFill>
                          <a:latin typeface="汉仪旗黑-50S" panose="00020600040101010101" pitchFamily="18" charset="-122"/>
                          <a:ea typeface="汉仪旗黑-50S" panose="00020600040101010101" pitchFamily="18" charset="-122"/>
                        </a:rPr>
                        <a:t>月</a:t>
                      </a:r>
                      <a:endParaRPr lang="en-US" altLang="zh-CN" sz="1200" b="0" i="0" dirty="0">
                        <a:solidFill>
                          <a:srgbClr val="00192D"/>
                        </a:solidFill>
                        <a:latin typeface="汉仪旗黑-50S" panose="00020600040101010101" pitchFamily="18" charset="-122"/>
                        <a:ea typeface="汉仪旗黑-50S" panose="00020600040101010101" pitchFamily="18" charset="-122"/>
                      </a:endParaRPr>
                    </a:p>
                    <a:p>
                      <a:pPr indent="0">
                        <a:lnSpc>
                          <a:spcPct val="150000"/>
                        </a:lnSpc>
                      </a:pPr>
                      <a:endParaRPr lang="zh-CN" altLang="en-US" sz="1200" b="0" i="0" dirty="0">
                        <a:solidFill>
                          <a:srgbClr val="00192D"/>
                        </a:solidFill>
                        <a:latin typeface="汉仪旗黑-50S" panose="00020600040101010101" pitchFamily="18" charset="-122"/>
                        <a:ea typeface="汉仪旗黑-50S" panose="00020600040101010101" pitchFamily="18" charset="-122"/>
                      </a:endParaRPr>
                    </a:p>
                    <a:p>
                      <a:pPr indent="0">
                        <a:lnSpc>
                          <a:spcPct val="150000"/>
                        </a:lnSpc>
                      </a:pPr>
                      <a:r>
                        <a:rPr lang="zh-CN" altLang="en-US" sz="900" b="0" i="0" dirty="0">
                          <a:solidFill>
                            <a:srgbClr val="00192D"/>
                          </a:solidFill>
                          <a:latin typeface="汉仪旗黑-50S" panose="00020600040101010101" pitchFamily="18" charset="-122"/>
                          <a:ea typeface="汉仪旗黑-50S" panose="00020600040101010101" pitchFamily="18" charset="-122"/>
                        </a:rPr>
                        <a:t>注意：所有数据为初步公开信息，未经审计，所得结果与实际情况可能存在差距，仅作分享、学习和交流用。如有出入，以个平台官方榜单为准。</a:t>
                      </a:r>
                      <a:endParaRPr lang="zh-CN" altLang="en-US" sz="1800" dirty="0">
                        <a:latin typeface="汉仪旗黑-50S" panose="00020600040101010101" pitchFamily="18" charset="-122"/>
                        <a:ea typeface="汉仪旗黑-50S" panose="00020600040101010101" pitchFamily="18" charset="-122"/>
                      </a:endParaRPr>
                    </a:p>
                  </a:txBody>
                  <a:tcPr marL="91208" marR="91208" marT="45604" marB="45604" anchor="ctr">
                    <a:solidFill>
                      <a:srgbClr val="F6FBFE"/>
                    </a:solidFill>
                  </a:tcPr>
                </a:tc>
                <a:extLst>
                  <a:ext uri="{0D108BD9-81ED-4DB2-BD59-A6C34878D82A}">
                    <a16:rowId xmlns:a16="http://schemas.microsoft.com/office/drawing/2014/main" val="3994819842"/>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11">
            <a:extLst>
              <a:ext uri="{FF2B5EF4-FFF2-40B4-BE49-F238E27FC236}">
                <a16:creationId xmlns:a16="http://schemas.microsoft.com/office/drawing/2014/main" id="{946E2A5D-6881-F947-9D43-FF0EEEBD3DCA}"/>
              </a:ext>
            </a:extLst>
          </p:cNvPr>
          <p:cNvSpPr/>
          <p:nvPr/>
        </p:nvSpPr>
        <p:spPr>
          <a:xfrm>
            <a:off x="10733" y="1"/>
            <a:ext cx="12181267" cy="6858000"/>
          </a:xfrm>
          <a:prstGeom prst="rect">
            <a:avLst/>
          </a:prstGeom>
          <a:solidFill>
            <a:schemeClr val="accent5">
              <a:lumMod val="10000"/>
              <a:lumOff val="9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18" name="TextBox 17">
            <a:extLst>
              <a:ext uri="{FF2B5EF4-FFF2-40B4-BE49-F238E27FC236}">
                <a16:creationId xmlns:a16="http://schemas.microsoft.com/office/drawing/2014/main" id="{7F937A7A-CC03-E8C5-0ECD-2999929B5784}"/>
              </a:ext>
            </a:extLst>
          </p:cNvPr>
          <p:cNvSpPr txBox="1"/>
          <p:nvPr/>
        </p:nvSpPr>
        <p:spPr>
          <a:xfrm>
            <a:off x="7811555" y="5801156"/>
            <a:ext cx="877163" cy="36856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正官庄</a:t>
            </a:r>
            <a:endParaRPr kumimoji="0" lang="en-CN" altLang="zh-CN"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 name="TextBox 17">
            <a:extLst>
              <a:ext uri="{FF2B5EF4-FFF2-40B4-BE49-F238E27FC236}">
                <a16:creationId xmlns:a16="http://schemas.microsoft.com/office/drawing/2014/main" id="{2A481D13-974F-D2A5-B7FB-341530D562B0}"/>
              </a:ext>
            </a:extLst>
          </p:cNvPr>
          <p:cNvSpPr txBox="1"/>
          <p:nvPr/>
        </p:nvSpPr>
        <p:spPr>
          <a:xfrm>
            <a:off x="9876846" y="5801156"/>
            <a:ext cx="877163" cy="36856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zh-CN" altLang="en-US" sz="1795" dirty="0">
                <a:solidFill>
                  <a:srgbClr val="E5F2FD">
                    <a:lumMod val="10000"/>
                  </a:srgbClr>
                </a:solidFill>
                <a:latin typeface="汉仪旗黑-50S" panose="00020600040101010101" pitchFamily="18" charset="-122"/>
                <a:ea typeface="汉仪旗黑-50S" panose="00020600040101010101" pitchFamily="18" charset="-122"/>
              </a:rPr>
              <a:t>雷允上</a:t>
            </a:r>
            <a:endParaRPr kumimoji="0" lang="zh-CN" altLang="en-US"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3" name="TextBox 17">
            <a:extLst>
              <a:ext uri="{FF2B5EF4-FFF2-40B4-BE49-F238E27FC236}">
                <a16:creationId xmlns:a16="http://schemas.microsoft.com/office/drawing/2014/main" id="{C681F667-FB76-64E4-390B-089D3915888D}"/>
              </a:ext>
            </a:extLst>
          </p:cNvPr>
          <p:cNvSpPr txBox="1"/>
          <p:nvPr/>
        </p:nvSpPr>
        <p:spPr>
          <a:xfrm>
            <a:off x="1437160" y="3231032"/>
            <a:ext cx="877163" cy="64479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杞里香</a:t>
            </a:r>
          </a:p>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CN"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4" name="TextBox 17">
            <a:extLst>
              <a:ext uri="{FF2B5EF4-FFF2-40B4-BE49-F238E27FC236}">
                <a16:creationId xmlns:a16="http://schemas.microsoft.com/office/drawing/2014/main" id="{4C5ACA4C-480C-F9EF-2887-52852720747B}"/>
              </a:ext>
            </a:extLst>
          </p:cNvPr>
          <p:cNvSpPr txBox="1"/>
          <p:nvPr/>
        </p:nvSpPr>
        <p:spPr>
          <a:xfrm>
            <a:off x="3509195" y="3230901"/>
            <a:ext cx="1107996" cy="36856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京东京造</a:t>
            </a:r>
          </a:p>
        </p:txBody>
      </p:sp>
      <p:sp>
        <p:nvSpPr>
          <p:cNvPr id="5" name="TextBox 17">
            <a:extLst>
              <a:ext uri="{FF2B5EF4-FFF2-40B4-BE49-F238E27FC236}">
                <a16:creationId xmlns:a16="http://schemas.microsoft.com/office/drawing/2014/main" id="{1609BCFD-0324-6167-B4FC-48848C27DCB6}"/>
              </a:ext>
            </a:extLst>
          </p:cNvPr>
          <p:cNvSpPr txBox="1"/>
          <p:nvPr/>
        </p:nvSpPr>
        <p:spPr>
          <a:xfrm>
            <a:off x="5786409" y="3231032"/>
            <a:ext cx="646331" cy="36856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皇纯</a:t>
            </a:r>
          </a:p>
        </p:txBody>
      </p:sp>
      <p:sp>
        <p:nvSpPr>
          <p:cNvPr id="8" name="TextBox 17">
            <a:extLst>
              <a:ext uri="{FF2B5EF4-FFF2-40B4-BE49-F238E27FC236}">
                <a16:creationId xmlns:a16="http://schemas.microsoft.com/office/drawing/2014/main" id="{3F4ED8CD-79AF-418C-D3EA-DE0D1B339131}"/>
              </a:ext>
            </a:extLst>
          </p:cNvPr>
          <p:cNvSpPr txBox="1"/>
          <p:nvPr/>
        </p:nvSpPr>
        <p:spPr>
          <a:xfrm>
            <a:off x="9848017" y="3213762"/>
            <a:ext cx="877163" cy="36856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陈一凡</a:t>
            </a:r>
          </a:p>
        </p:txBody>
      </p:sp>
      <p:sp>
        <p:nvSpPr>
          <p:cNvPr id="12" name="TextBox 17">
            <a:extLst>
              <a:ext uri="{FF2B5EF4-FFF2-40B4-BE49-F238E27FC236}">
                <a16:creationId xmlns:a16="http://schemas.microsoft.com/office/drawing/2014/main" id="{AE0C4802-6C72-494F-9F70-F52185197F77}"/>
              </a:ext>
            </a:extLst>
          </p:cNvPr>
          <p:cNvSpPr txBox="1"/>
          <p:nvPr/>
        </p:nvSpPr>
        <p:spPr>
          <a:xfrm>
            <a:off x="7935280" y="3213762"/>
            <a:ext cx="646331" cy="36856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肌活</a:t>
            </a:r>
          </a:p>
        </p:txBody>
      </p:sp>
      <p:sp>
        <p:nvSpPr>
          <p:cNvPr id="13" name="TextBox 17">
            <a:extLst>
              <a:ext uri="{FF2B5EF4-FFF2-40B4-BE49-F238E27FC236}">
                <a16:creationId xmlns:a16="http://schemas.microsoft.com/office/drawing/2014/main" id="{E3645D4A-B7A1-B757-2125-325CCC03BF52}"/>
              </a:ext>
            </a:extLst>
          </p:cNvPr>
          <p:cNvSpPr txBox="1"/>
          <p:nvPr/>
        </p:nvSpPr>
        <p:spPr>
          <a:xfrm>
            <a:off x="1426371" y="5813722"/>
            <a:ext cx="877163" cy="36856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小仙炖</a:t>
            </a:r>
          </a:p>
        </p:txBody>
      </p:sp>
      <p:sp>
        <p:nvSpPr>
          <p:cNvPr id="14" name="TextBox 17">
            <a:extLst>
              <a:ext uri="{FF2B5EF4-FFF2-40B4-BE49-F238E27FC236}">
                <a16:creationId xmlns:a16="http://schemas.microsoft.com/office/drawing/2014/main" id="{36C90765-7D1F-B085-4DC9-D8BC8FAB97FD}"/>
              </a:ext>
            </a:extLst>
          </p:cNvPr>
          <p:cNvSpPr txBox="1"/>
          <p:nvPr/>
        </p:nvSpPr>
        <p:spPr>
          <a:xfrm>
            <a:off x="3658312" y="5815726"/>
            <a:ext cx="874935" cy="368394"/>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海晏堂</a:t>
            </a:r>
          </a:p>
        </p:txBody>
      </p:sp>
      <p:sp>
        <p:nvSpPr>
          <p:cNvPr id="15" name="TextBox 17">
            <a:extLst>
              <a:ext uri="{FF2B5EF4-FFF2-40B4-BE49-F238E27FC236}">
                <a16:creationId xmlns:a16="http://schemas.microsoft.com/office/drawing/2014/main" id="{0EEBDB33-94C9-C0F4-ACB6-52063BB347DA}"/>
              </a:ext>
            </a:extLst>
          </p:cNvPr>
          <p:cNvSpPr txBox="1"/>
          <p:nvPr/>
        </p:nvSpPr>
        <p:spPr>
          <a:xfrm>
            <a:off x="5727628" y="5820285"/>
            <a:ext cx="877163" cy="36856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795"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金豆芽</a:t>
            </a:r>
          </a:p>
        </p:txBody>
      </p:sp>
      <p:sp>
        <p:nvSpPr>
          <p:cNvPr id="6" name="文本框 5">
            <a:extLst>
              <a:ext uri="{FF2B5EF4-FFF2-40B4-BE49-F238E27FC236}">
                <a16:creationId xmlns:a16="http://schemas.microsoft.com/office/drawing/2014/main" id="{BD3532E3-EE6D-FAB0-9846-35EF71EDD6EC}"/>
              </a:ext>
            </a:extLst>
          </p:cNvPr>
          <p:cNvSpPr txBox="1"/>
          <p:nvPr/>
        </p:nvSpPr>
        <p:spPr>
          <a:xfrm>
            <a:off x="1292027" y="6466919"/>
            <a:ext cx="8458440" cy="266996"/>
          </a:xfrm>
          <a:prstGeom prst="rect">
            <a:avLst/>
          </a:prstGeom>
          <a:noFill/>
        </p:spPr>
        <p:txBody>
          <a:bodyPr wrap="square">
            <a:spAutoFit/>
          </a:bodyPr>
          <a:lstStyle/>
          <a:p>
            <a:pPr marL="0" marR="0" lvl="0" indent="0" algn="l" defTabSz="912844" rtl="0" eaLnBrk="1" fontAlgn="auto" latinLnBrk="0" hangingPunct="1">
              <a:lnSpc>
                <a:spcPts val="1527"/>
              </a:lnSpc>
              <a:spcBef>
                <a:spcPts val="0"/>
              </a:spcBef>
              <a:spcAft>
                <a:spcPts val="0"/>
              </a:spcAft>
              <a:buClrTx/>
              <a:buSzTx/>
              <a:buFontTx/>
              <a:buNone/>
              <a:tabLst/>
              <a:defRPr/>
            </a:pP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数据说明：本页统计数据为</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GMV</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的</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Top50</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品牌内高增长品牌，其中京东京造、皇纯、肌活和海晏堂主销海参，雷允上主销人参。</a:t>
            </a:r>
          </a:p>
        </p:txBody>
      </p:sp>
      <p:sp>
        <p:nvSpPr>
          <p:cNvPr id="7" name="标题 1">
            <a:extLst>
              <a:ext uri="{FF2B5EF4-FFF2-40B4-BE49-F238E27FC236}">
                <a16:creationId xmlns:a16="http://schemas.microsoft.com/office/drawing/2014/main" id="{B2038983-D9DC-D998-2F40-4DE292CB7A4E}"/>
              </a:ext>
            </a:extLst>
          </p:cNvPr>
          <p:cNvSpPr txBox="1">
            <a:spLocks/>
          </p:cNvSpPr>
          <p:nvPr/>
        </p:nvSpPr>
        <p:spPr>
          <a:xfrm>
            <a:off x="345440" y="565183"/>
            <a:ext cx="11501120" cy="90462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kern="0" dirty="0">
                <a:solidFill>
                  <a:srgbClr val="003157"/>
                </a:solidFill>
                <a:latin typeface="汉仪旗黑-70S" panose="00020600040101010101" pitchFamily="18" charset="-122"/>
                <a:ea typeface="汉仪旗黑-70S" panose="00020600040101010101" pitchFamily="18" charset="-122"/>
              </a:rPr>
              <a:t>杞里香增速过百领跑，参类品牌高涨，头部高涨品牌占比过半</a:t>
            </a:r>
            <a:endPar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grpSp>
        <p:nvGrpSpPr>
          <p:cNvPr id="16" name="组合 15">
            <a:extLst>
              <a:ext uri="{FF2B5EF4-FFF2-40B4-BE49-F238E27FC236}">
                <a16:creationId xmlns:a16="http://schemas.microsoft.com/office/drawing/2014/main" id="{735792B9-8DE6-8A10-5F19-DC9C836557FF}"/>
              </a:ext>
            </a:extLst>
          </p:cNvPr>
          <p:cNvGrpSpPr/>
          <p:nvPr/>
        </p:nvGrpSpPr>
        <p:grpSpPr>
          <a:xfrm>
            <a:off x="5487575" y="1868915"/>
            <a:ext cx="1244425" cy="1178763"/>
            <a:chOff x="9508802" y="1934422"/>
            <a:chExt cx="1244425" cy="1178763"/>
          </a:xfrm>
        </p:grpSpPr>
        <p:sp>
          <p:nvSpPr>
            <p:cNvPr id="23" name="Oval 22">
              <a:extLst>
                <a:ext uri="{FF2B5EF4-FFF2-40B4-BE49-F238E27FC236}">
                  <a16:creationId xmlns:a16="http://schemas.microsoft.com/office/drawing/2014/main" id="{4730EF88-6CAD-BC75-EF82-AE139472EC8C}"/>
                </a:ext>
              </a:extLst>
            </p:cNvPr>
            <p:cNvSpPr/>
            <p:nvPr/>
          </p:nvSpPr>
          <p:spPr>
            <a:xfrm>
              <a:off x="9509225" y="1934422"/>
              <a:ext cx="1244002" cy="1178763"/>
            </a:xfrm>
            <a:prstGeom prst="ellipse">
              <a:avLst/>
            </a:prstGeom>
            <a:solidFill>
              <a:schemeClr val="accent4">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sp>
          <p:nvSpPr>
            <p:cNvPr id="10" name="文本框 9">
              <a:extLst>
                <a:ext uri="{FF2B5EF4-FFF2-40B4-BE49-F238E27FC236}">
                  <a16:creationId xmlns:a16="http://schemas.microsoft.com/office/drawing/2014/main" id="{453217A1-22FC-50C2-2FD2-5576E94E9484}"/>
                </a:ext>
              </a:extLst>
            </p:cNvPr>
            <p:cNvSpPr txBox="1"/>
            <p:nvPr/>
          </p:nvSpPr>
          <p:spPr>
            <a:xfrm>
              <a:off x="9508802" y="2339137"/>
              <a:ext cx="12440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94.1%</a:t>
              </a:r>
            </a:p>
          </p:txBody>
        </p:sp>
      </p:grpSp>
      <p:grpSp>
        <p:nvGrpSpPr>
          <p:cNvPr id="17" name="组合 16">
            <a:extLst>
              <a:ext uri="{FF2B5EF4-FFF2-40B4-BE49-F238E27FC236}">
                <a16:creationId xmlns:a16="http://schemas.microsoft.com/office/drawing/2014/main" id="{B3C45F67-03F9-9991-CAA3-45DD31726B5A}"/>
              </a:ext>
            </a:extLst>
          </p:cNvPr>
          <p:cNvGrpSpPr/>
          <p:nvPr/>
        </p:nvGrpSpPr>
        <p:grpSpPr>
          <a:xfrm>
            <a:off x="5487771" y="4489716"/>
            <a:ext cx="1356880" cy="1178763"/>
            <a:chOff x="9452785" y="1934422"/>
            <a:chExt cx="1356880" cy="1178763"/>
          </a:xfrm>
        </p:grpSpPr>
        <p:sp>
          <p:nvSpPr>
            <p:cNvPr id="20" name="Oval 22">
              <a:extLst>
                <a:ext uri="{FF2B5EF4-FFF2-40B4-BE49-F238E27FC236}">
                  <a16:creationId xmlns:a16="http://schemas.microsoft.com/office/drawing/2014/main" id="{F3DD1FBA-FEDA-BEDC-C0CF-389E6626A932}"/>
                </a:ext>
              </a:extLst>
            </p:cNvPr>
            <p:cNvSpPr/>
            <p:nvPr/>
          </p:nvSpPr>
          <p:spPr>
            <a:xfrm>
              <a:off x="9509225" y="1934422"/>
              <a:ext cx="1244002" cy="1178763"/>
            </a:xfrm>
            <a:prstGeom prst="ellipse">
              <a:avLst/>
            </a:prstGeom>
            <a:solidFill>
              <a:schemeClr val="accent4">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sp>
          <p:nvSpPr>
            <p:cNvPr id="22" name="文本框 21">
              <a:extLst>
                <a:ext uri="{FF2B5EF4-FFF2-40B4-BE49-F238E27FC236}">
                  <a16:creationId xmlns:a16="http://schemas.microsoft.com/office/drawing/2014/main" id="{01DC7EBB-B84A-D7EB-E60E-638C1688FF6C}"/>
                </a:ext>
              </a:extLst>
            </p:cNvPr>
            <p:cNvSpPr txBox="1"/>
            <p:nvPr/>
          </p:nvSpPr>
          <p:spPr>
            <a:xfrm>
              <a:off x="9452785" y="2339137"/>
              <a:ext cx="13568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61.6%</a:t>
              </a:r>
            </a:p>
          </p:txBody>
        </p:sp>
      </p:grpSp>
      <p:grpSp>
        <p:nvGrpSpPr>
          <p:cNvPr id="24" name="组合 23">
            <a:extLst>
              <a:ext uri="{FF2B5EF4-FFF2-40B4-BE49-F238E27FC236}">
                <a16:creationId xmlns:a16="http://schemas.microsoft.com/office/drawing/2014/main" id="{9B987FAE-7740-0073-FB88-4476D4275FAC}"/>
              </a:ext>
            </a:extLst>
          </p:cNvPr>
          <p:cNvGrpSpPr/>
          <p:nvPr/>
        </p:nvGrpSpPr>
        <p:grpSpPr>
          <a:xfrm>
            <a:off x="3361095" y="1874394"/>
            <a:ext cx="1373885" cy="1178763"/>
            <a:chOff x="9452784" y="1934422"/>
            <a:chExt cx="1373885" cy="1178763"/>
          </a:xfrm>
        </p:grpSpPr>
        <p:sp>
          <p:nvSpPr>
            <p:cNvPr id="26" name="Oval 22">
              <a:extLst>
                <a:ext uri="{FF2B5EF4-FFF2-40B4-BE49-F238E27FC236}">
                  <a16:creationId xmlns:a16="http://schemas.microsoft.com/office/drawing/2014/main" id="{1AF4ECBC-94C7-8372-5D4E-EB5EB87FE89A}"/>
                </a:ext>
              </a:extLst>
            </p:cNvPr>
            <p:cNvSpPr/>
            <p:nvPr/>
          </p:nvSpPr>
          <p:spPr>
            <a:xfrm>
              <a:off x="9509225" y="1934422"/>
              <a:ext cx="1244002" cy="1178763"/>
            </a:xfrm>
            <a:prstGeom prst="ellipse">
              <a:avLst/>
            </a:prstGeom>
            <a:solidFill>
              <a:schemeClr val="accent4">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sp>
          <p:nvSpPr>
            <p:cNvPr id="33" name="文本框 32">
              <a:extLst>
                <a:ext uri="{FF2B5EF4-FFF2-40B4-BE49-F238E27FC236}">
                  <a16:creationId xmlns:a16="http://schemas.microsoft.com/office/drawing/2014/main" id="{FB7ED21A-0566-C749-8385-5EE99BF30BBE}"/>
                </a:ext>
              </a:extLst>
            </p:cNvPr>
            <p:cNvSpPr txBox="1"/>
            <p:nvPr/>
          </p:nvSpPr>
          <p:spPr>
            <a:xfrm>
              <a:off x="9452784" y="2339137"/>
              <a:ext cx="1373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95.3%</a:t>
              </a:r>
            </a:p>
          </p:txBody>
        </p:sp>
      </p:grpSp>
      <p:grpSp>
        <p:nvGrpSpPr>
          <p:cNvPr id="34" name="组合 33">
            <a:extLst>
              <a:ext uri="{FF2B5EF4-FFF2-40B4-BE49-F238E27FC236}">
                <a16:creationId xmlns:a16="http://schemas.microsoft.com/office/drawing/2014/main" id="{1A16DAF7-C41B-B6BA-E8C4-FC4D0DA0E8A3}"/>
              </a:ext>
            </a:extLst>
          </p:cNvPr>
          <p:cNvGrpSpPr/>
          <p:nvPr/>
        </p:nvGrpSpPr>
        <p:grpSpPr>
          <a:xfrm>
            <a:off x="1171073" y="1868915"/>
            <a:ext cx="1272516" cy="1178763"/>
            <a:chOff x="9480711" y="1934422"/>
            <a:chExt cx="1272516" cy="1178763"/>
          </a:xfrm>
        </p:grpSpPr>
        <p:sp>
          <p:nvSpPr>
            <p:cNvPr id="35" name="Oval 22">
              <a:extLst>
                <a:ext uri="{FF2B5EF4-FFF2-40B4-BE49-F238E27FC236}">
                  <a16:creationId xmlns:a16="http://schemas.microsoft.com/office/drawing/2014/main" id="{2C0DCA73-EB8C-D9A2-CE63-FA0028781A01}"/>
                </a:ext>
              </a:extLst>
            </p:cNvPr>
            <p:cNvSpPr/>
            <p:nvPr/>
          </p:nvSpPr>
          <p:spPr>
            <a:xfrm>
              <a:off x="9509225" y="1934422"/>
              <a:ext cx="1244002" cy="1178763"/>
            </a:xfrm>
            <a:prstGeom prst="ellipse">
              <a:avLst/>
            </a:prstGeom>
            <a:solidFill>
              <a:schemeClr val="accent4">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sp>
          <p:nvSpPr>
            <p:cNvPr id="36" name="文本框 35">
              <a:extLst>
                <a:ext uri="{FF2B5EF4-FFF2-40B4-BE49-F238E27FC236}">
                  <a16:creationId xmlns:a16="http://schemas.microsoft.com/office/drawing/2014/main" id="{64BD809D-50FB-642C-A6FF-5C8410B882DF}"/>
                </a:ext>
              </a:extLst>
            </p:cNvPr>
            <p:cNvSpPr txBox="1"/>
            <p:nvPr/>
          </p:nvSpPr>
          <p:spPr>
            <a:xfrm>
              <a:off x="9480711" y="2339136"/>
              <a:ext cx="12441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108.5%</a:t>
              </a:r>
            </a:p>
          </p:txBody>
        </p:sp>
      </p:grpSp>
      <p:grpSp>
        <p:nvGrpSpPr>
          <p:cNvPr id="37" name="组合 36">
            <a:extLst>
              <a:ext uri="{FF2B5EF4-FFF2-40B4-BE49-F238E27FC236}">
                <a16:creationId xmlns:a16="http://schemas.microsoft.com/office/drawing/2014/main" id="{A3560B95-5562-A5F8-CD61-FBFE991707E0}"/>
              </a:ext>
            </a:extLst>
          </p:cNvPr>
          <p:cNvGrpSpPr/>
          <p:nvPr/>
        </p:nvGrpSpPr>
        <p:grpSpPr>
          <a:xfrm>
            <a:off x="9523715" y="4462652"/>
            <a:ext cx="1413714" cy="1178763"/>
            <a:chOff x="9395954" y="1934422"/>
            <a:chExt cx="1413714" cy="1178763"/>
          </a:xfrm>
        </p:grpSpPr>
        <p:sp>
          <p:nvSpPr>
            <p:cNvPr id="38" name="Oval 22">
              <a:extLst>
                <a:ext uri="{FF2B5EF4-FFF2-40B4-BE49-F238E27FC236}">
                  <a16:creationId xmlns:a16="http://schemas.microsoft.com/office/drawing/2014/main" id="{E7A65767-2443-5B34-E8A1-84930CD3678B}"/>
                </a:ext>
              </a:extLst>
            </p:cNvPr>
            <p:cNvSpPr/>
            <p:nvPr/>
          </p:nvSpPr>
          <p:spPr>
            <a:xfrm>
              <a:off x="9509225" y="1934422"/>
              <a:ext cx="1244002" cy="1178763"/>
            </a:xfrm>
            <a:prstGeom prst="ellipse">
              <a:avLst/>
            </a:prstGeom>
            <a:solidFill>
              <a:schemeClr val="accent4">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sp>
          <p:nvSpPr>
            <p:cNvPr id="39" name="文本框 38">
              <a:extLst>
                <a:ext uri="{FF2B5EF4-FFF2-40B4-BE49-F238E27FC236}">
                  <a16:creationId xmlns:a16="http://schemas.microsoft.com/office/drawing/2014/main" id="{23E5933F-A9F6-EB33-DC71-BD27B72DBFB0}"/>
                </a:ext>
              </a:extLst>
            </p:cNvPr>
            <p:cNvSpPr txBox="1"/>
            <p:nvPr/>
          </p:nvSpPr>
          <p:spPr>
            <a:xfrm>
              <a:off x="9395954" y="2339137"/>
              <a:ext cx="14137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55.0%</a:t>
              </a:r>
            </a:p>
          </p:txBody>
        </p:sp>
      </p:grpSp>
      <p:grpSp>
        <p:nvGrpSpPr>
          <p:cNvPr id="40" name="组合 39">
            <a:extLst>
              <a:ext uri="{FF2B5EF4-FFF2-40B4-BE49-F238E27FC236}">
                <a16:creationId xmlns:a16="http://schemas.microsoft.com/office/drawing/2014/main" id="{30C5E96A-5B6B-8E6C-884D-DFAC5F89A462}"/>
              </a:ext>
            </a:extLst>
          </p:cNvPr>
          <p:cNvGrpSpPr/>
          <p:nvPr/>
        </p:nvGrpSpPr>
        <p:grpSpPr>
          <a:xfrm>
            <a:off x="7615084" y="4462652"/>
            <a:ext cx="1300439" cy="1178763"/>
            <a:chOff x="9509224" y="1934422"/>
            <a:chExt cx="1300439" cy="1178763"/>
          </a:xfrm>
        </p:grpSpPr>
        <p:sp>
          <p:nvSpPr>
            <p:cNvPr id="41" name="Oval 22">
              <a:extLst>
                <a:ext uri="{FF2B5EF4-FFF2-40B4-BE49-F238E27FC236}">
                  <a16:creationId xmlns:a16="http://schemas.microsoft.com/office/drawing/2014/main" id="{8C2AB9C1-DCD1-9478-139C-C29E9605645D}"/>
                </a:ext>
              </a:extLst>
            </p:cNvPr>
            <p:cNvSpPr/>
            <p:nvPr/>
          </p:nvSpPr>
          <p:spPr>
            <a:xfrm>
              <a:off x="9509225" y="1934422"/>
              <a:ext cx="1244002" cy="1178763"/>
            </a:xfrm>
            <a:prstGeom prst="ellipse">
              <a:avLst/>
            </a:prstGeom>
            <a:solidFill>
              <a:schemeClr val="accent4">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sp>
          <p:nvSpPr>
            <p:cNvPr id="42" name="文本框 41">
              <a:extLst>
                <a:ext uri="{FF2B5EF4-FFF2-40B4-BE49-F238E27FC236}">
                  <a16:creationId xmlns:a16="http://schemas.microsoft.com/office/drawing/2014/main" id="{0D7B0BC3-DE7C-24F2-64E4-66F043B720A9}"/>
                </a:ext>
              </a:extLst>
            </p:cNvPr>
            <p:cNvSpPr txBox="1"/>
            <p:nvPr/>
          </p:nvSpPr>
          <p:spPr>
            <a:xfrm>
              <a:off x="9509224" y="2339137"/>
              <a:ext cx="13004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55.3%</a:t>
              </a:r>
              <a:endParaRPr kumimoji="0" lang="zh-CN" altLang="en-US"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grpSp>
      <p:grpSp>
        <p:nvGrpSpPr>
          <p:cNvPr id="43" name="组合 42">
            <a:extLst>
              <a:ext uri="{FF2B5EF4-FFF2-40B4-BE49-F238E27FC236}">
                <a16:creationId xmlns:a16="http://schemas.microsoft.com/office/drawing/2014/main" id="{AECED509-655E-DCD1-1970-3BC50162BC4C}"/>
              </a:ext>
            </a:extLst>
          </p:cNvPr>
          <p:cNvGrpSpPr/>
          <p:nvPr/>
        </p:nvGrpSpPr>
        <p:grpSpPr>
          <a:xfrm>
            <a:off x="7671525" y="1888558"/>
            <a:ext cx="1244002" cy="1178763"/>
            <a:chOff x="9509225" y="1934422"/>
            <a:chExt cx="1244002" cy="1178763"/>
          </a:xfrm>
        </p:grpSpPr>
        <p:sp>
          <p:nvSpPr>
            <p:cNvPr id="44" name="Oval 22">
              <a:extLst>
                <a:ext uri="{FF2B5EF4-FFF2-40B4-BE49-F238E27FC236}">
                  <a16:creationId xmlns:a16="http://schemas.microsoft.com/office/drawing/2014/main" id="{A3F6AEBE-97F2-858E-9117-A3ACF7395044}"/>
                </a:ext>
              </a:extLst>
            </p:cNvPr>
            <p:cNvSpPr/>
            <p:nvPr/>
          </p:nvSpPr>
          <p:spPr>
            <a:xfrm>
              <a:off x="9509225" y="1934422"/>
              <a:ext cx="1244002" cy="1178763"/>
            </a:xfrm>
            <a:prstGeom prst="ellipse">
              <a:avLst/>
            </a:prstGeom>
            <a:solidFill>
              <a:schemeClr val="accent4">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sp>
          <p:nvSpPr>
            <p:cNvPr id="45" name="文本框 44">
              <a:extLst>
                <a:ext uri="{FF2B5EF4-FFF2-40B4-BE49-F238E27FC236}">
                  <a16:creationId xmlns:a16="http://schemas.microsoft.com/office/drawing/2014/main" id="{F809217C-9276-6AA7-0C09-61FF7AC846D3}"/>
                </a:ext>
              </a:extLst>
            </p:cNvPr>
            <p:cNvSpPr txBox="1"/>
            <p:nvPr/>
          </p:nvSpPr>
          <p:spPr>
            <a:xfrm>
              <a:off x="9509225" y="2339137"/>
              <a:ext cx="12440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88.9%</a:t>
              </a:r>
            </a:p>
          </p:txBody>
        </p:sp>
      </p:grpSp>
      <p:grpSp>
        <p:nvGrpSpPr>
          <p:cNvPr id="46" name="组合 45">
            <a:extLst>
              <a:ext uri="{FF2B5EF4-FFF2-40B4-BE49-F238E27FC236}">
                <a16:creationId xmlns:a16="http://schemas.microsoft.com/office/drawing/2014/main" id="{DF9ED07C-F45F-5941-7AB5-9037D5D5CE6D}"/>
              </a:ext>
            </a:extLst>
          </p:cNvPr>
          <p:cNvGrpSpPr/>
          <p:nvPr/>
        </p:nvGrpSpPr>
        <p:grpSpPr>
          <a:xfrm>
            <a:off x="9636987" y="1888558"/>
            <a:ext cx="1300442" cy="1178763"/>
            <a:chOff x="9452785" y="1934422"/>
            <a:chExt cx="1300442" cy="1178763"/>
          </a:xfrm>
        </p:grpSpPr>
        <p:sp>
          <p:nvSpPr>
            <p:cNvPr id="47" name="Oval 22">
              <a:extLst>
                <a:ext uri="{FF2B5EF4-FFF2-40B4-BE49-F238E27FC236}">
                  <a16:creationId xmlns:a16="http://schemas.microsoft.com/office/drawing/2014/main" id="{AC3248A0-B84D-57F3-507C-8A62F95DA410}"/>
                </a:ext>
              </a:extLst>
            </p:cNvPr>
            <p:cNvSpPr/>
            <p:nvPr/>
          </p:nvSpPr>
          <p:spPr>
            <a:xfrm>
              <a:off x="9509225" y="1934422"/>
              <a:ext cx="1244002" cy="1178763"/>
            </a:xfrm>
            <a:prstGeom prst="ellipse">
              <a:avLst/>
            </a:prstGeom>
            <a:solidFill>
              <a:schemeClr val="accent4">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sp>
          <p:nvSpPr>
            <p:cNvPr id="48" name="文本框 47">
              <a:extLst>
                <a:ext uri="{FF2B5EF4-FFF2-40B4-BE49-F238E27FC236}">
                  <a16:creationId xmlns:a16="http://schemas.microsoft.com/office/drawing/2014/main" id="{62D7094C-B40C-5CC7-CE91-921ADCB3DF81}"/>
                </a:ext>
              </a:extLst>
            </p:cNvPr>
            <p:cNvSpPr txBox="1"/>
            <p:nvPr/>
          </p:nvSpPr>
          <p:spPr>
            <a:xfrm>
              <a:off x="9452785" y="2339137"/>
              <a:ext cx="13004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85.7%</a:t>
              </a:r>
            </a:p>
          </p:txBody>
        </p:sp>
      </p:grpSp>
      <p:grpSp>
        <p:nvGrpSpPr>
          <p:cNvPr id="49" name="组合 48">
            <a:extLst>
              <a:ext uri="{FF2B5EF4-FFF2-40B4-BE49-F238E27FC236}">
                <a16:creationId xmlns:a16="http://schemas.microsoft.com/office/drawing/2014/main" id="{1624ABDB-7CAE-EE7A-C544-C901F79D76A0}"/>
              </a:ext>
            </a:extLst>
          </p:cNvPr>
          <p:cNvGrpSpPr/>
          <p:nvPr/>
        </p:nvGrpSpPr>
        <p:grpSpPr>
          <a:xfrm>
            <a:off x="1199587" y="4488804"/>
            <a:ext cx="1300442" cy="1178763"/>
            <a:chOff x="9452785" y="1934422"/>
            <a:chExt cx="1300442" cy="1178763"/>
          </a:xfrm>
        </p:grpSpPr>
        <p:sp>
          <p:nvSpPr>
            <p:cNvPr id="50" name="Oval 22">
              <a:extLst>
                <a:ext uri="{FF2B5EF4-FFF2-40B4-BE49-F238E27FC236}">
                  <a16:creationId xmlns:a16="http://schemas.microsoft.com/office/drawing/2014/main" id="{09511557-D842-26DE-9B23-C26F3491BD6B}"/>
                </a:ext>
              </a:extLst>
            </p:cNvPr>
            <p:cNvSpPr/>
            <p:nvPr/>
          </p:nvSpPr>
          <p:spPr>
            <a:xfrm>
              <a:off x="9509225" y="1934422"/>
              <a:ext cx="1244002" cy="1178763"/>
            </a:xfrm>
            <a:prstGeom prst="ellipse">
              <a:avLst/>
            </a:prstGeom>
            <a:solidFill>
              <a:schemeClr val="accent4">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sp>
          <p:nvSpPr>
            <p:cNvPr id="51" name="文本框 50">
              <a:extLst>
                <a:ext uri="{FF2B5EF4-FFF2-40B4-BE49-F238E27FC236}">
                  <a16:creationId xmlns:a16="http://schemas.microsoft.com/office/drawing/2014/main" id="{29AD8F02-4F60-D55E-3A61-0B2B3943AD2E}"/>
                </a:ext>
              </a:extLst>
            </p:cNvPr>
            <p:cNvSpPr txBox="1"/>
            <p:nvPr/>
          </p:nvSpPr>
          <p:spPr>
            <a:xfrm>
              <a:off x="9452785" y="2339137"/>
              <a:ext cx="13004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78.0%</a:t>
              </a:r>
            </a:p>
          </p:txBody>
        </p:sp>
      </p:grpSp>
      <p:grpSp>
        <p:nvGrpSpPr>
          <p:cNvPr id="52" name="组合 51">
            <a:extLst>
              <a:ext uri="{FF2B5EF4-FFF2-40B4-BE49-F238E27FC236}">
                <a16:creationId xmlns:a16="http://schemas.microsoft.com/office/drawing/2014/main" id="{A60CC111-4E04-E6A8-180C-603FCD5C3ED3}"/>
              </a:ext>
            </a:extLst>
          </p:cNvPr>
          <p:cNvGrpSpPr/>
          <p:nvPr/>
        </p:nvGrpSpPr>
        <p:grpSpPr>
          <a:xfrm>
            <a:off x="3417340" y="4488386"/>
            <a:ext cx="1356880" cy="1178763"/>
            <a:chOff x="9452785" y="1934422"/>
            <a:chExt cx="1356880" cy="1178763"/>
          </a:xfrm>
        </p:grpSpPr>
        <p:sp>
          <p:nvSpPr>
            <p:cNvPr id="53" name="Oval 22">
              <a:extLst>
                <a:ext uri="{FF2B5EF4-FFF2-40B4-BE49-F238E27FC236}">
                  <a16:creationId xmlns:a16="http://schemas.microsoft.com/office/drawing/2014/main" id="{B8B95D9C-F86D-D9BD-A751-84E357ADE77D}"/>
                </a:ext>
              </a:extLst>
            </p:cNvPr>
            <p:cNvSpPr/>
            <p:nvPr/>
          </p:nvSpPr>
          <p:spPr>
            <a:xfrm>
              <a:off x="9509225" y="1934422"/>
              <a:ext cx="1244002" cy="1178763"/>
            </a:xfrm>
            <a:prstGeom prst="ellipse">
              <a:avLst/>
            </a:prstGeom>
            <a:solidFill>
              <a:schemeClr val="accent4">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sp>
          <p:nvSpPr>
            <p:cNvPr id="54" name="文本框 53">
              <a:extLst>
                <a:ext uri="{FF2B5EF4-FFF2-40B4-BE49-F238E27FC236}">
                  <a16:creationId xmlns:a16="http://schemas.microsoft.com/office/drawing/2014/main" id="{CD51218C-5020-5AB1-C610-601F9C6CF0EC}"/>
                </a:ext>
              </a:extLst>
            </p:cNvPr>
            <p:cNvSpPr txBox="1"/>
            <p:nvPr/>
          </p:nvSpPr>
          <p:spPr>
            <a:xfrm>
              <a:off x="9452785" y="2339137"/>
              <a:ext cx="13568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75.2%</a:t>
              </a:r>
            </a:p>
          </p:txBody>
        </p:sp>
      </p:grpSp>
    </p:spTree>
    <p:extLst>
      <p:ext uri="{BB962C8B-B14F-4D97-AF65-F5344CB8AC3E}">
        <p14:creationId xmlns:p14="http://schemas.microsoft.com/office/powerpoint/2010/main" val="218982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8117A-9672-3439-12F6-658F0B153801}"/>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0BADA6EE-EB6F-322A-3F4C-41F1FDB8C831}"/>
              </a:ext>
            </a:extLst>
          </p:cNvPr>
          <p:cNvSpPr txBox="1"/>
          <p:nvPr/>
        </p:nvSpPr>
        <p:spPr>
          <a:xfrm>
            <a:off x="747895" y="2057685"/>
            <a:ext cx="25476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杞里香</a:t>
            </a:r>
            <a:endParaRPr kumimoji="0" lang="en-US" altLang="zh-CN" sz="2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400" dirty="0">
              <a:solidFill>
                <a:srgbClr val="E5F2FD">
                  <a:lumMod val="10000"/>
                </a:srgbClr>
              </a:solidFill>
              <a:latin typeface="汉仪旗黑-70S" panose="00020600040101010101" pitchFamily="18" charset="-122"/>
              <a:ea typeface="汉仪旗黑-70S" panose="00020600040101010101" pitchFamily="18"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2024</a:t>
            </a:r>
            <a:r>
              <a:rPr kumimoji="0" lang="zh-CN" altLang="en-US" sz="1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年销售额：</a:t>
            </a:r>
            <a:r>
              <a:rPr kumimoji="0" lang="en-US" altLang="zh-CN"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rPr>
              <a:t>6.17</a:t>
            </a:r>
            <a:r>
              <a:rPr kumimoji="0" lang="zh-CN" altLang="en-US"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rPr>
              <a:t>亿</a:t>
            </a:r>
          </a:p>
        </p:txBody>
      </p:sp>
      <p:sp>
        <p:nvSpPr>
          <p:cNvPr id="8" name="文本框 7">
            <a:extLst>
              <a:ext uri="{FF2B5EF4-FFF2-40B4-BE49-F238E27FC236}">
                <a16:creationId xmlns:a16="http://schemas.microsoft.com/office/drawing/2014/main" id="{43D9DF5D-F788-192D-163B-E2D178A7D52D}"/>
              </a:ext>
            </a:extLst>
          </p:cNvPr>
          <p:cNvSpPr txBox="1"/>
          <p:nvPr/>
        </p:nvSpPr>
        <p:spPr>
          <a:xfrm>
            <a:off x="747895" y="2965602"/>
            <a:ext cx="18565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YOY:</a:t>
            </a:r>
            <a:r>
              <a:rPr kumimoji="0" lang="en-US" altLang="zh-CN"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rPr>
              <a:t> +108.5%</a:t>
            </a:r>
            <a:endParaRPr kumimoji="0" lang="zh-CN" altLang="en-US"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endParaRPr>
          </a:p>
        </p:txBody>
      </p:sp>
      <p:graphicFrame>
        <p:nvGraphicFramePr>
          <p:cNvPr id="9" name="图表 4">
            <a:extLst>
              <a:ext uri="{FF2B5EF4-FFF2-40B4-BE49-F238E27FC236}">
                <a16:creationId xmlns:a16="http://schemas.microsoft.com/office/drawing/2014/main" id="{6EB83CCB-C729-1E8F-8B80-09A547C5EEDB}"/>
              </a:ext>
            </a:extLst>
          </p:cNvPr>
          <p:cNvGraphicFramePr>
            <a:graphicFrameLocks/>
          </p:cNvGraphicFramePr>
          <p:nvPr>
            <p:extLst>
              <p:ext uri="{D42A27DB-BD31-4B8C-83A1-F6EECF244321}">
                <p14:modId xmlns:p14="http://schemas.microsoft.com/office/powerpoint/2010/main" val="3957670964"/>
              </p:ext>
            </p:extLst>
          </p:nvPr>
        </p:nvGraphicFramePr>
        <p:xfrm>
          <a:off x="3001513" y="1769959"/>
          <a:ext cx="8941591" cy="2349822"/>
        </p:xfrm>
        <a:graphic>
          <a:graphicData uri="http://schemas.openxmlformats.org/drawingml/2006/chart">
            <c:chart xmlns:c="http://schemas.openxmlformats.org/drawingml/2006/chart" xmlns:r="http://schemas.openxmlformats.org/officeDocument/2006/relationships" r:id="rId3"/>
          </a:graphicData>
        </a:graphic>
      </p:graphicFrame>
      <p:sp>
        <p:nvSpPr>
          <p:cNvPr id="10" name="文本占位符 2">
            <a:extLst>
              <a:ext uri="{FF2B5EF4-FFF2-40B4-BE49-F238E27FC236}">
                <a16:creationId xmlns:a16="http://schemas.microsoft.com/office/drawing/2014/main" id="{0F263F21-087C-ED6C-2B79-4DD933AADA1C}"/>
              </a:ext>
            </a:extLst>
          </p:cNvPr>
          <p:cNvSpPr txBox="1"/>
          <p:nvPr/>
        </p:nvSpPr>
        <p:spPr>
          <a:xfrm>
            <a:off x="5372373" y="1484514"/>
            <a:ext cx="3458315"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杞里香月度销售额及其</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YoY%,</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14" name="文本占位符 2">
            <a:extLst>
              <a:ext uri="{FF2B5EF4-FFF2-40B4-BE49-F238E27FC236}">
                <a16:creationId xmlns:a16="http://schemas.microsoft.com/office/drawing/2014/main" id="{B5D30405-698B-184D-97BB-22A78C646F91}"/>
              </a:ext>
            </a:extLst>
          </p:cNvPr>
          <p:cNvSpPr txBox="1"/>
          <p:nvPr/>
        </p:nvSpPr>
        <p:spPr>
          <a:xfrm>
            <a:off x="3810501" y="4529092"/>
            <a:ext cx="1532780" cy="27074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TOP</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商品</a:t>
            </a:r>
            <a:endPar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15" name="文本框 14">
            <a:extLst>
              <a:ext uri="{FF2B5EF4-FFF2-40B4-BE49-F238E27FC236}">
                <a16:creationId xmlns:a16="http://schemas.microsoft.com/office/drawing/2014/main" id="{D7500827-F0E2-1C95-69EB-52D8A220978C}"/>
              </a:ext>
            </a:extLst>
          </p:cNvPr>
          <p:cNvSpPr txBox="1"/>
          <p:nvPr/>
        </p:nvSpPr>
        <p:spPr>
          <a:xfrm>
            <a:off x="6017830" y="4588656"/>
            <a:ext cx="33427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杞里香 </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纯耕红黑枸杞原浆组合到手</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2100ml/</a:t>
            </a:r>
            <a:r>
              <a:rPr lang="zh-CN" altLang="en-US" sz="1200" dirty="0">
                <a:solidFill>
                  <a:srgbClr val="E5F2FD">
                    <a:lumMod val="10000"/>
                  </a:srgbClr>
                </a:solidFill>
                <a:latin typeface="汉仪旗黑-50S" panose="00020600040101010101" pitchFamily="18" charset="-122"/>
                <a:ea typeface="汉仪旗黑-50S" panose="00020600040101010101" pitchFamily="18" charset="-122"/>
              </a:rPr>
              <a:t>早                  </a:t>
            </a:r>
            <a:r>
              <a:rPr lang="en-US" altLang="zh-CN" sz="1200" dirty="0">
                <a:solidFill>
                  <a:srgbClr val="E5F2FD">
                    <a:lumMod val="10000"/>
                  </a:srgbClr>
                </a:solidFill>
                <a:latin typeface="汉仪旗黑-50S" panose="00020600040101010101" pitchFamily="18" charset="-122"/>
                <a:ea typeface="汉仪旗黑-50S" panose="00020600040101010101" pitchFamily="18" charset="-122"/>
              </a:rPr>
              <a:t>     C</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晚</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A</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科学搭配</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成分： 枸杞</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功效：全果压榨真实原浆 补充气血</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适用人群：上班人群、健身人群</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pic>
        <p:nvPicPr>
          <p:cNvPr id="30" name="图片 29">
            <a:extLst>
              <a:ext uri="{FF2B5EF4-FFF2-40B4-BE49-F238E27FC236}">
                <a16:creationId xmlns:a16="http://schemas.microsoft.com/office/drawing/2014/main" id="{CAD7D105-9EF5-895F-A480-57DA3C90812C}"/>
              </a:ext>
            </a:extLst>
          </p:cNvPr>
          <p:cNvPicPr>
            <a:picLocks noChangeAspect="1"/>
          </p:cNvPicPr>
          <p:nvPr/>
        </p:nvPicPr>
        <p:blipFill>
          <a:blip r:embed="rId4"/>
          <a:stretch>
            <a:fillRect/>
          </a:stretch>
        </p:blipFill>
        <p:spPr>
          <a:xfrm>
            <a:off x="649518" y="4210825"/>
            <a:ext cx="1109824" cy="2040887"/>
          </a:xfrm>
          <a:prstGeom prst="rect">
            <a:avLst/>
          </a:prstGeom>
        </p:spPr>
      </p:pic>
      <p:pic>
        <p:nvPicPr>
          <p:cNvPr id="32" name="图片 31">
            <a:extLst>
              <a:ext uri="{FF2B5EF4-FFF2-40B4-BE49-F238E27FC236}">
                <a16:creationId xmlns:a16="http://schemas.microsoft.com/office/drawing/2014/main" id="{4BC84721-C37A-B5B2-4C86-83320C58D349}"/>
              </a:ext>
            </a:extLst>
          </p:cNvPr>
          <p:cNvPicPr>
            <a:picLocks noChangeAspect="1"/>
          </p:cNvPicPr>
          <p:nvPr/>
        </p:nvPicPr>
        <p:blipFill>
          <a:blip r:embed="rId5"/>
          <a:stretch>
            <a:fillRect/>
          </a:stretch>
        </p:blipFill>
        <p:spPr>
          <a:xfrm>
            <a:off x="1777607" y="4210825"/>
            <a:ext cx="2175790" cy="2055477"/>
          </a:xfrm>
          <a:prstGeom prst="rect">
            <a:avLst/>
          </a:prstGeom>
        </p:spPr>
      </p:pic>
      <p:pic>
        <p:nvPicPr>
          <p:cNvPr id="3" name="图片 2">
            <a:extLst>
              <a:ext uri="{FF2B5EF4-FFF2-40B4-BE49-F238E27FC236}">
                <a16:creationId xmlns:a16="http://schemas.microsoft.com/office/drawing/2014/main" id="{81119897-2787-E02B-D339-E6CFA4080940}"/>
              </a:ext>
            </a:extLst>
          </p:cNvPr>
          <p:cNvPicPr>
            <a:picLocks noChangeAspect="1"/>
          </p:cNvPicPr>
          <p:nvPr/>
        </p:nvPicPr>
        <p:blipFill>
          <a:blip r:embed="rId6"/>
          <a:stretch>
            <a:fillRect/>
          </a:stretch>
        </p:blipFill>
        <p:spPr>
          <a:xfrm>
            <a:off x="4229608" y="4884734"/>
            <a:ext cx="1561658" cy="1282629"/>
          </a:xfrm>
          <a:prstGeom prst="rect">
            <a:avLst/>
          </a:prstGeom>
        </p:spPr>
      </p:pic>
      <p:grpSp>
        <p:nvGrpSpPr>
          <p:cNvPr id="11" name="组合 10">
            <a:extLst>
              <a:ext uri="{FF2B5EF4-FFF2-40B4-BE49-F238E27FC236}">
                <a16:creationId xmlns:a16="http://schemas.microsoft.com/office/drawing/2014/main" id="{87B7E09D-FC4B-5778-AE9E-4365DF573FAA}"/>
              </a:ext>
            </a:extLst>
          </p:cNvPr>
          <p:cNvGrpSpPr/>
          <p:nvPr/>
        </p:nvGrpSpPr>
        <p:grpSpPr>
          <a:xfrm>
            <a:off x="9716167" y="4454597"/>
            <a:ext cx="2180353" cy="1980000"/>
            <a:chOff x="9716167" y="4454597"/>
            <a:chExt cx="2180353" cy="1980000"/>
          </a:xfrm>
        </p:grpSpPr>
        <p:grpSp>
          <p:nvGrpSpPr>
            <p:cNvPr id="5" name="组合 4">
              <a:extLst>
                <a:ext uri="{FF2B5EF4-FFF2-40B4-BE49-F238E27FC236}">
                  <a16:creationId xmlns:a16="http://schemas.microsoft.com/office/drawing/2014/main" id="{03C7464B-683F-C87F-DB0F-1D6931CC11B6}"/>
                </a:ext>
              </a:extLst>
            </p:cNvPr>
            <p:cNvGrpSpPr/>
            <p:nvPr/>
          </p:nvGrpSpPr>
          <p:grpSpPr>
            <a:xfrm>
              <a:off x="9716167" y="4454597"/>
              <a:ext cx="2180353" cy="1980000"/>
              <a:chOff x="9716167" y="4454597"/>
              <a:chExt cx="2180353" cy="1980000"/>
            </a:xfrm>
          </p:grpSpPr>
          <p:grpSp>
            <p:nvGrpSpPr>
              <p:cNvPr id="18" name="组合 17">
                <a:extLst>
                  <a:ext uri="{FF2B5EF4-FFF2-40B4-BE49-F238E27FC236}">
                    <a16:creationId xmlns:a16="http://schemas.microsoft.com/office/drawing/2014/main" id="{7CFD4347-76AA-4A92-986F-1B660DCB608E}"/>
                  </a:ext>
                </a:extLst>
              </p:cNvPr>
              <p:cNvGrpSpPr/>
              <p:nvPr/>
            </p:nvGrpSpPr>
            <p:grpSpPr>
              <a:xfrm>
                <a:off x="9716167" y="4454597"/>
                <a:ext cx="2180353" cy="1980000"/>
                <a:chOff x="553847" y="-1442083"/>
                <a:chExt cx="3927567" cy="3903261"/>
              </a:xfrm>
            </p:grpSpPr>
            <p:sp>
              <p:nvSpPr>
                <p:cNvPr id="19" name="矩形 18">
                  <a:extLst>
                    <a:ext uri="{FF2B5EF4-FFF2-40B4-BE49-F238E27FC236}">
                      <a16:creationId xmlns:a16="http://schemas.microsoft.com/office/drawing/2014/main" id="{4555F2AD-52FE-5F32-DFFA-6B3913052492}"/>
                    </a:ext>
                  </a:extLst>
                </p:cNvPr>
                <p:cNvSpPr/>
                <p:nvPr/>
              </p:nvSpPr>
              <p:spPr>
                <a:xfrm>
                  <a:off x="553847" y="-1442083"/>
                  <a:ext cx="3566662" cy="39032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09834" rtl="0" eaLnBrk="1" fontAlgn="auto" latinLnBrk="0" hangingPunct="1">
                    <a:lnSpc>
                      <a:spcPts val="796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82CF37">
                        <a:lumMod val="75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0" name="文本框 19">
                  <a:extLst>
                    <a:ext uri="{FF2B5EF4-FFF2-40B4-BE49-F238E27FC236}">
                      <a16:creationId xmlns:a16="http://schemas.microsoft.com/office/drawing/2014/main" id="{3147372D-7F9F-12F3-0810-82091BC33308}"/>
                    </a:ext>
                  </a:extLst>
                </p:cNvPr>
                <p:cNvSpPr txBox="1"/>
                <p:nvPr/>
              </p:nvSpPr>
              <p:spPr>
                <a:xfrm>
                  <a:off x="1844080" y="-621635"/>
                  <a:ext cx="1787946" cy="788754"/>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E5F2FD">
                          <a:lumMod val="25000"/>
                        </a:srgbClr>
                      </a:solidFill>
                      <a:effectLst/>
                      <a:uLnTx/>
                      <a:uFillTx/>
                      <a:latin typeface="Calibri"/>
                      <a:ea typeface="汉仪旗黑-50S" panose="00020600040101010101" pitchFamily="18" charset="-122"/>
                      <a:cs typeface="+mn-cs"/>
                    </a:rPr>
                    <a:t>品质好</a:t>
                  </a:r>
                  <a:endParaRPr kumimoji="0" lang="zh-CN" altLang="en-US" sz="3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21" name="文本框 20">
                  <a:extLst>
                    <a:ext uri="{FF2B5EF4-FFF2-40B4-BE49-F238E27FC236}">
                      <a16:creationId xmlns:a16="http://schemas.microsoft.com/office/drawing/2014/main" id="{1D594AEF-6EA0-C881-01A4-92236742782D}"/>
                    </a:ext>
                  </a:extLst>
                </p:cNvPr>
                <p:cNvSpPr txBox="1"/>
                <p:nvPr/>
              </p:nvSpPr>
              <p:spPr>
                <a:xfrm>
                  <a:off x="618501" y="-1242705"/>
                  <a:ext cx="1840380" cy="788754"/>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82CF37">
                          <a:lumMod val="75000"/>
                        </a:srgbClr>
                      </a:solidFill>
                      <a:effectLst/>
                      <a:uLnTx/>
                      <a:uFillTx/>
                      <a:latin typeface="Calibri"/>
                      <a:ea typeface="汉仪旗黑-50S" panose="00020600040101010101" pitchFamily="18" charset="-122"/>
                      <a:cs typeface="+mn-cs"/>
                    </a:rPr>
                    <a:t>含量足</a:t>
                  </a:r>
                  <a:endParaRPr kumimoji="0" lang="zh-CN" altLang="en-US" sz="1100" b="0" i="0" u="none" strike="noStrike" kern="1200" cap="none" spc="0" normalizeH="0" baseline="0" noProof="0" dirty="0">
                    <a:ln>
                      <a:noFill/>
                    </a:ln>
                    <a:solidFill>
                      <a:srgbClr val="82CF37">
                        <a:lumMod val="75000"/>
                      </a:srgbClr>
                    </a:solidFill>
                    <a:effectLst/>
                    <a:uLnTx/>
                    <a:uFillTx/>
                    <a:latin typeface="Calibri"/>
                    <a:ea typeface="宋体" panose="02010600030101010101" pitchFamily="2" charset="-122"/>
                    <a:cs typeface="+mn-cs"/>
                  </a:endParaRPr>
                </a:p>
              </p:txBody>
            </p:sp>
            <p:sp>
              <p:nvSpPr>
                <p:cNvPr id="22" name="文本框 21">
                  <a:extLst>
                    <a:ext uri="{FF2B5EF4-FFF2-40B4-BE49-F238E27FC236}">
                      <a16:creationId xmlns:a16="http://schemas.microsoft.com/office/drawing/2014/main" id="{D4F8D1A2-1DEE-6AC3-439E-5E7BFE55FF39}"/>
                    </a:ext>
                  </a:extLst>
                </p:cNvPr>
                <p:cNvSpPr txBox="1"/>
                <p:nvPr/>
              </p:nvSpPr>
              <p:spPr>
                <a:xfrm>
                  <a:off x="570652" y="96287"/>
                  <a:ext cx="1725524" cy="628179"/>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192D">
                          <a:lumMod val="75000"/>
                          <a:lumOff val="25000"/>
                        </a:srgbClr>
                      </a:solidFill>
                      <a:effectLst/>
                      <a:uLnTx/>
                      <a:uFillTx/>
                      <a:latin typeface="Calibri"/>
                      <a:ea typeface="汉仪旗黑-50S" panose="00020600040101010101" pitchFamily="18" charset="-122"/>
                      <a:cs typeface="+mn-cs"/>
                    </a:rPr>
                    <a:t>物超所值</a:t>
                  </a:r>
                  <a:endParaRPr kumimoji="0" lang="zh-CN" altLang="en-US" sz="800" b="0" i="0" u="none" strike="noStrike" kern="1200" cap="none" spc="0" normalizeH="0" baseline="0" noProof="0" dirty="0">
                    <a:ln>
                      <a:noFill/>
                    </a:ln>
                    <a:solidFill>
                      <a:srgbClr val="82CF37">
                        <a:lumMod val="75000"/>
                      </a:srgbClr>
                    </a:solidFill>
                    <a:effectLst/>
                    <a:uLnTx/>
                    <a:uFillTx/>
                    <a:latin typeface="Calibri"/>
                    <a:ea typeface="宋体" panose="02010600030101010101" pitchFamily="2" charset="-122"/>
                    <a:cs typeface="+mn-cs"/>
                  </a:endParaRPr>
                </a:p>
              </p:txBody>
            </p:sp>
            <p:sp>
              <p:nvSpPr>
                <p:cNvPr id="23" name="文本框 22">
                  <a:extLst>
                    <a:ext uri="{FF2B5EF4-FFF2-40B4-BE49-F238E27FC236}">
                      <a16:creationId xmlns:a16="http://schemas.microsoft.com/office/drawing/2014/main" id="{30C84E51-02F5-28D1-CE73-A777B1D291BC}"/>
                    </a:ext>
                  </a:extLst>
                </p:cNvPr>
                <p:cNvSpPr txBox="1"/>
                <p:nvPr/>
              </p:nvSpPr>
              <p:spPr>
                <a:xfrm>
                  <a:off x="2057505" y="614764"/>
                  <a:ext cx="2203527" cy="788754"/>
                </a:xfrm>
                <a:prstGeom prst="rect">
                  <a:avLst/>
                </a:prstGeom>
                <a:noFill/>
              </p:spPr>
              <p:txBody>
                <a:bodyPr wrap="square">
                  <a:spAutoFit/>
                </a:bodyPr>
                <a:lstStyle/>
                <a:p>
                  <a:pPr marL="0" marR="0" lvl="0" indent="0" algn="l" defTabSz="909834"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004274">
                          <a:lumMod val="40000"/>
                          <a:lumOff val="60000"/>
                        </a:srgbClr>
                      </a:solidFill>
                      <a:effectLst/>
                      <a:uLnTx/>
                      <a:uFillTx/>
                      <a:latin typeface="汉仪旗黑-50S" panose="00020600040101010101" pitchFamily="18" charset="-122"/>
                      <a:ea typeface="汉仪旗黑-50S" panose="00020600040101010101" pitchFamily="18" charset="-122"/>
                      <a:cs typeface="+mn-cs"/>
                    </a:rPr>
                    <a:t>性价比高</a:t>
                  </a:r>
                  <a:endParaRPr kumimoji="0" lang="en-US" altLang="zh-CN" sz="1400" b="0" i="0" u="none" strike="noStrike" kern="1200" cap="none" spc="0" normalizeH="0" baseline="0" noProof="0" dirty="0">
                    <a:ln>
                      <a:noFill/>
                    </a:ln>
                    <a:solidFill>
                      <a:srgbClr val="004274">
                        <a:lumMod val="40000"/>
                        <a:lumOff val="6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24" name="文本框 23">
                  <a:extLst>
                    <a:ext uri="{FF2B5EF4-FFF2-40B4-BE49-F238E27FC236}">
                      <a16:creationId xmlns:a16="http://schemas.microsoft.com/office/drawing/2014/main" id="{F4E94D6E-DE92-D2A9-3A72-A1E6CADB7512}"/>
                    </a:ext>
                  </a:extLst>
                </p:cNvPr>
                <p:cNvSpPr txBox="1"/>
                <p:nvPr/>
              </p:nvSpPr>
              <p:spPr>
                <a:xfrm>
                  <a:off x="2518579" y="1345790"/>
                  <a:ext cx="1962835" cy="606734"/>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82CF37">
                          <a:lumMod val="75000"/>
                        </a:srgbClr>
                      </a:solidFill>
                      <a:effectLst/>
                      <a:uLnTx/>
                      <a:uFillTx/>
                      <a:latin typeface="Calibri"/>
                      <a:ea typeface="汉仪旗黑-50S" panose="00020600040101010101" pitchFamily="18" charset="-122"/>
                      <a:cs typeface="+mn-cs"/>
                    </a:rPr>
                    <a:t>包装很好</a:t>
                  </a:r>
                  <a:endParaRPr kumimoji="0" lang="zh-CN" altLang="en-US" sz="1100" b="0" i="0" u="none" strike="noStrike" kern="1200" cap="none" spc="0" normalizeH="0" baseline="0" noProof="0" dirty="0">
                    <a:ln>
                      <a:noFill/>
                    </a:ln>
                    <a:solidFill>
                      <a:srgbClr val="0084E8">
                        <a:lumMod val="50000"/>
                      </a:srgbClr>
                    </a:solidFill>
                    <a:effectLst/>
                    <a:uLnTx/>
                    <a:uFillTx/>
                    <a:latin typeface="Calibri"/>
                    <a:ea typeface="宋体" panose="02010600030101010101" pitchFamily="2" charset="-122"/>
                    <a:cs typeface="+mn-cs"/>
                  </a:endParaRPr>
                </a:p>
              </p:txBody>
            </p:sp>
            <p:sp>
              <p:nvSpPr>
                <p:cNvPr id="25" name="文本框 24">
                  <a:extLst>
                    <a:ext uri="{FF2B5EF4-FFF2-40B4-BE49-F238E27FC236}">
                      <a16:creationId xmlns:a16="http://schemas.microsoft.com/office/drawing/2014/main" id="{1F6C99F8-33A6-18D3-16E7-15A1CB16DBB4}"/>
                    </a:ext>
                  </a:extLst>
                </p:cNvPr>
                <p:cNvSpPr txBox="1"/>
                <p:nvPr/>
              </p:nvSpPr>
              <p:spPr>
                <a:xfrm>
                  <a:off x="637262" y="-500461"/>
                  <a:ext cx="1557495" cy="554025"/>
                </a:xfrm>
                <a:prstGeom prst="rect">
                  <a:avLst/>
                </a:prstGeom>
                <a:noFill/>
              </p:spPr>
              <p:txBody>
                <a:bodyPr wrap="square">
                  <a:spAutoFit/>
                </a:bodyPr>
                <a:lstStyle/>
                <a:p>
                  <a:pPr marL="0" marR="0" lvl="0" indent="0" algn="l" defTabSz="912114" rtl="0" eaLnBrk="1" fontAlgn="auto" latinLnBrk="0" hangingPunct="1">
                    <a:lnSpc>
                      <a:spcPts val="15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rgbClr val="82CF37">
                          <a:lumMod val="50000"/>
                        </a:srgbClr>
                      </a:solidFill>
                      <a:effectLst/>
                      <a:uLnTx/>
                      <a:uFillTx/>
                      <a:latin typeface="汉仪旗黑-50S" panose="00020600040101010101" pitchFamily="18" charset="-122"/>
                      <a:ea typeface="汉仪旗黑-50S" panose="00020600040101010101" pitchFamily="18" charset="-122"/>
                      <a:cs typeface="+mn-cs"/>
                    </a:rPr>
                    <a:t>效果不错</a:t>
                  </a:r>
                  <a:endParaRPr kumimoji="0" lang="zh-CN" altLang="en-US" sz="700" b="0" i="0" u="none" strike="noStrike" kern="1200" cap="none" spc="0" normalizeH="0" baseline="0" noProof="0" dirty="0">
                    <a:ln>
                      <a:noFill/>
                    </a:ln>
                    <a:solidFill>
                      <a:srgbClr val="E5F2FD">
                        <a:lumMod val="25000"/>
                      </a:srgbClr>
                    </a:solidFill>
                    <a:effectLst/>
                    <a:uLnTx/>
                    <a:uFillTx/>
                    <a:latin typeface="Calibri"/>
                    <a:ea typeface="宋体" panose="02010600030101010101" pitchFamily="2" charset="-122"/>
                    <a:cs typeface="+mn-cs"/>
                  </a:endParaRPr>
                </a:p>
              </p:txBody>
            </p:sp>
            <p:sp>
              <p:nvSpPr>
                <p:cNvPr id="26" name="文本框 25">
                  <a:extLst>
                    <a:ext uri="{FF2B5EF4-FFF2-40B4-BE49-F238E27FC236}">
                      <a16:creationId xmlns:a16="http://schemas.microsoft.com/office/drawing/2014/main" id="{AA8F439B-9AC5-04E4-E1E8-883FB1B9D5CE}"/>
                    </a:ext>
                  </a:extLst>
                </p:cNvPr>
                <p:cNvSpPr txBox="1"/>
                <p:nvPr/>
              </p:nvSpPr>
              <p:spPr>
                <a:xfrm>
                  <a:off x="732137" y="1350779"/>
                  <a:ext cx="964463" cy="546060"/>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192D">
                          <a:lumMod val="50000"/>
                          <a:lumOff val="50000"/>
                        </a:srgbClr>
                      </a:solidFill>
                      <a:effectLst/>
                      <a:uLnTx/>
                      <a:uFillTx/>
                      <a:latin typeface="Calibri"/>
                      <a:ea typeface="汉仪旗黑-50S" panose="00020600040101010101" pitchFamily="18" charset="-122"/>
                      <a:cs typeface="+mn-cs"/>
                    </a:rPr>
                    <a:t>微甜</a:t>
                  </a:r>
                  <a:endParaRPr kumimoji="0" lang="zh-CN" altLang="en-US" sz="20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27" name="文本框 26">
                  <a:extLst>
                    <a:ext uri="{FF2B5EF4-FFF2-40B4-BE49-F238E27FC236}">
                      <a16:creationId xmlns:a16="http://schemas.microsoft.com/office/drawing/2014/main" id="{648E5E6C-F878-FA4C-F4F0-3860199C187C}"/>
                    </a:ext>
                  </a:extLst>
                </p:cNvPr>
                <p:cNvSpPr txBox="1"/>
                <p:nvPr/>
              </p:nvSpPr>
              <p:spPr>
                <a:xfrm>
                  <a:off x="2187726" y="53564"/>
                  <a:ext cx="1444298" cy="500556"/>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rgbClr val="004274">
                          <a:lumMod val="60000"/>
                          <a:lumOff val="40000"/>
                        </a:srgbClr>
                      </a:solidFill>
                      <a:effectLst/>
                      <a:uLnTx/>
                      <a:uFillTx/>
                      <a:latin typeface="Calibri"/>
                      <a:ea typeface="汉仪旗黑-50S" panose="00020600040101010101" pitchFamily="18" charset="-122"/>
                      <a:cs typeface="+mn-cs"/>
                    </a:rPr>
                    <a:t>实惠好用</a:t>
                  </a:r>
                  <a:endParaRPr kumimoji="0" lang="zh-CN" altLang="en-US" sz="1000" b="0" i="0" u="none" strike="noStrike" kern="1200" cap="none" spc="0" normalizeH="0" baseline="0" noProof="0" dirty="0">
                    <a:ln>
                      <a:noFill/>
                    </a:ln>
                    <a:solidFill>
                      <a:srgbClr val="004274">
                        <a:lumMod val="60000"/>
                        <a:lumOff val="40000"/>
                      </a:srgbClr>
                    </a:solidFill>
                    <a:effectLst/>
                    <a:uLnTx/>
                    <a:uFillTx/>
                    <a:latin typeface="Calibri"/>
                    <a:ea typeface="宋体" panose="02010600030101010101" pitchFamily="2" charset="-122"/>
                    <a:cs typeface="+mn-cs"/>
                  </a:endParaRPr>
                </a:p>
              </p:txBody>
            </p:sp>
            <p:sp>
              <p:nvSpPr>
                <p:cNvPr id="28" name="文本框 27">
                  <a:extLst>
                    <a:ext uri="{FF2B5EF4-FFF2-40B4-BE49-F238E27FC236}">
                      <a16:creationId xmlns:a16="http://schemas.microsoft.com/office/drawing/2014/main" id="{39898171-F788-4DBB-28D9-EC0E3ED289EB}"/>
                    </a:ext>
                  </a:extLst>
                </p:cNvPr>
                <p:cNvSpPr txBox="1"/>
                <p:nvPr/>
              </p:nvSpPr>
              <p:spPr>
                <a:xfrm>
                  <a:off x="807071" y="683296"/>
                  <a:ext cx="1930982" cy="606734"/>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192D">
                          <a:lumMod val="25000"/>
                          <a:lumOff val="75000"/>
                        </a:srgbClr>
                      </a:solidFill>
                      <a:effectLst/>
                      <a:uLnTx/>
                      <a:uFillTx/>
                      <a:latin typeface="汉仪旗黑-50S" panose="00020600040101010101" pitchFamily="18" charset="-122"/>
                      <a:ea typeface="汉仪旗黑-50S" panose="00020600040101010101" pitchFamily="18" charset="-122"/>
                      <a:cs typeface="+mn-cs"/>
                    </a:rPr>
                    <a:t>味道好</a:t>
                  </a:r>
                  <a:endParaRPr kumimoji="0" lang="zh-CN" altLang="en-US" sz="1050" b="0" i="0" u="none" strike="noStrike" kern="1200" cap="none" spc="0" normalizeH="0" baseline="0" noProof="0" dirty="0">
                    <a:ln>
                      <a:noFill/>
                    </a:ln>
                    <a:solidFill>
                      <a:srgbClr val="81CE34"/>
                    </a:solidFill>
                    <a:effectLst/>
                    <a:uLnTx/>
                    <a:uFillTx/>
                    <a:latin typeface="汉仪旗黑-50S" panose="00020600040101010101" pitchFamily="18" charset="-122"/>
                    <a:ea typeface="汉仪旗黑-50S" panose="00020600040101010101" pitchFamily="18" charset="-122"/>
                    <a:cs typeface="+mn-cs"/>
                  </a:endParaRPr>
                </a:p>
              </p:txBody>
            </p:sp>
            <p:sp>
              <p:nvSpPr>
                <p:cNvPr id="29" name="文本框 28">
                  <a:extLst>
                    <a:ext uri="{FF2B5EF4-FFF2-40B4-BE49-F238E27FC236}">
                      <a16:creationId xmlns:a16="http://schemas.microsoft.com/office/drawing/2014/main" id="{0E6C9DE1-C8FD-BBAF-3EC4-B97BF2011E6D}"/>
                    </a:ext>
                  </a:extLst>
                </p:cNvPr>
                <p:cNvSpPr txBox="1"/>
                <p:nvPr/>
              </p:nvSpPr>
              <p:spPr>
                <a:xfrm>
                  <a:off x="2296176" y="-1137083"/>
                  <a:ext cx="1616928" cy="546060"/>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192D">
                          <a:lumMod val="50000"/>
                          <a:lumOff val="50000"/>
                        </a:srgbClr>
                      </a:solidFill>
                      <a:effectLst/>
                      <a:uLnTx/>
                      <a:uFillTx/>
                      <a:latin typeface="汉仪旗黑-50S" panose="00020600040101010101" pitchFamily="18" charset="-122"/>
                      <a:ea typeface="汉仪旗黑-50S" panose="00020600040101010101" pitchFamily="18" charset="-122"/>
                      <a:cs typeface="+mn-cs"/>
                    </a:rPr>
                    <a:t>挺好吃</a:t>
                  </a:r>
                </a:p>
              </p:txBody>
            </p:sp>
          </p:grpSp>
          <p:sp>
            <p:nvSpPr>
              <p:cNvPr id="4" name="文本框 3">
                <a:extLst>
                  <a:ext uri="{FF2B5EF4-FFF2-40B4-BE49-F238E27FC236}">
                    <a16:creationId xmlns:a16="http://schemas.microsoft.com/office/drawing/2014/main" id="{B026DD03-9DD5-A3F9-E7FE-B955E276ED32}"/>
                  </a:ext>
                </a:extLst>
              </p:cNvPr>
              <p:cNvSpPr txBox="1"/>
              <p:nvPr/>
            </p:nvSpPr>
            <p:spPr>
              <a:xfrm>
                <a:off x="10240840" y="5868796"/>
                <a:ext cx="705592" cy="276999"/>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accent6">
                        <a:lumMod val="50000"/>
                      </a:schemeClr>
                    </a:solidFill>
                    <a:effectLst/>
                    <a:uLnTx/>
                    <a:uFillTx/>
                    <a:latin typeface="Calibri"/>
                    <a:ea typeface="汉仪旗黑-50S" panose="00020600040101010101" pitchFamily="18" charset="-122"/>
                    <a:cs typeface="+mn-cs"/>
                  </a:rPr>
                  <a:t>口感好</a:t>
                </a:r>
                <a:endParaRPr kumimoji="0" lang="zh-CN" altLang="en-US" sz="2000" b="0" i="0" u="none" strike="noStrike" kern="1200" cap="none" spc="0" normalizeH="0" baseline="0" noProof="0" dirty="0">
                  <a:ln>
                    <a:noFill/>
                  </a:ln>
                  <a:solidFill>
                    <a:schemeClr val="accent6">
                      <a:lumMod val="50000"/>
                    </a:schemeClr>
                  </a:solidFill>
                  <a:effectLst/>
                  <a:uLnTx/>
                  <a:uFillTx/>
                  <a:latin typeface="Calibri"/>
                  <a:ea typeface="宋体" panose="02010600030101010101" pitchFamily="2" charset="-122"/>
                  <a:cs typeface="+mn-cs"/>
                </a:endParaRPr>
              </a:p>
            </p:txBody>
          </p:sp>
        </p:grpSp>
        <p:sp>
          <p:nvSpPr>
            <p:cNvPr id="2" name="文本框 1">
              <a:extLst>
                <a:ext uri="{FF2B5EF4-FFF2-40B4-BE49-F238E27FC236}">
                  <a16:creationId xmlns:a16="http://schemas.microsoft.com/office/drawing/2014/main" id="{DF8D708C-8D5D-E173-0A27-5C4334BE2EB0}"/>
                </a:ext>
              </a:extLst>
            </p:cNvPr>
            <p:cNvSpPr txBox="1"/>
            <p:nvPr/>
          </p:nvSpPr>
          <p:spPr>
            <a:xfrm>
              <a:off x="11220365" y="4644646"/>
              <a:ext cx="461665" cy="934303"/>
            </a:xfrm>
            <a:prstGeom prst="rect">
              <a:avLst/>
            </a:prstGeom>
            <a:noFill/>
          </p:spPr>
          <p:txBody>
            <a:bodyPr vert="eaVert" wrap="square" rtlCol="0">
              <a:spAutoFit/>
            </a:bodyPr>
            <a:lstStyle/>
            <a:p>
              <a:r>
                <a:rPr lang="zh-CN" altLang="en-US" dirty="0">
                  <a:solidFill>
                    <a:schemeClr val="accent6">
                      <a:lumMod val="50000"/>
                    </a:schemeClr>
                  </a:solidFill>
                  <a:latin typeface="汉仪旗黑-50S" panose="00020600040101010101" pitchFamily="18" charset="-122"/>
                  <a:ea typeface="汉仪旗黑-50S" panose="00020600040101010101" pitchFamily="18" charset="-122"/>
                </a:rPr>
                <a:t>有点甜</a:t>
              </a:r>
            </a:p>
          </p:txBody>
        </p:sp>
      </p:grpSp>
      <p:sp>
        <p:nvSpPr>
          <p:cNvPr id="12" name="标题 1">
            <a:extLst>
              <a:ext uri="{FF2B5EF4-FFF2-40B4-BE49-F238E27FC236}">
                <a16:creationId xmlns:a16="http://schemas.microsoft.com/office/drawing/2014/main" id="{D62DCB32-6E6C-3C47-5660-47AE7C2EF566}"/>
              </a:ext>
            </a:extLst>
          </p:cNvPr>
          <p:cNvSpPr txBox="1">
            <a:spLocks/>
          </p:cNvSpPr>
          <p:nvPr/>
        </p:nvSpPr>
        <p:spPr>
          <a:xfrm>
            <a:off x="345439" y="565183"/>
            <a:ext cx="11622423" cy="90462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杞里香侧重枸杞品类，推出便携原浆即饮，带动品牌销售额高涨</a:t>
            </a:r>
          </a:p>
        </p:txBody>
      </p:sp>
    </p:spTree>
    <p:extLst>
      <p:ext uri="{BB962C8B-B14F-4D97-AF65-F5344CB8AC3E}">
        <p14:creationId xmlns:p14="http://schemas.microsoft.com/office/powerpoint/2010/main" val="2217833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D0BA7-7918-F48C-30A2-03C1BA62938C}"/>
            </a:ext>
          </a:extLst>
        </p:cNvPr>
        <p:cNvGrpSpPr/>
        <p:nvPr/>
      </p:nvGrpSpPr>
      <p:grpSpPr>
        <a:xfrm>
          <a:off x="0" y="0"/>
          <a:ext cx="0" cy="0"/>
          <a:chOff x="0" y="0"/>
          <a:chExt cx="0" cy="0"/>
        </a:xfrm>
      </p:grpSpPr>
      <p:sp>
        <p:nvSpPr>
          <p:cNvPr id="64" name="TextBox 51">
            <a:extLst>
              <a:ext uri="{FF2B5EF4-FFF2-40B4-BE49-F238E27FC236}">
                <a16:creationId xmlns:a16="http://schemas.microsoft.com/office/drawing/2014/main" id="{289FB4EA-6026-C2CD-904A-E53D5F1225FC}"/>
              </a:ext>
            </a:extLst>
          </p:cNvPr>
          <p:cNvSpPr txBox="1"/>
          <p:nvPr/>
        </p:nvSpPr>
        <p:spPr>
          <a:xfrm>
            <a:off x="4379933" y="2277003"/>
            <a:ext cx="318933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50S" panose="00020600040101010101"/>
                <a:cs typeface="+mn-cs"/>
              </a:rPr>
              <a:t> </a:t>
            </a:r>
            <a:endParaRPr kumimoji="0" lang="zh-CN" altLang="en-US" sz="1400" b="1" i="0" u="none" strike="noStrike" kern="1200" cap="none" spc="0" normalizeH="0" baseline="0" noProof="0" dirty="0">
              <a:ln>
                <a:noFill/>
              </a:ln>
              <a:solidFill>
                <a:srgbClr val="E5F2FD">
                  <a:lumMod val="10000"/>
                </a:srgbClr>
              </a:solidFill>
              <a:effectLst/>
              <a:uLnTx/>
              <a:uFillTx/>
              <a:latin typeface="Calibri"/>
              <a:ea typeface="汉仪旗黑-50S" panose="00020600040101010101"/>
              <a:cs typeface="+mn-cs"/>
            </a:endParaRPr>
          </a:p>
        </p:txBody>
      </p:sp>
      <p:sp>
        <p:nvSpPr>
          <p:cNvPr id="4" name="文本占位符 3">
            <a:extLst>
              <a:ext uri="{FF2B5EF4-FFF2-40B4-BE49-F238E27FC236}">
                <a16:creationId xmlns:a16="http://schemas.microsoft.com/office/drawing/2014/main" id="{D294C58F-5822-3AB5-3B51-13185A9411A0}"/>
              </a:ext>
            </a:extLst>
          </p:cNvPr>
          <p:cNvSpPr txBox="1">
            <a:spLocks/>
          </p:cNvSpPr>
          <p:nvPr/>
        </p:nvSpPr>
        <p:spPr>
          <a:xfrm>
            <a:off x="441129" y="991535"/>
            <a:ext cx="11251373" cy="3503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200" b="1" kern="1200">
                <a:solidFill>
                  <a:schemeClr val="tx1"/>
                </a:solidFill>
                <a:latin typeface="汉仪旗黑-50S" panose="00020600040101010101" pitchFamily="18" charset="-122"/>
                <a:ea typeface="汉仪旗黑-50S"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zh-CN" sz="1198"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9" name="标题 1">
            <a:extLst>
              <a:ext uri="{FF2B5EF4-FFF2-40B4-BE49-F238E27FC236}">
                <a16:creationId xmlns:a16="http://schemas.microsoft.com/office/drawing/2014/main" id="{CC63D9FE-B61A-0243-FB11-2988D1D3AAB9}"/>
              </a:ext>
            </a:extLst>
          </p:cNvPr>
          <p:cNvSpPr txBox="1">
            <a:spLocks/>
          </p:cNvSpPr>
          <p:nvPr/>
        </p:nvSpPr>
        <p:spPr>
          <a:xfrm>
            <a:off x="224137" y="279142"/>
            <a:ext cx="11567813"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sp>
        <p:nvSpPr>
          <p:cNvPr id="18" name="文本占位符 2">
            <a:extLst>
              <a:ext uri="{FF2B5EF4-FFF2-40B4-BE49-F238E27FC236}">
                <a16:creationId xmlns:a16="http://schemas.microsoft.com/office/drawing/2014/main" id="{2619EB70-66BE-A4E0-747C-80F722FBBC00}"/>
              </a:ext>
            </a:extLst>
          </p:cNvPr>
          <p:cNvSpPr txBox="1"/>
          <p:nvPr/>
        </p:nvSpPr>
        <p:spPr>
          <a:xfrm>
            <a:off x="786935" y="1770180"/>
            <a:ext cx="3592998" cy="282576"/>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年杞里香小红书作品达人等级分布</a:t>
            </a:r>
            <a:endParaRPr kumimoji="0" lang="en-US" altLang="zh-CN"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47" name="文本占位符 2">
            <a:extLst>
              <a:ext uri="{FF2B5EF4-FFF2-40B4-BE49-F238E27FC236}">
                <a16:creationId xmlns:a16="http://schemas.microsoft.com/office/drawing/2014/main" id="{896D37F8-A578-9BBB-B80F-2A54F835CCAD}"/>
              </a:ext>
            </a:extLst>
          </p:cNvPr>
          <p:cNvSpPr txBox="1"/>
          <p:nvPr/>
        </p:nvSpPr>
        <p:spPr>
          <a:xfrm>
            <a:off x="5080254" y="1759252"/>
            <a:ext cx="3151391" cy="247442"/>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小红书达人营销案例</a:t>
            </a:r>
            <a:endParaRPr kumimoji="0" lang="en-US" altLang="zh-CN"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graphicFrame>
        <p:nvGraphicFramePr>
          <p:cNvPr id="69" name="图表 68">
            <a:extLst>
              <a:ext uri="{FF2B5EF4-FFF2-40B4-BE49-F238E27FC236}">
                <a16:creationId xmlns:a16="http://schemas.microsoft.com/office/drawing/2014/main" id="{AF1506B5-9392-204C-160B-0BD721BAE8D2}"/>
              </a:ext>
            </a:extLst>
          </p:cNvPr>
          <p:cNvGraphicFramePr/>
          <p:nvPr>
            <p:extLst>
              <p:ext uri="{D42A27DB-BD31-4B8C-83A1-F6EECF244321}">
                <p14:modId xmlns:p14="http://schemas.microsoft.com/office/powerpoint/2010/main" val="366571050"/>
              </p:ext>
            </p:extLst>
          </p:nvPr>
        </p:nvGraphicFramePr>
        <p:xfrm>
          <a:off x="795291" y="2120375"/>
          <a:ext cx="4023180" cy="2293654"/>
        </p:xfrm>
        <a:graphic>
          <a:graphicData uri="http://schemas.openxmlformats.org/drawingml/2006/chart">
            <c:chart xmlns:c="http://schemas.openxmlformats.org/drawingml/2006/chart" xmlns:r="http://schemas.openxmlformats.org/officeDocument/2006/relationships" r:id="rId3"/>
          </a:graphicData>
        </a:graphic>
      </p:graphicFrame>
      <p:sp>
        <p:nvSpPr>
          <p:cNvPr id="74" name="标题 1">
            <a:extLst>
              <a:ext uri="{FF2B5EF4-FFF2-40B4-BE49-F238E27FC236}">
                <a16:creationId xmlns:a16="http://schemas.microsoft.com/office/drawing/2014/main" id="{497DDCA3-CAC0-929B-18C0-7F11C08AB15B}"/>
              </a:ext>
            </a:extLst>
          </p:cNvPr>
          <p:cNvSpPr txBox="1">
            <a:spLocks/>
          </p:cNvSpPr>
          <p:nvPr/>
        </p:nvSpPr>
        <p:spPr>
          <a:xfrm>
            <a:off x="345439" y="565183"/>
            <a:ext cx="11622423" cy="90462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杞里香品牌内容投放侧重初级达人，突出功效与原材料品质对比</a:t>
            </a:r>
          </a:p>
        </p:txBody>
      </p:sp>
      <p:sp>
        <p:nvSpPr>
          <p:cNvPr id="75" name="文本占位符 2">
            <a:extLst>
              <a:ext uri="{FF2B5EF4-FFF2-40B4-BE49-F238E27FC236}">
                <a16:creationId xmlns:a16="http://schemas.microsoft.com/office/drawing/2014/main" id="{945BCDFE-8918-F2A3-F38B-FCC9D59AED61}"/>
              </a:ext>
            </a:extLst>
          </p:cNvPr>
          <p:cNvSpPr txBox="1"/>
          <p:nvPr/>
        </p:nvSpPr>
        <p:spPr>
          <a:xfrm>
            <a:off x="786935" y="4321023"/>
            <a:ext cx="3592998" cy="282576"/>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年杞里香小红书作品笔记种草趋势</a:t>
            </a:r>
            <a:endParaRPr kumimoji="0" lang="en-US" altLang="zh-CN"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pic>
        <p:nvPicPr>
          <p:cNvPr id="77" name="图片 76">
            <a:extLst>
              <a:ext uri="{FF2B5EF4-FFF2-40B4-BE49-F238E27FC236}">
                <a16:creationId xmlns:a16="http://schemas.microsoft.com/office/drawing/2014/main" id="{D2D8E3DE-86AB-8C42-D51E-DCEE8C220120}"/>
              </a:ext>
            </a:extLst>
          </p:cNvPr>
          <p:cNvPicPr>
            <a:picLocks noChangeAspect="1"/>
          </p:cNvPicPr>
          <p:nvPr/>
        </p:nvPicPr>
        <p:blipFill>
          <a:blip r:embed="rId4"/>
          <a:stretch>
            <a:fillRect/>
          </a:stretch>
        </p:blipFill>
        <p:spPr>
          <a:xfrm>
            <a:off x="932263" y="4583209"/>
            <a:ext cx="3500438" cy="275526"/>
          </a:xfrm>
          <a:prstGeom prst="rect">
            <a:avLst/>
          </a:prstGeom>
        </p:spPr>
      </p:pic>
      <p:sp>
        <p:nvSpPr>
          <p:cNvPr id="78" name="文本占位符 2">
            <a:extLst>
              <a:ext uri="{FF2B5EF4-FFF2-40B4-BE49-F238E27FC236}">
                <a16:creationId xmlns:a16="http://schemas.microsoft.com/office/drawing/2014/main" id="{FE8DB2A2-38BC-E73E-BFB1-1D7E8939D95D}"/>
              </a:ext>
            </a:extLst>
          </p:cNvPr>
          <p:cNvSpPr txBox="1"/>
          <p:nvPr/>
        </p:nvSpPr>
        <p:spPr>
          <a:xfrm>
            <a:off x="8695169" y="1759252"/>
            <a:ext cx="3151391" cy="282576"/>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爆款产品小红书营销策略</a:t>
            </a:r>
            <a:endParaRPr kumimoji="0" lang="en-US" altLang="zh-CN" sz="14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79" name="文本框 78">
            <a:extLst>
              <a:ext uri="{FF2B5EF4-FFF2-40B4-BE49-F238E27FC236}">
                <a16:creationId xmlns:a16="http://schemas.microsoft.com/office/drawing/2014/main" id="{788B8214-8957-B97A-A089-ACD409BD12F7}"/>
              </a:ext>
            </a:extLst>
          </p:cNvPr>
          <p:cNvSpPr txBox="1"/>
          <p:nvPr/>
        </p:nvSpPr>
        <p:spPr>
          <a:xfrm>
            <a:off x="6692973" y="2313633"/>
            <a:ext cx="191014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种草类型：产品推荐</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达人背景：素人经验分享</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种草形式：产品定义</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品牌归集</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功效推荐</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推荐关键词：口感、熬夜 </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80" name="文本框 79">
            <a:extLst>
              <a:ext uri="{FF2B5EF4-FFF2-40B4-BE49-F238E27FC236}">
                <a16:creationId xmlns:a16="http://schemas.microsoft.com/office/drawing/2014/main" id="{008DE6CA-9451-FEEB-2206-5C317B428C5F}"/>
              </a:ext>
            </a:extLst>
          </p:cNvPr>
          <p:cNvSpPr txBox="1"/>
          <p:nvPr/>
        </p:nvSpPr>
        <p:spPr>
          <a:xfrm>
            <a:off x="6655950" y="4574002"/>
            <a:ext cx="190891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种草类型：原料成分科普</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达人背景：素人经验分享</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种草形式：原料背景</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产品介绍</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推荐关键词：正宗橘化红</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p>
        </p:txBody>
      </p:sp>
      <p:sp>
        <p:nvSpPr>
          <p:cNvPr id="91" name="文本框 90">
            <a:extLst>
              <a:ext uri="{FF2B5EF4-FFF2-40B4-BE49-F238E27FC236}">
                <a16:creationId xmlns:a16="http://schemas.microsoft.com/office/drawing/2014/main" id="{BF734CC5-C2BA-0756-E61A-920896F3EE7E}"/>
              </a:ext>
            </a:extLst>
          </p:cNvPr>
          <p:cNvSpPr txBox="1"/>
          <p:nvPr/>
        </p:nvSpPr>
        <p:spPr>
          <a:xfrm>
            <a:off x="10397708" y="2555000"/>
            <a:ext cx="1512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达人类型</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知识达人测评分析</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明星带货产品推广</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97" name="文本框 96">
            <a:extLst>
              <a:ext uri="{FF2B5EF4-FFF2-40B4-BE49-F238E27FC236}">
                <a16:creationId xmlns:a16="http://schemas.microsoft.com/office/drawing/2014/main" id="{82977103-D14D-9FEF-9842-F97B76454971}"/>
              </a:ext>
            </a:extLst>
          </p:cNvPr>
          <p:cNvSpPr txBox="1"/>
          <p:nvPr/>
        </p:nvSpPr>
        <p:spPr>
          <a:xfrm>
            <a:off x="10329085" y="3712566"/>
            <a:ext cx="1683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突出内容</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介绍不同产品的定位</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推荐主要功效与成分</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p>
        </p:txBody>
      </p:sp>
      <p:sp>
        <p:nvSpPr>
          <p:cNvPr id="100" name="文本框 99">
            <a:extLst>
              <a:ext uri="{FF2B5EF4-FFF2-40B4-BE49-F238E27FC236}">
                <a16:creationId xmlns:a16="http://schemas.microsoft.com/office/drawing/2014/main" id="{B1DD0DE8-CABB-FD0C-7C9E-E597BBAFEC56}"/>
              </a:ext>
            </a:extLst>
          </p:cNvPr>
          <p:cNvSpPr txBox="1"/>
          <p:nvPr/>
        </p:nvSpPr>
        <p:spPr>
          <a:xfrm>
            <a:off x="10397708" y="5120327"/>
            <a:ext cx="1683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购买体验</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产品购买与使用体会</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引导消费者关注品牌</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p>
        </p:txBody>
      </p:sp>
      <p:pic>
        <p:nvPicPr>
          <p:cNvPr id="6" name="图片 5">
            <a:extLst>
              <a:ext uri="{FF2B5EF4-FFF2-40B4-BE49-F238E27FC236}">
                <a16:creationId xmlns:a16="http://schemas.microsoft.com/office/drawing/2014/main" id="{104F83AD-9764-3AC5-BC26-121159780608}"/>
              </a:ext>
            </a:extLst>
          </p:cNvPr>
          <p:cNvPicPr>
            <a:picLocks noChangeAspect="1"/>
          </p:cNvPicPr>
          <p:nvPr/>
        </p:nvPicPr>
        <p:blipFill>
          <a:blip r:embed="rId5"/>
          <a:stretch>
            <a:fillRect/>
          </a:stretch>
        </p:blipFill>
        <p:spPr>
          <a:xfrm>
            <a:off x="631437" y="4853046"/>
            <a:ext cx="4187630" cy="1659947"/>
          </a:xfrm>
          <a:prstGeom prst="rect">
            <a:avLst/>
          </a:prstGeom>
        </p:spPr>
      </p:pic>
      <p:pic>
        <p:nvPicPr>
          <p:cNvPr id="8" name="图片 7">
            <a:extLst>
              <a:ext uri="{FF2B5EF4-FFF2-40B4-BE49-F238E27FC236}">
                <a16:creationId xmlns:a16="http://schemas.microsoft.com/office/drawing/2014/main" id="{A15C1CE7-8597-A348-6B9D-3C91878D39FF}"/>
              </a:ext>
            </a:extLst>
          </p:cNvPr>
          <p:cNvPicPr>
            <a:picLocks noChangeAspect="1"/>
          </p:cNvPicPr>
          <p:nvPr/>
        </p:nvPicPr>
        <p:blipFill>
          <a:blip r:embed="rId6"/>
          <a:stretch>
            <a:fillRect/>
          </a:stretch>
        </p:blipFill>
        <p:spPr>
          <a:xfrm>
            <a:off x="5193821" y="2221647"/>
            <a:ext cx="1499152" cy="1983493"/>
          </a:xfrm>
          <a:prstGeom prst="rect">
            <a:avLst/>
          </a:prstGeom>
        </p:spPr>
      </p:pic>
      <p:pic>
        <p:nvPicPr>
          <p:cNvPr id="10" name="图片 9">
            <a:extLst>
              <a:ext uri="{FF2B5EF4-FFF2-40B4-BE49-F238E27FC236}">
                <a16:creationId xmlns:a16="http://schemas.microsoft.com/office/drawing/2014/main" id="{8099463A-C27C-5E4F-0872-5BEBE75D5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0102" y="4361769"/>
            <a:ext cx="1472964" cy="1983493"/>
          </a:xfrm>
          <a:prstGeom prst="rect">
            <a:avLst/>
          </a:prstGeom>
        </p:spPr>
      </p:pic>
      <p:pic>
        <p:nvPicPr>
          <p:cNvPr id="12" name="图片 11">
            <a:extLst>
              <a:ext uri="{FF2B5EF4-FFF2-40B4-BE49-F238E27FC236}">
                <a16:creationId xmlns:a16="http://schemas.microsoft.com/office/drawing/2014/main" id="{1DDC6786-EC28-AD9A-6AD1-3F8F8DDDCFC7}"/>
              </a:ext>
            </a:extLst>
          </p:cNvPr>
          <p:cNvPicPr>
            <a:picLocks noChangeAspect="1"/>
          </p:cNvPicPr>
          <p:nvPr/>
        </p:nvPicPr>
        <p:blipFill>
          <a:blip r:embed="rId8"/>
          <a:stretch>
            <a:fillRect/>
          </a:stretch>
        </p:blipFill>
        <p:spPr>
          <a:xfrm>
            <a:off x="8740353" y="2261421"/>
            <a:ext cx="821894" cy="1161967"/>
          </a:xfrm>
          <a:prstGeom prst="rect">
            <a:avLst/>
          </a:prstGeom>
        </p:spPr>
      </p:pic>
      <p:pic>
        <p:nvPicPr>
          <p:cNvPr id="16" name="图片 15">
            <a:extLst>
              <a:ext uri="{FF2B5EF4-FFF2-40B4-BE49-F238E27FC236}">
                <a16:creationId xmlns:a16="http://schemas.microsoft.com/office/drawing/2014/main" id="{3DA82FB6-5AC2-783A-0E54-1F7967A69336}"/>
              </a:ext>
            </a:extLst>
          </p:cNvPr>
          <p:cNvPicPr>
            <a:picLocks noChangeAspect="1"/>
          </p:cNvPicPr>
          <p:nvPr/>
        </p:nvPicPr>
        <p:blipFill>
          <a:blip r:embed="rId9"/>
          <a:stretch>
            <a:fillRect/>
          </a:stretch>
        </p:blipFill>
        <p:spPr>
          <a:xfrm>
            <a:off x="9588875" y="2261420"/>
            <a:ext cx="786366" cy="1167579"/>
          </a:xfrm>
          <a:prstGeom prst="rect">
            <a:avLst/>
          </a:prstGeom>
        </p:spPr>
      </p:pic>
      <p:pic>
        <p:nvPicPr>
          <p:cNvPr id="26" name="图片 25">
            <a:extLst>
              <a:ext uri="{FF2B5EF4-FFF2-40B4-BE49-F238E27FC236}">
                <a16:creationId xmlns:a16="http://schemas.microsoft.com/office/drawing/2014/main" id="{44170F13-4711-7523-380C-F026E3ED8A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40353" y="3573268"/>
            <a:ext cx="821894" cy="1147704"/>
          </a:xfrm>
          <a:prstGeom prst="rect">
            <a:avLst/>
          </a:prstGeom>
        </p:spPr>
      </p:pic>
      <p:pic>
        <p:nvPicPr>
          <p:cNvPr id="28" name="图片 27">
            <a:extLst>
              <a:ext uri="{FF2B5EF4-FFF2-40B4-BE49-F238E27FC236}">
                <a16:creationId xmlns:a16="http://schemas.microsoft.com/office/drawing/2014/main" id="{67A258EC-EB42-3F2D-95F8-10A69FF20DAE}"/>
              </a:ext>
            </a:extLst>
          </p:cNvPr>
          <p:cNvPicPr>
            <a:picLocks noChangeAspect="1"/>
          </p:cNvPicPr>
          <p:nvPr/>
        </p:nvPicPr>
        <p:blipFill>
          <a:blip r:embed="rId11"/>
          <a:stretch>
            <a:fillRect/>
          </a:stretch>
        </p:blipFill>
        <p:spPr>
          <a:xfrm>
            <a:off x="9590494" y="3567708"/>
            <a:ext cx="784747" cy="1167579"/>
          </a:xfrm>
          <a:prstGeom prst="rect">
            <a:avLst/>
          </a:prstGeom>
        </p:spPr>
      </p:pic>
      <p:pic>
        <p:nvPicPr>
          <p:cNvPr id="30" name="图片 29">
            <a:extLst>
              <a:ext uri="{FF2B5EF4-FFF2-40B4-BE49-F238E27FC236}">
                <a16:creationId xmlns:a16="http://schemas.microsoft.com/office/drawing/2014/main" id="{F5824B5B-B3E7-F0E2-84C8-CF8A881F0CE0}"/>
              </a:ext>
            </a:extLst>
          </p:cNvPr>
          <p:cNvPicPr>
            <a:picLocks noChangeAspect="1"/>
          </p:cNvPicPr>
          <p:nvPr/>
        </p:nvPicPr>
        <p:blipFill>
          <a:blip r:embed="rId12"/>
          <a:stretch>
            <a:fillRect/>
          </a:stretch>
        </p:blipFill>
        <p:spPr>
          <a:xfrm>
            <a:off x="8740353" y="4853047"/>
            <a:ext cx="821894" cy="1161968"/>
          </a:xfrm>
          <a:prstGeom prst="rect">
            <a:avLst/>
          </a:prstGeom>
        </p:spPr>
      </p:pic>
      <p:pic>
        <p:nvPicPr>
          <p:cNvPr id="32" name="图片 31">
            <a:extLst>
              <a:ext uri="{FF2B5EF4-FFF2-40B4-BE49-F238E27FC236}">
                <a16:creationId xmlns:a16="http://schemas.microsoft.com/office/drawing/2014/main" id="{01273D1B-F708-29AD-4B25-DA11FC127148}"/>
              </a:ext>
            </a:extLst>
          </p:cNvPr>
          <p:cNvPicPr>
            <a:picLocks noChangeAspect="1"/>
          </p:cNvPicPr>
          <p:nvPr/>
        </p:nvPicPr>
        <p:blipFill>
          <a:blip r:embed="rId13"/>
          <a:stretch>
            <a:fillRect/>
          </a:stretch>
        </p:blipFill>
        <p:spPr>
          <a:xfrm>
            <a:off x="9596769" y="4838091"/>
            <a:ext cx="778472" cy="1161967"/>
          </a:xfrm>
          <a:prstGeom prst="rect">
            <a:avLst/>
          </a:prstGeom>
        </p:spPr>
      </p:pic>
    </p:spTree>
    <p:extLst>
      <p:ext uri="{BB962C8B-B14F-4D97-AF65-F5344CB8AC3E}">
        <p14:creationId xmlns:p14="http://schemas.microsoft.com/office/powerpoint/2010/main" val="1198011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A1C88-50A5-C916-6A9E-A731306123EF}"/>
            </a:ext>
          </a:extLst>
        </p:cNvPr>
        <p:cNvGrpSpPr/>
        <p:nvPr/>
      </p:nvGrpSpPr>
      <p:grpSpPr>
        <a:xfrm>
          <a:off x="0" y="0"/>
          <a:ext cx="0" cy="0"/>
          <a:chOff x="0" y="0"/>
          <a:chExt cx="0" cy="0"/>
        </a:xfrm>
      </p:grpSpPr>
      <p:sp>
        <p:nvSpPr>
          <p:cNvPr id="12" name="矩形 11">
            <a:extLst>
              <a:ext uri="{FF2B5EF4-FFF2-40B4-BE49-F238E27FC236}">
                <a16:creationId xmlns:a16="http://schemas.microsoft.com/office/drawing/2014/main" id="{6FD9F86E-82C7-39B0-2455-2AD07FBA331E}"/>
              </a:ext>
            </a:extLst>
          </p:cNvPr>
          <p:cNvSpPr/>
          <p:nvPr/>
        </p:nvSpPr>
        <p:spPr>
          <a:xfrm>
            <a:off x="10733" y="1"/>
            <a:ext cx="12170535" cy="6858000"/>
          </a:xfrm>
          <a:prstGeom prst="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2" name="标题 1">
            <a:extLst>
              <a:ext uri="{FF2B5EF4-FFF2-40B4-BE49-F238E27FC236}">
                <a16:creationId xmlns:a16="http://schemas.microsoft.com/office/drawing/2014/main" id="{8F034BBC-50EE-81BF-FFEA-0A129BA373CE}"/>
              </a:ext>
            </a:extLst>
          </p:cNvPr>
          <p:cNvSpPr txBox="1">
            <a:spLocks/>
          </p:cNvSpPr>
          <p:nvPr/>
        </p:nvSpPr>
        <p:spPr>
          <a:xfrm>
            <a:off x="1531336" y="2282556"/>
            <a:ext cx="1925854" cy="483762"/>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en-US" altLang="zh-CN" sz="2793" b="0" i="0" u="none" strike="noStrike" kern="0" cap="none" spc="0" normalizeH="0" baseline="0" noProof="0" dirty="0">
                <a:ln>
                  <a:noFill/>
                </a:ln>
                <a:solidFill>
                  <a:srgbClr val="000000"/>
                </a:solidFill>
                <a:effectLst/>
                <a:uLnTx/>
                <a:uFillTx/>
                <a:latin typeface="HYQIHEI-65S MEDIUM" pitchFamily="18" charset="-122"/>
                <a:ea typeface="HYQIHEI-65S MEDIUM" pitchFamily="18" charset="-122"/>
                <a:cs typeface="+mn-cs"/>
              </a:rPr>
              <a:t>04.</a:t>
            </a:r>
            <a:endParaRPr kumimoji="1" lang="zh-CN" altLang="en-US" sz="2793" b="0" i="0" u="none" strike="noStrike" kern="0" cap="none" spc="0" normalizeH="0" baseline="0" noProof="0" dirty="0">
              <a:ln>
                <a:noFill/>
              </a:ln>
              <a:solidFill>
                <a:srgbClr val="000000"/>
              </a:solidFill>
              <a:effectLst/>
              <a:uLnTx/>
              <a:uFillTx/>
              <a:latin typeface="HYQIHEI-65S MEDIUM" pitchFamily="18" charset="-122"/>
              <a:ea typeface="HYQIHEI-65S MEDIUM" pitchFamily="18" charset="-122"/>
              <a:cs typeface="+mn-cs"/>
            </a:endParaRPr>
          </a:p>
        </p:txBody>
      </p:sp>
      <p:sp>
        <p:nvSpPr>
          <p:cNvPr id="4" name="标题 1">
            <a:extLst>
              <a:ext uri="{FF2B5EF4-FFF2-40B4-BE49-F238E27FC236}">
                <a16:creationId xmlns:a16="http://schemas.microsoft.com/office/drawing/2014/main" id="{77094BBB-699D-98F1-DBB3-B2BA9284AC2C}"/>
              </a:ext>
            </a:extLst>
          </p:cNvPr>
          <p:cNvSpPr txBox="1">
            <a:spLocks/>
          </p:cNvSpPr>
          <p:nvPr/>
        </p:nvSpPr>
        <p:spPr>
          <a:xfrm>
            <a:off x="1396235" y="3210761"/>
            <a:ext cx="4121910" cy="1190114"/>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zh-CN" altLang="en-US" sz="5985" b="0" i="0" u="none" strike="noStrike" kern="0" cap="none" spc="0" normalizeH="0" baseline="0" noProof="0" dirty="0">
                <a:ln>
                  <a:noFill/>
                </a:ln>
                <a:solidFill>
                  <a:srgbClr val="000000"/>
                </a:solidFill>
                <a:effectLst/>
                <a:uLnTx/>
                <a:uFillTx/>
                <a:latin typeface="HYQiHei-60S" pitchFamily="18" charset="-122"/>
                <a:ea typeface="HYQiHei-60S" pitchFamily="18" charset="-122"/>
                <a:cs typeface="+mn-cs"/>
              </a:rPr>
              <a:t>成分表现</a:t>
            </a:r>
          </a:p>
        </p:txBody>
      </p:sp>
      <p:sp>
        <p:nvSpPr>
          <p:cNvPr id="5" name="圆角矩形 4">
            <a:extLst>
              <a:ext uri="{FF2B5EF4-FFF2-40B4-BE49-F238E27FC236}">
                <a16:creationId xmlns:a16="http://schemas.microsoft.com/office/drawing/2014/main" id="{19C0FE0F-DBF6-0E66-270D-8A83876D2C31}"/>
              </a:ext>
            </a:extLst>
          </p:cNvPr>
          <p:cNvSpPr/>
          <p:nvPr/>
        </p:nvSpPr>
        <p:spPr>
          <a:xfrm>
            <a:off x="1531336" y="2806358"/>
            <a:ext cx="1925854" cy="47052"/>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85555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63AF-E955-9553-4A73-4D39C6A8C9EF}"/>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7973A457-9D92-38B0-58E9-7C8BC6AD0159}"/>
              </a:ext>
            </a:extLst>
          </p:cNvPr>
          <p:cNvSpPr txBox="1"/>
          <p:nvPr/>
        </p:nvSpPr>
        <p:spPr>
          <a:xfrm>
            <a:off x="355601" y="578488"/>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热门成分</a:t>
            </a:r>
            <a:r>
              <a:rPr kumimoji="0" lang="en-US" altLang="zh-CN"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a:t>
            </a: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人参，</a:t>
            </a:r>
            <a:r>
              <a:rPr lang="zh-CN" altLang="en-US" sz="3200" kern="0" dirty="0">
                <a:solidFill>
                  <a:srgbClr val="003157"/>
                </a:solidFill>
              </a:rPr>
              <a:t>阿里主攻人参再制品，拼多多则深耕原始材料</a:t>
            </a:r>
            <a:endPar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sp>
        <p:nvSpPr>
          <p:cNvPr id="8" name="文本框 5">
            <a:extLst>
              <a:ext uri="{FF2B5EF4-FFF2-40B4-BE49-F238E27FC236}">
                <a16:creationId xmlns:a16="http://schemas.microsoft.com/office/drawing/2014/main" id="{475B252B-FEC5-6DD4-9FF7-18F503044D76}"/>
              </a:ext>
            </a:extLst>
          </p:cNvPr>
          <p:cNvSpPr txBox="1"/>
          <p:nvPr/>
        </p:nvSpPr>
        <p:spPr>
          <a:xfrm>
            <a:off x="8515569" y="2757859"/>
            <a:ext cx="3214254"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产品名称：有理堂 </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24</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味人参黄精杜仲雄花茶</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价格：</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162</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元</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盒</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主要成分：人参、黄精、杜仲雄花</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亮点宣称：能量充沛，助力吸收，深度滋养</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渠道：淘宝</a:t>
            </a:r>
          </a:p>
        </p:txBody>
      </p:sp>
      <p:pic>
        <p:nvPicPr>
          <p:cNvPr id="9" name="图片 8">
            <a:extLst>
              <a:ext uri="{FF2B5EF4-FFF2-40B4-BE49-F238E27FC236}">
                <a16:creationId xmlns:a16="http://schemas.microsoft.com/office/drawing/2014/main" id="{AD883B10-2C39-1503-0801-CA50621F36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288880" y="2793327"/>
            <a:ext cx="1175511" cy="1124104"/>
          </a:xfrm>
          <a:prstGeom prst="rect">
            <a:avLst/>
          </a:prstGeom>
        </p:spPr>
      </p:pic>
      <p:sp>
        <p:nvSpPr>
          <p:cNvPr id="12" name="文本框 10">
            <a:extLst>
              <a:ext uri="{FF2B5EF4-FFF2-40B4-BE49-F238E27FC236}">
                <a16:creationId xmlns:a16="http://schemas.microsoft.com/office/drawing/2014/main" id="{F4890CE5-1689-FC95-9423-12B4F3385E55}"/>
              </a:ext>
            </a:extLst>
          </p:cNvPr>
          <p:cNvSpPr txBox="1"/>
          <p:nvPr/>
        </p:nvSpPr>
        <p:spPr>
          <a:xfrm>
            <a:off x="8464391" y="1528427"/>
            <a:ext cx="3504462"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产品名称：正官庄 </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6</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年根高丽参浓缩液</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价格：</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659</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元</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/30</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条</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主要成分：高丽参浓缩液</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亮点宣称：</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6</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年根高丽参，有效成分充分融入产品</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000000"/>
                </a:solidFill>
                <a:latin typeface="汉仪旗黑-50S" panose="00020600040101010101" pitchFamily="18" charset="-122"/>
                <a:ea typeface="汉仪旗黑-50S" panose="00020600040101010101" pitchFamily="18" charset="-122"/>
              </a:rPr>
              <a:t>渠道：天猫</a:t>
            </a:r>
            <a:endPar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p:txBody>
      </p:sp>
      <p:pic>
        <p:nvPicPr>
          <p:cNvPr id="13" name="图片 12">
            <a:extLst>
              <a:ext uri="{FF2B5EF4-FFF2-40B4-BE49-F238E27FC236}">
                <a16:creationId xmlns:a16="http://schemas.microsoft.com/office/drawing/2014/main" id="{33FE5F7B-6AA1-726F-761E-9927C89434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45143" y="1483115"/>
            <a:ext cx="1179633" cy="1106289"/>
          </a:xfrm>
          <a:prstGeom prst="rect">
            <a:avLst/>
          </a:prstGeom>
        </p:spPr>
      </p:pic>
      <p:sp>
        <p:nvSpPr>
          <p:cNvPr id="17" name="文本框 16">
            <a:extLst>
              <a:ext uri="{FF2B5EF4-FFF2-40B4-BE49-F238E27FC236}">
                <a16:creationId xmlns:a16="http://schemas.microsoft.com/office/drawing/2014/main" id="{84412292-4703-1A04-AC73-408908ED2147}"/>
              </a:ext>
            </a:extLst>
          </p:cNvPr>
          <p:cNvSpPr txBox="1"/>
          <p:nvPr/>
        </p:nvSpPr>
        <p:spPr>
          <a:xfrm>
            <a:off x="903619" y="2576789"/>
            <a:ext cx="23555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2024</a:t>
            </a:r>
            <a:r>
              <a:rPr kumimoji="0" lang="zh-CN" altLang="en-US" sz="1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年销售额：</a:t>
            </a:r>
            <a:r>
              <a:rPr kumimoji="0" lang="en-US" altLang="zh-CN"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rPr>
              <a:t>43.0</a:t>
            </a:r>
            <a:r>
              <a:rPr kumimoji="0" lang="zh-CN" altLang="en-US"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rPr>
              <a:t>亿</a:t>
            </a:r>
            <a:endParaRPr kumimoji="0" lang="en-US" altLang="zh-CN"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endParaRPr>
          </a:p>
          <a:p>
            <a:pPr>
              <a:defRPr/>
            </a:pPr>
            <a:r>
              <a:rPr lang="zh-CN" altLang="en-US" sz="1400" i="1" dirty="0">
                <a:solidFill>
                  <a:srgbClr val="E5F2FD">
                    <a:lumMod val="10000"/>
                  </a:srgbClr>
                </a:solidFill>
                <a:latin typeface="汉仪旗黑-70S" panose="00020600040101010101" pitchFamily="18" charset="-122"/>
                <a:ea typeface="汉仪旗黑-70S" panose="00020600040101010101" pitchFamily="18" charset="-122"/>
              </a:rPr>
              <a:t>市场份额：</a:t>
            </a:r>
            <a:r>
              <a:rPr lang="en-US" altLang="zh-CN" sz="1600" b="1" i="1" dirty="0">
                <a:solidFill>
                  <a:srgbClr val="E5F2FD">
                    <a:lumMod val="50000"/>
                  </a:srgbClr>
                </a:solidFill>
                <a:latin typeface="汉仪旗黑-70S" panose="00020600040101010101" pitchFamily="18" charset="-122"/>
                <a:ea typeface="汉仪旗黑-70S" panose="00020600040101010101" pitchFamily="18" charset="-122"/>
              </a:rPr>
              <a:t>8.0%</a:t>
            </a:r>
            <a:endParaRPr kumimoji="0" lang="en-US" altLang="zh-CN" sz="1400" b="0" i="1"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YOY:</a:t>
            </a:r>
            <a:r>
              <a:rPr kumimoji="0" lang="en-US" altLang="zh-CN"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rPr>
              <a:t> +20.3%</a:t>
            </a:r>
            <a:endParaRPr kumimoji="0" lang="zh-CN" altLang="en-US"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endParaRPr>
          </a:p>
        </p:txBody>
      </p:sp>
      <p:sp>
        <p:nvSpPr>
          <p:cNvPr id="18" name="文本框 17">
            <a:extLst>
              <a:ext uri="{FF2B5EF4-FFF2-40B4-BE49-F238E27FC236}">
                <a16:creationId xmlns:a16="http://schemas.microsoft.com/office/drawing/2014/main" id="{28DA1D21-871D-0264-2E64-8A4218DED6FA}"/>
              </a:ext>
            </a:extLst>
          </p:cNvPr>
          <p:cNvSpPr txBox="1"/>
          <p:nvPr/>
        </p:nvSpPr>
        <p:spPr>
          <a:xfrm>
            <a:off x="704406" y="1822337"/>
            <a:ext cx="11438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人参</a:t>
            </a:r>
            <a:endParaRPr kumimoji="0" lang="en-US" altLang="zh-CN" sz="2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endParaRPr>
          </a:p>
        </p:txBody>
      </p:sp>
      <p:pic>
        <p:nvPicPr>
          <p:cNvPr id="20" name="图片 19">
            <a:extLst>
              <a:ext uri="{FF2B5EF4-FFF2-40B4-BE49-F238E27FC236}">
                <a16:creationId xmlns:a16="http://schemas.microsoft.com/office/drawing/2014/main" id="{B2024A79-A74D-6C0B-F7DB-35C18DF51E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848229" y="1766917"/>
            <a:ext cx="946260" cy="585221"/>
          </a:xfrm>
          <a:prstGeom prst="rect">
            <a:avLst/>
          </a:prstGeom>
        </p:spPr>
      </p:pic>
      <p:sp>
        <p:nvSpPr>
          <p:cNvPr id="2" name="文本占位符 2">
            <a:extLst>
              <a:ext uri="{FF2B5EF4-FFF2-40B4-BE49-F238E27FC236}">
                <a16:creationId xmlns:a16="http://schemas.microsoft.com/office/drawing/2014/main" id="{0FDB7115-BAB3-2B33-70AA-6AA85B2E5F6F}"/>
              </a:ext>
            </a:extLst>
          </p:cNvPr>
          <p:cNvSpPr txBox="1"/>
          <p:nvPr/>
        </p:nvSpPr>
        <p:spPr>
          <a:xfrm>
            <a:off x="670468" y="3872169"/>
            <a:ext cx="3073625"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年人参市场</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TOP</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a:t>
            </a:r>
            <a:endPar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graphicFrame>
        <p:nvGraphicFramePr>
          <p:cNvPr id="3" name="图表 2">
            <a:extLst>
              <a:ext uri="{FF2B5EF4-FFF2-40B4-BE49-F238E27FC236}">
                <a16:creationId xmlns:a16="http://schemas.microsoft.com/office/drawing/2014/main" id="{E137049C-30A4-18DC-447C-7CB2A4269555}"/>
              </a:ext>
            </a:extLst>
          </p:cNvPr>
          <p:cNvGraphicFramePr/>
          <p:nvPr/>
        </p:nvGraphicFramePr>
        <p:xfrm>
          <a:off x="353151" y="4262831"/>
          <a:ext cx="3543935" cy="2398978"/>
        </p:xfrm>
        <a:graphic>
          <a:graphicData uri="http://schemas.openxmlformats.org/drawingml/2006/chart">
            <c:chart xmlns:c="http://schemas.openxmlformats.org/drawingml/2006/chart" xmlns:r="http://schemas.openxmlformats.org/officeDocument/2006/relationships" r:id="rId6"/>
          </a:graphicData>
        </a:graphic>
      </p:graphicFrame>
      <p:sp>
        <p:nvSpPr>
          <p:cNvPr id="19" name="文本框 4">
            <a:extLst>
              <a:ext uri="{FF2B5EF4-FFF2-40B4-BE49-F238E27FC236}">
                <a16:creationId xmlns:a16="http://schemas.microsoft.com/office/drawing/2014/main" id="{9A616817-E8A2-A33F-5A27-174D90F8AFE8}"/>
              </a:ext>
            </a:extLst>
          </p:cNvPr>
          <p:cNvSpPr txBox="1"/>
          <p:nvPr/>
        </p:nvSpPr>
        <p:spPr>
          <a:xfrm>
            <a:off x="1292027" y="6466919"/>
            <a:ext cx="8458440" cy="266996"/>
          </a:xfrm>
          <a:prstGeom prst="rect">
            <a:avLst/>
          </a:prstGeom>
          <a:noFill/>
        </p:spPr>
        <p:txBody>
          <a:bodyPr wrap="square">
            <a:spAutoFit/>
          </a:bodyPr>
          <a:lstStyle/>
          <a:p>
            <a:pPr marL="0" marR="0" lvl="0" indent="0" algn="l" defTabSz="913130" rtl="0" eaLnBrk="1" fontAlgn="auto" latinLnBrk="0" hangingPunct="1">
              <a:lnSpc>
                <a:spcPts val="1525"/>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数据说明：数据来源于</a:t>
            </a:r>
            <a:r>
              <a:rPr kumimoji="0" lang="en-US" altLang="zh-CN"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Early Data</a:t>
            </a:r>
            <a:r>
              <a:rPr kumimoji="0" lang="zh-CN" altLang="en-US"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自研</a:t>
            </a:r>
            <a:r>
              <a:rPr kumimoji="0" lang="en-US" altLang="zh-CN"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DSA</a:t>
            </a:r>
            <a:r>
              <a:rPr kumimoji="0" lang="zh-CN" altLang="en-US" sz="8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数据罗盘，其他包含：快手、苏宁易购、网易考拉、小红书。</a:t>
            </a:r>
          </a:p>
        </p:txBody>
      </p:sp>
      <p:graphicFrame>
        <p:nvGraphicFramePr>
          <p:cNvPr id="5" name="图表 4">
            <a:extLst>
              <a:ext uri="{FF2B5EF4-FFF2-40B4-BE49-F238E27FC236}">
                <a16:creationId xmlns:a16="http://schemas.microsoft.com/office/drawing/2014/main" id="{7C65676A-75D1-5250-BD70-889AAE9FFD60}"/>
              </a:ext>
            </a:extLst>
          </p:cNvPr>
          <p:cNvGraphicFramePr/>
          <p:nvPr>
            <p:extLst>
              <p:ext uri="{D42A27DB-BD31-4B8C-83A1-F6EECF244321}">
                <p14:modId xmlns:p14="http://schemas.microsoft.com/office/powerpoint/2010/main" val="553745869"/>
              </p:ext>
            </p:extLst>
          </p:nvPr>
        </p:nvGraphicFramePr>
        <p:xfrm>
          <a:off x="4065243" y="2369964"/>
          <a:ext cx="2815014" cy="3910149"/>
        </p:xfrm>
        <a:graphic>
          <a:graphicData uri="http://schemas.openxmlformats.org/drawingml/2006/chart">
            <c:chart xmlns:c="http://schemas.openxmlformats.org/drawingml/2006/chart" xmlns:r="http://schemas.openxmlformats.org/officeDocument/2006/relationships" r:id="rId7"/>
          </a:graphicData>
        </a:graphic>
      </p:graphicFrame>
      <p:sp>
        <p:nvSpPr>
          <p:cNvPr id="21" name="文本占位符 2">
            <a:extLst>
              <a:ext uri="{FF2B5EF4-FFF2-40B4-BE49-F238E27FC236}">
                <a16:creationId xmlns:a16="http://schemas.microsoft.com/office/drawing/2014/main" id="{20D73A4C-B356-3DCE-7883-32AA335CD4C0}"/>
              </a:ext>
            </a:extLst>
          </p:cNvPr>
          <p:cNvSpPr txBox="1"/>
          <p:nvPr/>
        </p:nvSpPr>
        <p:spPr>
          <a:xfrm>
            <a:off x="3834146" y="1860713"/>
            <a:ext cx="3073625"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年人参市场</a:t>
            </a:r>
            <a:r>
              <a:rPr lang="zh-CN" altLang="en-US" sz="1200" b="1" kern="0" dirty="0">
                <a:solidFill>
                  <a:srgbClr val="E5F2FD">
                    <a:lumMod val="10000"/>
                  </a:srgbClr>
                </a:solidFill>
                <a:latin typeface="汉仪旗黑-50S" panose="00020600040101010101" pitchFamily="18" charset="-122"/>
                <a:ea typeface="汉仪旗黑-50S" panose="00020600040101010101" pitchFamily="18" charset="-122"/>
              </a:rPr>
              <a:t>渠道分布</a:t>
            </a:r>
            <a:endPar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
        <p:nvSpPr>
          <p:cNvPr id="22" name="文本框 8">
            <a:extLst>
              <a:ext uri="{FF2B5EF4-FFF2-40B4-BE49-F238E27FC236}">
                <a16:creationId xmlns:a16="http://schemas.microsoft.com/office/drawing/2014/main" id="{87C087D0-4973-D2C0-389F-74211067C4CC}"/>
              </a:ext>
            </a:extLst>
          </p:cNvPr>
          <p:cNvSpPr txBox="1"/>
          <p:nvPr/>
        </p:nvSpPr>
        <p:spPr>
          <a:xfrm>
            <a:off x="8563945" y="4176512"/>
            <a:ext cx="3117503"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产品名称：正官庄 人参</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价格：</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35,500</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元</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/600g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主要成分：高丽参</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亮点宣称：</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6</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年根高丽参，严格品质把控</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000000"/>
                </a:solidFill>
                <a:latin typeface="汉仪旗黑-50S" panose="00020600040101010101" pitchFamily="18" charset="-122"/>
                <a:ea typeface="汉仪旗黑-50S" panose="00020600040101010101" pitchFamily="18" charset="-122"/>
              </a:rPr>
              <a:t>渠道：拼多多</a:t>
            </a:r>
            <a:endPar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p:txBody>
      </p:sp>
      <p:pic>
        <p:nvPicPr>
          <p:cNvPr id="23" name="图片 22">
            <a:extLst>
              <a:ext uri="{FF2B5EF4-FFF2-40B4-BE49-F238E27FC236}">
                <a16:creationId xmlns:a16="http://schemas.microsoft.com/office/drawing/2014/main" id="{B30589F9-9759-584F-D6C4-65075761403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245143" y="4125187"/>
            <a:ext cx="1175511" cy="1086980"/>
          </a:xfrm>
          <a:prstGeom prst="rect">
            <a:avLst/>
          </a:prstGeom>
        </p:spPr>
      </p:pic>
      <p:pic>
        <p:nvPicPr>
          <p:cNvPr id="25" name="图片 24">
            <a:extLst>
              <a:ext uri="{FF2B5EF4-FFF2-40B4-BE49-F238E27FC236}">
                <a16:creationId xmlns:a16="http://schemas.microsoft.com/office/drawing/2014/main" id="{82E0AC30-A603-5F4B-B298-C27E668B3C3D}"/>
              </a:ext>
            </a:extLst>
          </p:cNvPr>
          <p:cNvPicPr>
            <a:picLocks noChangeAspect="1"/>
          </p:cNvPicPr>
          <p:nvPr/>
        </p:nvPicPr>
        <p:blipFill>
          <a:blip r:embed="rId9"/>
          <a:stretch>
            <a:fillRect/>
          </a:stretch>
        </p:blipFill>
        <p:spPr>
          <a:xfrm>
            <a:off x="7288880" y="5451423"/>
            <a:ext cx="1088036" cy="1020635"/>
          </a:xfrm>
          <a:prstGeom prst="rect">
            <a:avLst/>
          </a:prstGeom>
        </p:spPr>
      </p:pic>
      <p:sp>
        <p:nvSpPr>
          <p:cNvPr id="27" name="文本框 8">
            <a:extLst>
              <a:ext uri="{FF2B5EF4-FFF2-40B4-BE49-F238E27FC236}">
                <a16:creationId xmlns:a16="http://schemas.microsoft.com/office/drawing/2014/main" id="{A406E0A8-D07B-3125-E820-8EEBEBDBAE53}"/>
              </a:ext>
            </a:extLst>
          </p:cNvPr>
          <p:cNvSpPr txBox="1"/>
          <p:nvPr/>
        </p:nvSpPr>
        <p:spPr>
          <a:xfrm>
            <a:off x="8563946" y="5442368"/>
            <a:ext cx="3117503"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产品名称：长白山人参 野山参整枝</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价格：</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5599</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元</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/13g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主要成分：人参</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亮点宣称：长白山野山参</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000000"/>
                </a:solidFill>
                <a:latin typeface="汉仪旗黑-50S" panose="00020600040101010101" pitchFamily="18" charset="-122"/>
                <a:ea typeface="汉仪旗黑-50S" panose="00020600040101010101" pitchFamily="18" charset="-122"/>
              </a:rPr>
              <a:t>渠道：拼多多</a:t>
            </a:r>
            <a:endPar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p:txBody>
      </p:sp>
    </p:spTree>
    <p:extLst>
      <p:ext uri="{BB962C8B-B14F-4D97-AF65-F5344CB8AC3E}">
        <p14:creationId xmlns:p14="http://schemas.microsoft.com/office/powerpoint/2010/main" val="328871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355601" y="578488"/>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kern="0" dirty="0">
                <a:solidFill>
                  <a:srgbClr val="003157"/>
                </a:solidFill>
              </a:rPr>
              <a:t>高潜</a:t>
            </a: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成分</a:t>
            </a:r>
            <a:r>
              <a:rPr kumimoji="0" lang="en-US" altLang="zh-CN"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a:t>
            </a: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黄芪，代用茶热潮，草晶华主推破壁黄芪易吸收高涨</a:t>
            </a:r>
          </a:p>
        </p:txBody>
      </p:sp>
      <p:sp>
        <p:nvSpPr>
          <p:cNvPr id="8" name="文本框 5"/>
          <p:cNvSpPr txBox="1"/>
          <p:nvPr/>
        </p:nvSpPr>
        <p:spPr>
          <a:xfrm>
            <a:off x="4977152" y="5609864"/>
            <a:ext cx="2750172"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产品名称：韵铉 黄芪当归铁颗粒</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参考价格：</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198</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元</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盒</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主要成分：当归、黄芪、枣、白芍亮点宣称：不上火，吸收好，蓝帽认证</a:t>
            </a:r>
          </a:p>
        </p:txBody>
      </p:sp>
      <p:pic>
        <p:nvPicPr>
          <p:cNvPr id="9" name="图片 8"/>
          <p:cNvPicPr>
            <a:picLocks noChangeAspect="1"/>
          </p:cNvPicPr>
          <p:nvPr/>
        </p:nvPicPr>
        <p:blipFill>
          <a:blip r:embed="rId3"/>
          <a:stretch>
            <a:fillRect/>
          </a:stretch>
        </p:blipFill>
        <p:spPr>
          <a:xfrm>
            <a:off x="5627698" y="4363832"/>
            <a:ext cx="1269114" cy="1161822"/>
          </a:xfrm>
          <a:prstGeom prst="rect">
            <a:avLst/>
          </a:prstGeom>
        </p:spPr>
      </p:pic>
      <p:sp>
        <p:nvSpPr>
          <p:cNvPr id="10" name="文本框 8"/>
          <p:cNvSpPr txBox="1"/>
          <p:nvPr/>
        </p:nvSpPr>
        <p:spPr>
          <a:xfrm>
            <a:off x="5093624" y="3276096"/>
            <a:ext cx="3117503"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产品名称：光岳楼 双参气血茶</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参考价格：</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144</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元</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/60</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包</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主要成分：人参、红参、黄芪、藏红花</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亮点宣称：高配好原料，针对性配方</a:t>
            </a: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713577" y="1843760"/>
            <a:ext cx="1189548" cy="1189548"/>
          </a:xfrm>
          <a:prstGeom prst="rect">
            <a:avLst/>
          </a:prstGeom>
        </p:spPr>
      </p:pic>
      <p:sp>
        <p:nvSpPr>
          <p:cNvPr id="12" name="文本框 10"/>
          <p:cNvSpPr txBox="1"/>
          <p:nvPr/>
        </p:nvSpPr>
        <p:spPr>
          <a:xfrm>
            <a:off x="8527518" y="3276096"/>
            <a:ext cx="3441163"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产品名称：草晶华 破壁黄芪颗粒</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参考价格：</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388</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元</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/144</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袋</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主要成分：黄芪、党参、桑椹、玫瑰花</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亮点宣称：免煎煮，破壁后黄芪甲苷提升</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27</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倍</a:t>
            </a: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450742" y="1826461"/>
            <a:ext cx="1189548" cy="1106289"/>
          </a:xfrm>
          <a:prstGeom prst="rect">
            <a:avLst/>
          </a:prstGeom>
        </p:spPr>
      </p:pic>
      <p:sp>
        <p:nvSpPr>
          <p:cNvPr id="14" name="文本框 14"/>
          <p:cNvSpPr txBox="1"/>
          <p:nvPr/>
        </p:nvSpPr>
        <p:spPr>
          <a:xfrm>
            <a:off x="8527518" y="5609864"/>
            <a:ext cx="3214255"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产品名称：聚和泰 野生黄芪片</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参考价格：</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53</a:t>
            </a: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元</a:t>
            </a:r>
            <a:r>
              <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/500g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主要成分：黄芪</a:t>
            </a:r>
            <a:endParaRPr kumimoji="0" lang="en-US" altLang="zh-CN"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汉仪旗黑-50S" panose="00020600040101010101" pitchFamily="18" charset="-122"/>
                <a:ea typeface="汉仪旗黑-50S" panose="00020600040101010101" pitchFamily="18" charset="-122"/>
                <a:cs typeface="+mn-cs"/>
              </a:rPr>
              <a:t>亮点宣称：多年生野生黄芪，一片顶多片</a:t>
            </a:r>
          </a:p>
        </p:txBody>
      </p:sp>
      <p:pic>
        <p:nvPicPr>
          <p:cNvPr id="15" name="图片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383697" y="4300646"/>
            <a:ext cx="1256593" cy="1106289"/>
          </a:xfrm>
          <a:prstGeom prst="rect">
            <a:avLst/>
          </a:prstGeom>
        </p:spPr>
      </p:pic>
      <p:sp>
        <p:nvSpPr>
          <p:cNvPr id="17" name="文本框 16"/>
          <p:cNvSpPr txBox="1"/>
          <p:nvPr/>
        </p:nvSpPr>
        <p:spPr>
          <a:xfrm>
            <a:off x="1071307" y="3127330"/>
            <a:ext cx="23555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2024</a:t>
            </a:r>
            <a:r>
              <a:rPr kumimoji="0" lang="zh-CN" altLang="en-US" sz="1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年销售额：</a:t>
            </a:r>
            <a:r>
              <a:rPr kumimoji="0" lang="en-US" altLang="zh-CN"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rPr>
              <a:t>17.3</a:t>
            </a:r>
            <a:r>
              <a:rPr kumimoji="0" lang="zh-CN" altLang="en-US"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rPr>
              <a:t>亿</a:t>
            </a:r>
            <a:endParaRPr kumimoji="0" lang="en-US" altLang="zh-CN"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i="1" dirty="0">
                <a:solidFill>
                  <a:srgbClr val="E5F2FD">
                    <a:lumMod val="10000"/>
                  </a:srgbClr>
                </a:solidFill>
                <a:latin typeface="汉仪旗黑-70S" panose="00020600040101010101" pitchFamily="18" charset="-122"/>
                <a:ea typeface="汉仪旗黑-70S" panose="00020600040101010101" pitchFamily="18" charset="-122"/>
              </a:rPr>
              <a:t>市场份额：</a:t>
            </a:r>
            <a:r>
              <a:rPr lang="en-US" altLang="zh-CN" sz="1600" b="1" i="1" dirty="0">
                <a:solidFill>
                  <a:srgbClr val="E5F2FD">
                    <a:lumMod val="50000"/>
                  </a:srgbClr>
                </a:solidFill>
                <a:latin typeface="汉仪旗黑-70S" panose="00020600040101010101" pitchFamily="18" charset="-122"/>
                <a:ea typeface="汉仪旗黑-70S" panose="00020600040101010101" pitchFamily="18" charset="-122"/>
              </a:rPr>
              <a:t>3.2%</a:t>
            </a:r>
            <a:endParaRPr kumimoji="0" lang="en-US" altLang="zh-CN" sz="1400" b="0" i="1"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YOY:</a:t>
            </a:r>
            <a:r>
              <a:rPr kumimoji="0" lang="en-US" altLang="zh-CN"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rPr>
              <a:t> +63.7%</a:t>
            </a:r>
            <a:endParaRPr kumimoji="0" lang="zh-CN" altLang="en-US" sz="1600" b="1" i="1" u="none" strike="noStrike" kern="1200" cap="none" spc="0" normalizeH="0" baseline="0" noProof="0" dirty="0">
              <a:ln>
                <a:noFill/>
              </a:ln>
              <a:solidFill>
                <a:srgbClr val="E5F2FD">
                  <a:lumMod val="50000"/>
                </a:srgbClr>
              </a:solidFill>
              <a:effectLst/>
              <a:uLnTx/>
              <a:uFillTx/>
              <a:latin typeface="汉仪旗黑-70S" panose="00020600040101010101" pitchFamily="18" charset="-122"/>
              <a:ea typeface="汉仪旗黑-70S" panose="00020600040101010101" pitchFamily="18" charset="-122"/>
              <a:cs typeface="+mn-cs"/>
            </a:endParaRPr>
          </a:p>
        </p:txBody>
      </p:sp>
      <p:sp>
        <p:nvSpPr>
          <p:cNvPr id="18" name="文本框 17"/>
          <p:cNvSpPr txBox="1"/>
          <p:nvPr/>
        </p:nvSpPr>
        <p:spPr>
          <a:xfrm>
            <a:off x="629327" y="1762798"/>
            <a:ext cx="18447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rPr>
              <a:t>黄芪</a:t>
            </a:r>
            <a:endParaRPr kumimoji="0" lang="en-US" altLang="zh-CN" sz="2400" b="0" i="0" u="none" strike="noStrike" kern="1200" cap="none" spc="0" normalizeH="0" baseline="0" noProof="0" dirty="0">
              <a:ln>
                <a:noFill/>
              </a:ln>
              <a:solidFill>
                <a:srgbClr val="E5F2FD">
                  <a:lumMod val="10000"/>
                </a:srgbClr>
              </a:solidFill>
              <a:effectLst/>
              <a:uLnTx/>
              <a:uFillTx/>
              <a:latin typeface="汉仪旗黑-70S" panose="00020600040101010101" pitchFamily="18" charset="-122"/>
              <a:ea typeface="汉仪旗黑-70S" panose="00020600040101010101" pitchFamily="18" charset="-122"/>
              <a:cs typeface="+mn-cs"/>
            </a:endParaRPr>
          </a:p>
        </p:txBody>
      </p:sp>
      <p:pic>
        <p:nvPicPr>
          <p:cNvPr id="20" name="图片 19"/>
          <p:cNvPicPr>
            <a:picLocks noChangeAspect="1"/>
          </p:cNvPicPr>
          <p:nvPr/>
        </p:nvPicPr>
        <p:blipFill>
          <a:blip r:embed="rId7"/>
          <a:stretch>
            <a:fillRect/>
          </a:stretch>
        </p:blipFill>
        <p:spPr>
          <a:xfrm>
            <a:off x="2249069" y="1744556"/>
            <a:ext cx="1844766" cy="1270099"/>
          </a:xfrm>
          <a:prstGeom prst="rect">
            <a:avLst/>
          </a:prstGeom>
        </p:spPr>
      </p:pic>
      <p:sp>
        <p:nvSpPr>
          <p:cNvPr id="2" name="文本占位符 2"/>
          <p:cNvSpPr txBox="1"/>
          <p:nvPr/>
        </p:nvSpPr>
        <p:spPr>
          <a:xfrm>
            <a:off x="1334152" y="4040408"/>
            <a:ext cx="3073625" cy="2602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年黄芪市场</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TOP</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a:t>
            </a:r>
            <a:endPar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graphicFrame>
        <p:nvGraphicFramePr>
          <p:cNvPr id="3" name="图表 2"/>
          <p:cNvGraphicFramePr/>
          <p:nvPr>
            <p:extLst>
              <p:ext uri="{D42A27DB-BD31-4B8C-83A1-F6EECF244321}">
                <p14:modId xmlns:p14="http://schemas.microsoft.com/office/powerpoint/2010/main" val="720747286"/>
              </p:ext>
            </p:extLst>
          </p:nvPr>
        </p:nvGraphicFramePr>
        <p:xfrm>
          <a:off x="595991" y="4300646"/>
          <a:ext cx="3957536" cy="2253085"/>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EF31848-D1E7-083B-E86A-BE5AB0E00C74}"/>
              </a:ext>
            </a:extLst>
          </p:cNvPr>
          <p:cNvSpPr/>
          <p:nvPr/>
        </p:nvSpPr>
        <p:spPr>
          <a:xfrm>
            <a:off x="10733" y="1"/>
            <a:ext cx="12170535" cy="6858000"/>
          </a:xfrm>
          <a:prstGeom prst="rect">
            <a:avLst/>
          </a:prstGeom>
          <a:solidFill>
            <a:srgbClr val="004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汉仪旗黑-50S" panose="00020600040101010101" pitchFamily="18" charset="-122"/>
              <a:ea typeface="宋体" panose="02010600030101010101" pitchFamily="2" charset="-122"/>
              <a:cs typeface="+mn-cs"/>
            </a:endParaRPr>
          </a:p>
        </p:txBody>
      </p:sp>
      <p:sp>
        <p:nvSpPr>
          <p:cNvPr id="2" name="标题 1">
            <a:extLst>
              <a:ext uri="{FF2B5EF4-FFF2-40B4-BE49-F238E27FC236}">
                <a16:creationId xmlns:a16="http://schemas.microsoft.com/office/drawing/2014/main" id="{70FA65B2-A78D-125B-8B74-596B7CD79DFC}"/>
              </a:ext>
            </a:extLst>
          </p:cNvPr>
          <p:cNvSpPr txBox="1">
            <a:spLocks/>
          </p:cNvSpPr>
          <p:nvPr/>
        </p:nvSpPr>
        <p:spPr>
          <a:xfrm>
            <a:off x="1531336" y="2282556"/>
            <a:ext cx="1925854" cy="483762"/>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793" b="0" i="0" u="none" strike="noStrike" kern="0" cap="none" spc="0" normalizeH="0" baseline="0" noProof="0" dirty="0">
                <a:ln>
                  <a:noFill/>
                </a:ln>
                <a:solidFill>
                  <a:srgbClr val="FEFFFF"/>
                </a:solidFill>
                <a:effectLst/>
                <a:uLnTx/>
                <a:uFillTx/>
                <a:latin typeface="HYQIHEI-65S MEDIUM" pitchFamily="18" charset="-122"/>
                <a:ea typeface="HYQIHEI-65S MEDIUM" pitchFamily="18" charset="-122"/>
                <a:cs typeface="+mn-cs"/>
              </a:rPr>
              <a:t>05.</a:t>
            </a:r>
            <a:endParaRPr kumimoji="1" lang="zh-CN" altLang="en-US" sz="2793" b="0" i="0" u="none" strike="noStrike" kern="0" cap="none" spc="0" normalizeH="0" baseline="0" noProof="0" dirty="0">
              <a:ln>
                <a:noFill/>
              </a:ln>
              <a:solidFill>
                <a:srgbClr val="FEFFFF"/>
              </a:solidFill>
              <a:effectLst/>
              <a:uLnTx/>
              <a:uFillTx/>
              <a:latin typeface="HYQIHEI-65S MEDIUM" pitchFamily="18" charset="-122"/>
              <a:ea typeface="HYQIHEI-65S MEDIUM" pitchFamily="18" charset="-122"/>
              <a:cs typeface="+mn-cs"/>
            </a:endParaRPr>
          </a:p>
        </p:txBody>
      </p:sp>
      <p:sp>
        <p:nvSpPr>
          <p:cNvPr id="4" name="标题 1">
            <a:extLst>
              <a:ext uri="{FF2B5EF4-FFF2-40B4-BE49-F238E27FC236}">
                <a16:creationId xmlns:a16="http://schemas.microsoft.com/office/drawing/2014/main" id="{460014E1-ACEF-BF4B-254D-FC471D69C8AF}"/>
              </a:ext>
            </a:extLst>
          </p:cNvPr>
          <p:cNvSpPr txBox="1">
            <a:spLocks/>
          </p:cNvSpPr>
          <p:nvPr/>
        </p:nvSpPr>
        <p:spPr>
          <a:xfrm>
            <a:off x="1396234" y="3210761"/>
            <a:ext cx="8980612" cy="1190114"/>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5985" b="0" i="0" u="none" strike="noStrike" kern="0" cap="none" spc="0" normalizeH="0" baseline="0" noProof="0" dirty="0">
                <a:ln>
                  <a:noFill/>
                </a:ln>
                <a:solidFill>
                  <a:srgbClr val="FEFFFF"/>
                </a:solidFill>
                <a:effectLst/>
                <a:uLnTx/>
                <a:uFillTx/>
                <a:latin typeface="HYQiHei-60S" pitchFamily="18" charset="-122"/>
                <a:ea typeface="HYQiHei-60S" pitchFamily="18" charset="-122"/>
                <a:cs typeface="+mn-cs"/>
              </a:rPr>
              <a:t>未来趋势总结</a:t>
            </a:r>
          </a:p>
        </p:txBody>
      </p:sp>
      <p:sp>
        <p:nvSpPr>
          <p:cNvPr id="5" name="圆角矩形 4">
            <a:extLst>
              <a:ext uri="{FF2B5EF4-FFF2-40B4-BE49-F238E27FC236}">
                <a16:creationId xmlns:a16="http://schemas.microsoft.com/office/drawing/2014/main" id="{0034B1E6-CB84-8760-ACA1-20744D36EE8D}"/>
              </a:ext>
            </a:extLst>
          </p:cNvPr>
          <p:cNvSpPr/>
          <p:nvPr/>
        </p:nvSpPr>
        <p:spPr>
          <a:xfrm>
            <a:off x="1531336" y="2806358"/>
            <a:ext cx="1925854" cy="47052"/>
          </a:xfrm>
          <a:prstGeom prst="roundRect">
            <a:avLst/>
          </a:prstGeom>
          <a:solidFill>
            <a:srgbClr val="1E8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汉仪旗黑-50S" panose="00020600040101010101" pitchFamily="18" charset="-122"/>
              <a:ea typeface="宋体" panose="02010600030101010101" pitchFamily="2" charset="-122"/>
              <a:cs typeface="+mn-cs"/>
            </a:endParaRPr>
          </a:p>
        </p:txBody>
      </p:sp>
    </p:spTree>
    <p:extLst>
      <p:ext uri="{BB962C8B-B14F-4D97-AF65-F5344CB8AC3E}">
        <p14:creationId xmlns:p14="http://schemas.microsoft.com/office/powerpoint/2010/main" val="3472232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DEF6-3AAD-EB87-2C1D-453A52F1EF9D}"/>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644D8049-B8F6-C050-07FF-450E0F571BCC}"/>
              </a:ext>
            </a:extLst>
          </p:cNvPr>
          <p:cNvSpPr txBox="1">
            <a:spLocks/>
          </p:cNvSpPr>
          <p:nvPr/>
        </p:nvSpPr>
        <p:spPr>
          <a:xfrm>
            <a:off x="355601" y="578488"/>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轻滋补，新潮流：传统滋补如何通过年轻化营销破圈，抢占市场</a:t>
            </a:r>
          </a:p>
        </p:txBody>
      </p:sp>
      <p:sp>
        <p:nvSpPr>
          <p:cNvPr id="9" name="文本框 8">
            <a:extLst>
              <a:ext uri="{FF2B5EF4-FFF2-40B4-BE49-F238E27FC236}">
                <a16:creationId xmlns:a16="http://schemas.microsoft.com/office/drawing/2014/main" id="{EEE16C8A-7E0D-E291-AE48-EF2AF0FE1D4E}"/>
              </a:ext>
            </a:extLst>
          </p:cNvPr>
          <p:cNvSpPr txBox="1"/>
          <p:nvPr/>
        </p:nvSpPr>
        <p:spPr>
          <a:xfrm>
            <a:off x="401723" y="4964522"/>
            <a:ext cx="294167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同仁堂：咖啡</a:t>
            </a:r>
            <a:r>
              <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a:t>
            </a:r>
            <a:r>
              <a:rPr kumimoji="0" lang="zh-CN" alt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滋补品的创新尝试</a:t>
            </a:r>
            <a:endPar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171450" indent="-171450" algn="l">
              <a:spcBef>
                <a:spcPts val="300"/>
              </a:spcBef>
              <a:buFont typeface="Arial" panose="020B0604020202020204" pitchFamily="34" charset="0"/>
              <a:buChar char="•"/>
            </a:pPr>
            <a:r>
              <a:rPr lang="zh-CN" altLang="en-US" sz="1200" b="0" i="0" dirty="0">
                <a:solidFill>
                  <a:schemeClr val="tx1">
                    <a:lumMod val="85000"/>
                    <a:lumOff val="15000"/>
                  </a:schemeClr>
                </a:solidFill>
                <a:effectLst/>
                <a:latin typeface="汉仪旗黑-50S" panose="00020600040101010101" pitchFamily="18" charset="-122"/>
                <a:ea typeface="汉仪旗黑-50S" panose="00020600040101010101" pitchFamily="18" charset="-122"/>
              </a:rPr>
              <a:t>打造“朋克养生”概念，迎合年轻人“边熬夜边养生”的心理。</a:t>
            </a:r>
          </a:p>
          <a:p>
            <a:pPr marL="171450" indent="-171450" algn="l">
              <a:spcBef>
                <a:spcPts val="300"/>
              </a:spcBef>
              <a:buFont typeface="Arial" panose="020B0604020202020204" pitchFamily="34" charset="0"/>
              <a:buChar char="•"/>
            </a:pPr>
            <a:r>
              <a:rPr lang="zh-CN" altLang="en-US" sz="1200" b="0" i="0" dirty="0">
                <a:solidFill>
                  <a:schemeClr val="tx1">
                    <a:lumMod val="85000"/>
                    <a:lumOff val="15000"/>
                  </a:schemeClr>
                </a:solidFill>
                <a:effectLst/>
                <a:latin typeface="汉仪旗黑-50S" panose="00020600040101010101" pitchFamily="18" charset="-122"/>
                <a:ea typeface="汉仪旗黑-50S" panose="00020600040101010101" pitchFamily="18" charset="-122"/>
              </a:rPr>
              <a:t>通过线下体验店和线上社交媒体传播，吸引年轻人打卡分享。</a:t>
            </a:r>
            <a:endParaRPr lang="en-US" altLang="zh-CN" sz="1200" b="0" i="0" dirty="0">
              <a:solidFill>
                <a:schemeClr val="tx1">
                  <a:lumMod val="85000"/>
                  <a:lumOff val="15000"/>
                </a:schemeClr>
              </a:solidFill>
              <a:effectLst/>
              <a:latin typeface="汉仪旗黑-50S" panose="00020600040101010101" pitchFamily="18" charset="-122"/>
              <a:ea typeface="汉仪旗黑-50S" panose="00020600040101010101" pitchFamily="18" charset="-122"/>
            </a:endParaRPr>
          </a:p>
        </p:txBody>
      </p:sp>
      <p:pic>
        <p:nvPicPr>
          <p:cNvPr id="11" name="图片 10">
            <a:extLst>
              <a:ext uri="{FF2B5EF4-FFF2-40B4-BE49-F238E27FC236}">
                <a16:creationId xmlns:a16="http://schemas.microsoft.com/office/drawing/2014/main" id="{4B00F956-0EAB-DA64-891E-BF31D36BAB06}"/>
              </a:ext>
            </a:extLst>
          </p:cNvPr>
          <p:cNvPicPr>
            <a:picLocks noChangeAspect="1"/>
          </p:cNvPicPr>
          <p:nvPr/>
        </p:nvPicPr>
        <p:blipFill>
          <a:blip r:embed="rId3"/>
          <a:stretch>
            <a:fillRect/>
          </a:stretch>
        </p:blipFill>
        <p:spPr>
          <a:xfrm>
            <a:off x="862985" y="1804583"/>
            <a:ext cx="2143141" cy="2838471"/>
          </a:xfrm>
          <a:prstGeom prst="rect">
            <a:avLst/>
          </a:prstGeom>
        </p:spPr>
      </p:pic>
      <p:pic>
        <p:nvPicPr>
          <p:cNvPr id="13" name="图片 12">
            <a:extLst>
              <a:ext uri="{FF2B5EF4-FFF2-40B4-BE49-F238E27FC236}">
                <a16:creationId xmlns:a16="http://schemas.microsoft.com/office/drawing/2014/main" id="{5EDF3F76-728F-E18E-88B2-761C5B255AEF}"/>
              </a:ext>
            </a:extLst>
          </p:cNvPr>
          <p:cNvPicPr>
            <a:picLocks noChangeAspect="1"/>
          </p:cNvPicPr>
          <p:nvPr/>
        </p:nvPicPr>
        <p:blipFill>
          <a:blip r:embed="rId4"/>
          <a:stretch>
            <a:fillRect/>
          </a:stretch>
        </p:blipFill>
        <p:spPr>
          <a:xfrm>
            <a:off x="3798825" y="1804582"/>
            <a:ext cx="2186339" cy="2838471"/>
          </a:xfrm>
          <a:prstGeom prst="rect">
            <a:avLst/>
          </a:prstGeom>
        </p:spPr>
      </p:pic>
      <p:sp>
        <p:nvSpPr>
          <p:cNvPr id="14" name="文本框 13">
            <a:extLst>
              <a:ext uri="{FF2B5EF4-FFF2-40B4-BE49-F238E27FC236}">
                <a16:creationId xmlns:a16="http://schemas.microsoft.com/office/drawing/2014/main" id="{3EEAADE2-3B78-6FA9-62F2-536325E5C109}"/>
              </a:ext>
            </a:extLst>
          </p:cNvPr>
          <p:cNvSpPr txBox="1"/>
          <p:nvPr/>
        </p:nvSpPr>
        <p:spPr>
          <a:xfrm>
            <a:off x="3421158" y="4964520"/>
            <a:ext cx="294167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东阿阿胶 </a:t>
            </a:r>
            <a:r>
              <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奈雪的茶：跨界联名</a:t>
            </a:r>
            <a:endPar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0" i="0" dirty="0">
                <a:solidFill>
                  <a:srgbClr val="404040"/>
                </a:solidFill>
                <a:effectLst/>
                <a:latin typeface="汉仪旗黑-50S" panose="00020600040101010101" pitchFamily="18" charset="-122"/>
                <a:ea typeface="汉仪旗黑-50S" panose="00020600040101010101" pitchFamily="18" charset="-122"/>
              </a:rPr>
              <a:t>将传统滋补品阿胶与现代年轻人喜爱的奶茶结合，打造出既养生又时尚的产品。</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pic>
        <p:nvPicPr>
          <p:cNvPr id="16" name="图片 15">
            <a:extLst>
              <a:ext uri="{FF2B5EF4-FFF2-40B4-BE49-F238E27FC236}">
                <a16:creationId xmlns:a16="http://schemas.microsoft.com/office/drawing/2014/main" id="{99179D4A-AAA8-4F45-7B65-43A1FDD98670}"/>
              </a:ext>
            </a:extLst>
          </p:cNvPr>
          <p:cNvPicPr>
            <a:picLocks noChangeAspect="1"/>
          </p:cNvPicPr>
          <p:nvPr/>
        </p:nvPicPr>
        <p:blipFill>
          <a:blip r:embed="rId5"/>
          <a:stretch>
            <a:fillRect/>
          </a:stretch>
        </p:blipFill>
        <p:spPr>
          <a:xfrm>
            <a:off x="9485744" y="1804584"/>
            <a:ext cx="2099045" cy="2838471"/>
          </a:xfrm>
          <a:prstGeom prst="rect">
            <a:avLst/>
          </a:prstGeom>
        </p:spPr>
      </p:pic>
      <p:sp>
        <p:nvSpPr>
          <p:cNvPr id="17" name="文本框 16">
            <a:extLst>
              <a:ext uri="{FF2B5EF4-FFF2-40B4-BE49-F238E27FC236}">
                <a16:creationId xmlns:a16="http://schemas.microsoft.com/office/drawing/2014/main" id="{F26FD359-C649-6271-A2FD-48507B5F9C79}"/>
              </a:ext>
            </a:extLst>
          </p:cNvPr>
          <p:cNvSpPr txBox="1"/>
          <p:nvPr/>
        </p:nvSpPr>
        <p:spPr>
          <a:xfrm>
            <a:off x="9250328" y="4964522"/>
            <a:ext cx="294167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燕之屋：娱乐营销</a:t>
            </a:r>
            <a:r>
              <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a:t>
            </a:r>
            <a:r>
              <a:rPr kumimoji="0" lang="zh-CN" alt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短视频种草</a:t>
            </a:r>
            <a:endPar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0" i="0" dirty="0">
                <a:solidFill>
                  <a:srgbClr val="404040"/>
                </a:solidFill>
                <a:effectLst/>
                <a:latin typeface="汉仪旗黑-50S" panose="00020600040101010101" pitchFamily="18" charset="-122"/>
                <a:ea typeface="汉仪旗黑-50S" panose="00020600040101010101" pitchFamily="18" charset="-122"/>
              </a:rPr>
              <a:t>在抖音、快手等平台投放短视频广告，展示产品使用场景和功效。</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200" b="0" i="0" dirty="0">
              <a:solidFill>
                <a:srgbClr val="404040"/>
              </a:solidFill>
              <a:effectLst/>
              <a:latin typeface="汉仪旗黑-50S" panose="00020600040101010101" pitchFamily="18" charset="-122"/>
              <a:ea typeface="汉仪旗黑-50S" panose="00020600040101010101" pitchFamily="18" charset="-12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0" i="0" dirty="0">
                <a:solidFill>
                  <a:srgbClr val="404040"/>
                </a:solidFill>
                <a:effectLst/>
                <a:latin typeface="汉仪旗黑-50S" panose="00020600040101010101" pitchFamily="18" charset="-122"/>
                <a:ea typeface="汉仪旗黑-50S" panose="00020600040101010101" pitchFamily="18" charset="-122"/>
              </a:rPr>
              <a:t>通过赞助热门综艺节目（如</a:t>
            </a:r>
            <a:r>
              <a:rPr lang="en-US" altLang="zh-CN" sz="1200" b="0" i="0" dirty="0">
                <a:solidFill>
                  <a:srgbClr val="404040"/>
                </a:solidFill>
                <a:effectLst/>
                <a:latin typeface="汉仪旗黑-50S" panose="00020600040101010101" pitchFamily="18" charset="-122"/>
                <a:ea typeface="汉仪旗黑-50S" panose="00020600040101010101" pitchFamily="18" charset="-122"/>
              </a:rPr>
              <a:t>《</a:t>
            </a:r>
            <a:r>
              <a:rPr lang="zh-CN" altLang="en-US" sz="1200" b="0" i="0" dirty="0">
                <a:solidFill>
                  <a:srgbClr val="404040"/>
                </a:solidFill>
                <a:effectLst/>
                <a:latin typeface="汉仪旗黑-50S" panose="00020600040101010101" pitchFamily="18" charset="-122"/>
                <a:ea typeface="汉仪旗黑-50S" panose="00020600040101010101" pitchFamily="18" charset="-122"/>
              </a:rPr>
              <a:t>乘风破浪的姐姐</a:t>
            </a:r>
            <a:r>
              <a:rPr lang="en-US" altLang="zh-CN" sz="1200" b="0" i="0" dirty="0">
                <a:solidFill>
                  <a:srgbClr val="404040"/>
                </a:solidFill>
                <a:effectLst/>
                <a:latin typeface="汉仪旗黑-50S" panose="00020600040101010101" pitchFamily="18" charset="-122"/>
                <a:ea typeface="汉仪旗黑-50S" panose="00020600040101010101" pitchFamily="18" charset="-122"/>
              </a:rPr>
              <a:t>》</a:t>
            </a:r>
            <a:r>
              <a:rPr lang="zh-CN" altLang="en-US" sz="1200" b="0" i="0" dirty="0">
                <a:solidFill>
                  <a:srgbClr val="404040"/>
                </a:solidFill>
                <a:effectLst/>
                <a:latin typeface="汉仪旗黑-50S" panose="00020600040101010101" pitchFamily="18" charset="-122"/>
                <a:ea typeface="汉仪旗黑-50S" panose="00020600040101010101" pitchFamily="18" charset="-122"/>
              </a:rPr>
              <a:t>）和邀请明星代言（如刘涛），提升品牌曝光度。</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pic>
        <p:nvPicPr>
          <p:cNvPr id="19" name="图片 18">
            <a:extLst>
              <a:ext uri="{FF2B5EF4-FFF2-40B4-BE49-F238E27FC236}">
                <a16:creationId xmlns:a16="http://schemas.microsoft.com/office/drawing/2014/main" id="{5DC88289-FC1F-697C-D22D-109DCEA9DC36}"/>
              </a:ext>
            </a:extLst>
          </p:cNvPr>
          <p:cNvPicPr>
            <a:picLocks noChangeAspect="1"/>
          </p:cNvPicPr>
          <p:nvPr/>
        </p:nvPicPr>
        <p:blipFill>
          <a:blip r:embed="rId6"/>
          <a:stretch>
            <a:fillRect/>
          </a:stretch>
        </p:blipFill>
        <p:spPr>
          <a:xfrm>
            <a:off x="6730846" y="1804582"/>
            <a:ext cx="2009215" cy="2831535"/>
          </a:xfrm>
          <a:prstGeom prst="rect">
            <a:avLst/>
          </a:prstGeom>
        </p:spPr>
      </p:pic>
      <p:sp>
        <p:nvSpPr>
          <p:cNvPr id="20" name="文本框 19">
            <a:extLst>
              <a:ext uri="{FF2B5EF4-FFF2-40B4-BE49-F238E27FC236}">
                <a16:creationId xmlns:a16="http://schemas.microsoft.com/office/drawing/2014/main" id="{3DE1DC3C-9922-C9E6-D77D-72BA451952C4}"/>
              </a:ext>
            </a:extLst>
          </p:cNvPr>
          <p:cNvSpPr txBox="1"/>
          <p:nvPr/>
        </p:nvSpPr>
        <p:spPr>
          <a:xfrm>
            <a:off x="6308656" y="4964520"/>
            <a:ext cx="2941672" cy="1631216"/>
          </a:xfrm>
          <a:prstGeom prst="rect">
            <a:avLst/>
          </a:prstGeom>
          <a:noFill/>
        </p:spPr>
        <p:txBody>
          <a:bodyPr wrap="square" rtlCol="0">
            <a:spAutoFit/>
          </a:bodyPr>
          <a:lstStyle/>
          <a:p>
            <a:pPr lvl="0">
              <a:defRPr/>
            </a:pPr>
            <a:r>
              <a:rPr kumimoji="0" lang="zh-CN" alt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正官庄：</a:t>
            </a:r>
            <a:r>
              <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IP</a:t>
            </a:r>
            <a:r>
              <a:rPr kumimoji="0" lang="zh-CN" alt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联名</a:t>
            </a:r>
            <a:r>
              <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a:t>
            </a:r>
            <a:r>
              <a:rPr kumimoji="0" lang="zh-CN" altLang="en-US"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场景化营销</a:t>
            </a:r>
            <a:endPar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lvl="0">
              <a:defRPr/>
            </a:pPr>
            <a:endParaRPr kumimoji="0" lang="en-US" altLang="zh-CN" sz="1400" b="1"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0" i="0" dirty="0">
                <a:solidFill>
                  <a:schemeClr val="tx1">
                    <a:lumMod val="85000"/>
                    <a:lumOff val="15000"/>
                  </a:schemeClr>
                </a:solidFill>
                <a:effectLst/>
                <a:latin typeface="汉仪旗黑-50S" panose="00020600040101010101" pitchFamily="18" charset="-122"/>
                <a:ea typeface="汉仪旗黑-50S" panose="00020600040101010101" pitchFamily="18" charset="-122"/>
              </a:rPr>
              <a:t>与</a:t>
            </a:r>
            <a:r>
              <a:rPr lang="en-US" altLang="zh-CN" sz="1200" b="0" i="0" dirty="0">
                <a:solidFill>
                  <a:schemeClr val="tx1">
                    <a:lumMod val="85000"/>
                    <a:lumOff val="15000"/>
                  </a:schemeClr>
                </a:solidFill>
                <a:effectLst/>
                <a:latin typeface="汉仪旗黑-50S" panose="00020600040101010101" pitchFamily="18" charset="-122"/>
                <a:ea typeface="汉仪旗黑-50S" panose="00020600040101010101" pitchFamily="18" charset="-122"/>
              </a:rPr>
              <a:t>LINE FRIENDS</a:t>
            </a:r>
            <a:r>
              <a:rPr lang="zh-CN" altLang="en-US" sz="1200" b="0" i="0" dirty="0">
                <a:solidFill>
                  <a:schemeClr val="tx1">
                    <a:lumMod val="85000"/>
                    <a:lumOff val="15000"/>
                  </a:schemeClr>
                </a:solidFill>
                <a:effectLst/>
                <a:latin typeface="汉仪旗黑-50S" panose="00020600040101010101" pitchFamily="18" charset="-122"/>
                <a:ea typeface="汉仪旗黑-50S" panose="00020600040101010101" pitchFamily="18" charset="-122"/>
              </a:rPr>
              <a:t>合作推出联名款红参饮品，通过</a:t>
            </a:r>
            <a:r>
              <a:rPr lang="en-US" altLang="zh-CN" sz="1200" b="0" i="0" dirty="0">
                <a:solidFill>
                  <a:schemeClr val="tx1">
                    <a:lumMod val="85000"/>
                    <a:lumOff val="15000"/>
                  </a:schemeClr>
                </a:solidFill>
                <a:effectLst/>
                <a:latin typeface="汉仪旗黑-50S" panose="00020600040101010101" pitchFamily="18" charset="-122"/>
                <a:ea typeface="汉仪旗黑-50S" panose="00020600040101010101" pitchFamily="18" charset="-122"/>
              </a:rPr>
              <a:t>IP</a:t>
            </a:r>
            <a:r>
              <a:rPr lang="zh-CN" altLang="en-US" sz="1200" b="0" i="0" dirty="0">
                <a:solidFill>
                  <a:schemeClr val="tx1">
                    <a:lumMod val="85000"/>
                    <a:lumOff val="15000"/>
                  </a:schemeClr>
                </a:solidFill>
                <a:effectLst/>
                <a:latin typeface="汉仪旗黑-50S" panose="00020600040101010101" pitchFamily="18" charset="-122"/>
                <a:ea typeface="汉仪旗黑-50S" panose="00020600040101010101" pitchFamily="18" charset="-122"/>
              </a:rPr>
              <a:t>联名提升品牌趣味性和亲和力。</a:t>
            </a:r>
            <a:endParaRPr lang="en-US" altLang="zh-CN" sz="1200" b="0" i="0" dirty="0">
              <a:solidFill>
                <a:schemeClr val="tx1">
                  <a:lumMod val="85000"/>
                  <a:lumOff val="15000"/>
                </a:schemeClr>
              </a:solidFill>
              <a:effectLst/>
              <a:latin typeface="汉仪旗黑-50S" panose="00020600040101010101" pitchFamily="18" charset="-122"/>
              <a:ea typeface="汉仪旗黑-50S" panose="00020600040101010101" pitchFamily="18" charset="-12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schemeClr val="tx1">
                    <a:lumMod val="85000"/>
                    <a:lumOff val="15000"/>
                  </a:schemeClr>
                </a:solidFill>
                <a:effectLst/>
                <a:uLnTx/>
                <a:uFillTx/>
                <a:latin typeface="汉仪旗黑-50S" panose="00020600040101010101" pitchFamily="18" charset="-122"/>
                <a:ea typeface="汉仪旗黑-50S" panose="00020600040101010101" pitchFamily="18" charset="-122"/>
                <a:cs typeface="+mn-cs"/>
              </a:rPr>
              <a:t>在社交媒体上打造“熬夜急救”“工作提神”等场景化营销，贴近年轻人生活。</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汉仪旗黑-50S" panose="00020600040101010101" pitchFamily="18" charset="-122"/>
              <a:ea typeface="汉仪旗黑-50S" panose="00020600040101010101" pitchFamily="18" charset="-122"/>
              <a:cs typeface="+mn-cs"/>
            </a:endParaRPr>
          </a:p>
        </p:txBody>
      </p:sp>
    </p:spTree>
    <p:extLst>
      <p:ext uri="{BB962C8B-B14F-4D97-AF65-F5344CB8AC3E}">
        <p14:creationId xmlns:p14="http://schemas.microsoft.com/office/powerpoint/2010/main" val="2882960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842B-AB04-6BD9-899E-538E7440241B}"/>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D2BB8FFE-5EFC-3B06-96DD-82A9DDAA28D0}"/>
              </a:ext>
            </a:extLst>
          </p:cNvPr>
          <p:cNvSpPr txBox="1">
            <a:spLocks/>
          </p:cNvSpPr>
          <p:nvPr/>
        </p:nvSpPr>
        <p:spPr>
          <a:xfrm>
            <a:off x="355601" y="578488"/>
            <a:ext cx="1150389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kern="0" dirty="0">
                <a:solidFill>
                  <a:srgbClr val="003157"/>
                </a:solidFill>
              </a:rPr>
              <a:t>纯</a:t>
            </a: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净成分</a:t>
            </a:r>
            <a:r>
              <a:rPr kumimoji="0" lang="en-US" altLang="zh-CN"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a:t>
            </a: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即饮设计</a:t>
            </a:r>
            <a:r>
              <a:rPr lang="zh-CN" altLang="en-US" sz="3200" kern="0" dirty="0">
                <a:solidFill>
                  <a:srgbClr val="003157"/>
                </a:solidFill>
              </a:rPr>
              <a:t>：</a:t>
            </a: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传统滋补变身养生潮品，迈向大众市场</a:t>
            </a:r>
          </a:p>
        </p:txBody>
      </p:sp>
      <p:graphicFrame>
        <p:nvGraphicFramePr>
          <p:cNvPr id="2" name="图表 1">
            <a:extLst>
              <a:ext uri="{FF2B5EF4-FFF2-40B4-BE49-F238E27FC236}">
                <a16:creationId xmlns:a16="http://schemas.microsoft.com/office/drawing/2014/main" id="{4C76566A-B69D-E207-7F7A-F4EA290CD0C2}"/>
              </a:ext>
            </a:extLst>
          </p:cNvPr>
          <p:cNvGraphicFramePr/>
          <p:nvPr>
            <p:extLst>
              <p:ext uri="{D42A27DB-BD31-4B8C-83A1-F6EECF244321}">
                <p14:modId xmlns:p14="http://schemas.microsoft.com/office/powerpoint/2010/main" val="3648404265"/>
              </p:ext>
            </p:extLst>
          </p:nvPr>
        </p:nvGraphicFramePr>
        <p:xfrm>
          <a:off x="498677" y="2905027"/>
          <a:ext cx="5264814" cy="3625081"/>
        </p:xfrm>
        <a:graphic>
          <a:graphicData uri="http://schemas.openxmlformats.org/drawingml/2006/chart">
            <c:chart xmlns:c="http://schemas.openxmlformats.org/drawingml/2006/chart" xmlns:r="http://schemas.openxmlformats.org/officeDocument/2006/relationships" r:id="rId3"/>
          </a:graphicData>
        </a:graphic>
      </p:graphicFrame>
      <p:sp>
        <p:nvSpPr>
          <p:cNvPr id="3" name="文本占位符 2">
            <a:extLst>
              <a:ext uri="{FF2B5EF4-FFF2-40B4-BE49-F238E27FC236}">
                <a16:creationId xmlns:a16="http://schemas.microsoft.com/office/drawing/2014/main" id="{C5764A01-885E-6D12-5BCB-04AAEBAEF58F}"/>
              </a:ext>
            </a:extLst>
          </p:cNvPr>
          <p:cNvSpPr txBox="1"/>
          <p:nvPr/>
        </p:nvSpPr>
        <p:spPr>
          <a:xfrm>
            <a:off x="1010757" y="1754361"/>
            <a:ext cx="4456392" cy="247442"/>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kern="0" dirty="0">
                <a:solidFill>
                  <a:srgbClr val="E5F2FD">
                    <a:lumMod val="10000"/>
                  </a:srgbClr>
                </a:solidFill>
                <a:latin typeface="汉仪旗黑-50S" panose="00020600040101010101" pitchFamily="18" charset="-122"/>
              </a:rPr>
              <a:t>传统滋补即饮市场规模及同比增速，</a:t>
            </a:r>
            <a:r>
              <a:rPr lang="en-US" altLang="zh-CN" kern="0" dirty="0">
                <a:solidFill>
                  <a:srgbClr val="E5F2FD">
                    <a:lumMod val="10000"/>
                  </a:srgbClr>
                </a:solidFill>
                <a:latin typeface="汉仪旗黑-50S" panose="00020600040101010101" pitchFamily="18" charset="-122"/>
              </a:rPr>
              <a:t>2023-2024</a:t>
            </a:r>
            <a:endParaRPr kumimoji="0" lang="en-US" altLang="zh-CN"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graphicFrame>
        <p:nvGraphicFramePr>
          <p:cNvPr id="11" name="图表 10">
            <a:extLst>
              <a:ext uri="{FF2B5EF4-FFF2-40B4-BE49-F238E27FC236}">
                <a16:creationId xmlns:a16="http://schemas.microsoft.com/office/drawing/2014/main" id="{F904EE07-B716-688C-95B0-50C1241A2B7F}"/>
              </a:ext>
            </a:extLst>
          </p:cNvPr>
          <p:cNvGraphicFramePr/>
          <p:nvPr>
            <p:extLst>
              <p:ext uri="{D42A27DB-BD31-4B8C-83A1-F6EECF244321}">
                <p14:modId xmlns:p14="http://schemas.microsoft.com/office/powerpoint/2010/main" val="1008503702"/>
              </p:ext>
            </p:extLst>
          </p:nvPr>
        </p:nvGraphicFramePr>
        <p:xfrm>
          <a:off x="5693719" y="2369363"/>
          <a:ext cx="2815014" cy="3910149"/>
        </p:xfrm>
        <a:graphic>
          <a:graphicData uri="http://schemas.openxmlformats.org/drawingml/2006/chart">
            <c:chart xmlns:c="http://schemas.openxmlformats.org/drawingml/2006/chart" xmlns:r="http://schemas.openxmlformats.org/officeDocument/2006/relationships" r:id="rId4"/>
          </a:graphicData>
        </a:graphic>
      </p:graphicFrame>
      <p:sp>
        <p:nvSpPr>
          <p:cNvPr id="12" name="文本占位符 2">
            <a:extLst>
              <a:ext uri="{FF2B5EF4-FFF2-40B4-BE49-F238E27FC236}">
                <a16:creationId xmlns:a16="http://schemas.microsoft.com/office/drawing/2014/main" id="{31D05849-6935-A60F-DE9D-9C7F962595D3}"/>
              </a:ext>
            </a:extLst>
          </p:cNvPr>
          <p:cNvSpPr txBox="1"/>
          <p:nvPr/>
        </p:nvSpPr>
        <p:spPr>
          <a:xfrm>
            <a:off x="5345906" y="1754361"/>
            <a:ext cx="4456392" cy="247442"/>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kern="0" dirty="0">
                <a:solidFill>
                  <a:srgbClr val="E5F2FD">
                    <a:lumMod val="10000"/>
                  </a:srgbClr>
                </a:solidFill>
                <a:latin typeface="汉仪旗黑-50S" panose="00020600040101010101" pitchFamily="18" charset="-122"/>
              </a:rPr>
              <a:t>传统滋补即饮品类分布及同比增速，</a:t>
            </a:r>
            <a:r>
              <a:rPr lang="en-US" altLang="zh-CN" kern="0" dirty="0">
                <a:solidFill>
                  <a:srgbClr val="E5F2FD">
                    <a:lumMod val="10000"/>
                  </a:srgbClr>
                </a:solidFill>
                <a:latin typeface="汉仪旗黑-50S" panose="00020600040101010101" pitchFamily="18" charset="-122"/>
              </a:rPr>
              <a:t>2023-2024</a:t>
            </a:r>
            <a:endParaRPr kumimoji="0" lang="en-US" altLang="zh-CN"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graphicFrame>
        <p:nvGraphicFramePr>
          <p:cNvPr id="14" name="表格 13">
            <a:extLst>
              <a:ext uri="{FF2B5EF4-FFF2-40B4-BE49-F238E27FC236}">
                <a16:creationId xmlns:a16="http://schemas.microsoft.com/office/drawing/2014/main" id="{2106AE50-6B00-1233-D6CB-95EB5D7DCB3B}"/>
              </a:ext>
            </a:extLst>
          </p:cNvPr>
          <p:cNvGraphicFramePr>
            <a:graphicFrameLocks noGrp="1"/>
          </p:cNvGraphicFramePr>
          <p:nvPr>
            <p:extLst>
              <p:ext uri="{D42A27DB-BD31-4B8C-83A1-F6EECF244321}">
                <p14:modId xmlns:p14="http://schemas.microsoft.com/office/powerpoint/2010/main" val="2299774579"/>
              </p:ext>
            </p:extLst>
          </p:nvPr>
        </p:nvGraphicFramePr>
        <p:xfrm>
          <a:off x="8448517" y="2511896"/>
          <a:ext cx="951296" cy="3696399"/>
        </p:xfrm>
        <a:graphic>
          <a:graphicData uri="http://schemas.openxmlformats.org/drawingml/2006/table">
            <a:tbl>
              <a:tblPr firstRow="1" bandRow="1">
                <a:tableStyleId>{5C22544A-7EE6-4342-B048-85BDC9FD1C3A}</a:tableStyleId>
              </a:tblPr>
              <a:tblGrid>
                <a:gridCol w="951296">
                  <a:extLst>
                    <a:ext uri="{9D8B030D-6E8A-4147-A177-3AD203B41FA5}">
                      <a16:colId xmlns:a16="http://schemas.microsoft.com/office/drawing/2014/main" val="2265942352"/>
                    </a:ext>
                  </a:extLst>
                </a:gridCol>
              </a:tblGrid>
              <a:tr h="528057">
                <a:tc>
                  <a:txBody>
                    <a:bodyPr/>
                    <a:lstStyle/>
                    <a:p>
                      <a:pPr algn="ctr"/>
                      <a:r>
                        <a:rPr lang="en-US" altLang="zh-CN" sz="1200" b="0" dirty="0">
                          <a:solidFill>
                            <a:schemeClr val="tx1">
                              <a:lumMod val="75000"/>
                              <a:lumOff val="25000"/>
                            </a:schemeClr>
                          </a:solidFill>
                          <a:latin typeface="汉仪旗黑-50S" panose="00020600040101010101" pitchFamily="18" charset="-122"/>
                          <a:ea typeface="汉仪旗黑-50S" panose="00020600040101010101" pitchFamily="18" charset="-122"/>
                        </a:rPr>
                        <a:t>-4.5%</a:t>
                      </a:r>
                      <a:endParaRPr lang="zh-CN" altLang="en-US" sz="1200" b="0" dirty="0">
                        <a:solidFill>
                          <a:schemeClr val="tx1">
                            <a:lumMod val="75000"/>
                            <a:lumOff val="25000"/>
                          </a:schemeClr>
                        </a:solidFill>
                        <a:latin typeface="汉仪旗黑-50S" panose="00020600040101010101" pitchFamily="18" charset="-122"/>
                        <a:ea typeface="汉仪旗黑-50S" panose="00020600040101010101" pitchFamily="18"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409880"/>
                  </a:ext>
                </a:extLst>
              </a:tr>
              <a:tr h="528057">
                <a:tc>
                  <a:txBody>
                    <a:bodyPr/>
                    <a:lstStyle/>
                    <a:p>
                      <a:pPr algn="ctr"/>
                      <a:r>
                        <a:rPr lang="en-US" altLang="zh-CN" sz="1200" dirty="0">
                          <a:solidFill>
                            <a:schemeClr val="tx1">
                              <a:lumMod val="75000"/>
                              <a:lumOff val="25000"/>
                            </a:schemeClr>
                          </a:solidFill>
                          <a:latin typeface="汉仪旗黑-50S" panose="00020600040101010101" pitchFamily="18" charset="-122"/>
                          <a:ea typeface="汉仪旗黑-50S" panose="00020600040101010101" pitchFamily="18" charset="-122"/>
                        </a:rPr>
                        <a:t>+57.1%</a:t>
                      </a:r>
                      <a:endParaRPr lang="zh-CN" altLang="en-US" sz="1200" dirty="0">
                        <a:solidFill>
                          <a:schemeClr val="tx1">
                            <a:lumMod val="75000"/>
                            <a:lumOff val="25000"/>
                          </a:schemeClr>
                        </a:solidFill>
                        <a:latin typeface="汉仪旗黑-50S" panose="00020600040101010101" pitchFamily="18" charset="-122"/>
                        <a:ea typeface="汉仪旗黑-50S" panose="00020600040101010101" pitchFamily="18"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7542723"/>
                  </a:ext>
                </a:extLst>
              </a:tr>
              <a:tr h="528057">
                <a:tc>
                  <a:txBody>
                    <a:bodyPr/>
                    <a:lstStyle/>
                    <a:p>
                      <a:pPr algn="ctr"/>
                      <a:r>
                        <a:rPr lang="en-US" altLang="zh-CN" sz="1200" dirty="0">
                          <a:solidFill>
                            <a:schemeClr val="tx1">
                              <a:lumMod val="75000"/>
                              <a:lumOff val="25000"/>
                            </a:schemeClr>
                          </a:solidFill>
                          <a:latin typeface="汉仪旗黑-50S" panose="00020600040101010101" pitchFamily="18" charset="-122"/>
                          <a:ea typeface="汉仪旗黑-50S" panose="00020600040101010101" pitchFamily="18" charset="-122"/>
                        </a:rPr>
                        <a:t>+32.7%</a:t>
                      </a:r>
                      <a:endParaRPr lang="zh-CN" altLang="en-US" sz="1200" dirty="0">
                        <a:solidFill>
                          <a:schemeClr val="tx1">
                            <a:lumMod val="75000"/>
                            <a:lumOff val="25000"/>
                          </a:schemeClr>
                        </a:solidFill>
                        <a:latin typeface="汉仪旗黑-50S" panose="00020600040101010101" pitchFamily="18" charset="-122"/>
                        <a:ea typeface="汉仪旗黑-50S" panose="00020600040101010101" pitchFamily="18"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9285376"/>
                  </a:ext>
                </a:extLst>
              </a:tr>
              <a:tr h="528057">
                <a:tc>
                  <a:txBody>
                    <a:bodyPr/>
                    <a:lstStyle/>
                    <a:p>
                      <a:pPr algn="ctr"/>
                      <a:r>
                        <a:rPr lang="en-US" altLang="zh-CN" sz="1200" dirty="0">
                          <a:solidFill>
                            <a:schemeClr val="tx1">
                              <a:lumMod val="75000"/>
                              <a:lumOff val="25000"/>
                            </a:schemeClr>
                          </a:solidFill>
                          <a:latin typeface="汉仪旗黑-50S" panose="00020600040101010101" pitchFamily="18" charset="-122"/>
                          <a:ea typeface="汉仪旗黑-50S" panose="00020600040101010101" pitchFamily="18" charset="-122"/>
                        </a:rPr>
                        <a:t>+50.6%</a:t>
                      </a:r>
                      <a:endParaRPr lang="zh-CN" altLang="en-US" sz="1200" dirty="0">
                        <a:solidFill>
                          <a:schemeClr val="tx1">
                            <a:lumMod val="75000"/>
                            <a:lumOff val="25000"/>
                          </a:schemeClr>
                        </a:solidFill>
                        <a:latin typeface="汉仪旗黑-50S" panose="00020600040101010101" pitchFamily="18" charset="-122"/>
                        <a:ea typeface="汉仪旗黑-50S" panose="00020600040101010101" pitchFamily="18"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874754"/>
                  </a:ext>
                </a:extLst>
              </a:tr>
              <a:tr h="528057">
                <a:tc>
                  <a:txBody>
                    <a:bodyPr/>
                    <a:lstStyle/>
                    <a:p>
                      <a:pPr algn="ctr"/>
                      <a:r>
                        <a:rPr lang="en-US" altLang="zh-CN" sz="1200" dirty="0">
                          <a:solidFill>
                            <a:schemeClr val="tx1">
                              <a:lumMod val="75000"/>
                              <a:lumOff val="25000"/>
                            </a:schemeClr>
                          </a:solidFill>
                          <a:latin typeface="汉仪旗黑-50S" panose="00020600040101010101" pitchFamily="18" charset="-122"/>
                          <a:ea typeface="汉仪旗黑-50S" panose="00020600040101010101" pitchFamily="18" charset="-122"/>
                        </a:rPr>
                        <a:t>-0.2%</a:t>
                      </a:r>
                      <a:endParaRPr lang="zh-CN" altLang="en-US" sz="1200" dirty="0">
                        <a:solidFill>
                          <a:schemeClr val="tx1">
                            <a:lumMod val="75000"/>
                            <a:lumOff val="25000"/>
                          </a:schemeClr>
                        </a:solidFill>
                        <a:latin typeface="汉仪旗黑-50S" panose="00020600040101010101" pitchFamily="18" charset="-122"/>
                        <a:ea typeface="汉仪旗黑-50S" panose="00020600040101010101" pitchFamily="18"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3956109"/>
                  </a:ext>
                </a:extLst>
              </a:tr>
              <a:tr h="528057">
                <a:tc>
                  <a:txBody>
                    <a:bodyPr/>
                    <a:lstStyle/>
                    <a:p>
                      <a:pPr algn="ctr"/>
                      <a:r>
                        <a:rPr lang="en-US" altLang="zh-CN" sz="1200" dirty="0">
                          <a:solidFill>
                            <a:schemeClr val="tx1">
                              <a:lumMod val="75000"/>
                              <a:lumOff val="25000"/>
                            </a:schemeClr>
                          </a:solidFill>
                          <a:latin typeface="汉仪旗黑-50S" panose="00020600040101010101" pitchFamily="18" charset="-122"/>
                          <a:ea typeface="汉仪旗黑-50S" panose="00020600040101010101" pitchFamily="18" charset="-122"/>
                        </a:rPr>
                        <a:t>-14.5%</a:t>
                      </a:r>
                      <a:endParaRPr lang="zh-CN" altLang="en-US" sz="1200" dirty="0">
                        <a:solidFill>
                          <a:schemeClr val="tx1">
                            <a:lumMod val="75000"/>
                            <a:lumOff val="25000"/>
                          </a:schemeClr>
                        </a:solidFill>
                        <a:latin typeface="汉仪旗黑-50S" panose="00020600040101010101" pitchFamily="18" charset="-122"/>
                        <a:ea typeface="汉仪旗黑-50S" panose="00020600040101010101" pitchFamily="18"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926489"/>
                  </a:ext>
                </a:extLst>
              </a:tr>
              <a:tr h="528057">
                <a:tc>
                  <a:txBody>
                    <a:bodyPr/>
                    <a:lstStyle/>
                    <a:p>
                      <a:pPr algn="ctr"/>
                      <a:r>
                        <a:rPr lang="en-US" altLang="zh-CN" sz="1200" dirty="0">
                          <a:solidFill>
                            <a:schemeClr val="tx1">
                              <a:lumMod val="75000"/>
                              <a:lumOff val="25000"/>
                            </a:schemeClr>
                          </a:solidFill>
                          <a:latin typeface="汉仪旗黑-50S" panose="00020600040101010101" pitchFamily="18" charset="-122"/>
                          <a:ea typeface="汉仪旗黑-50S" panose="00020600040101010101" pitchFamily="18" charset="-122"/>
                        </a:rPr>
                        <a:t>+110.9%</a:t>
                      </a:r>
                      <a:endParaRPr lang="zh-CN" altLang="en-US" sz="1200" dirty="0">
                        <a:solidFill>
                          <a:schemeClr val="tx1">
                            <a:lumMod val="75000"/>
                            <a:lumOff val="25000"/>
                          </a:schemeClr>
                        </a:solidFill>
                        <a:latin typeface="汉仪旗黑-50S" panose="00020600040101010101" pitchFamily="18" charset="-122"/>
                        <a:ea typeface="汉仪旗黑-50S" panose="00020600040101010101" pitchFamily="18"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019898"/>
                  </a:ext>
                </a:extLst>
              </a:tr>
            </a:tbl>
          </a:graphicData>
        </a:graphic>
      </p:graphicFrame>
      <p:pic>
        <p:nvPicPr>
          <p:cNvPr id="19" name="图片 18">
            <a:extLst>
              <a:ext uri="{FF2B5EF4-FFF2-40B4-BE49-F238E27FC236}">
                <a16:creationId xmlns:a16="http://schemas.microsoft.com/office/drawing/2014/main" id="{1825EF7F-C7C7-A9DA-B54B-B16A031B2988}"/>
              </a:ext>
            </a:extLst>
          </p:cNvPr>
          <p:cNvPicPr>
            <a:picLocks noChangeAspect="1"/>
          </p:cNvPicPr>
          <p:nvPr/>
        </p:nvPicPr>
        <p:blipFill>
          <a:blip r:embed="rId5"/>
          <a:stretch>
            <a:fillRect/>
          </a:stretch>
        </p:blipFill>
        <p:spPr>
          <a:xfrm>
            <a:off x="9905883" y="1754361"/>
            <a:ext cx="1519306" cy="936905"/>
          </a:xfrm>
          <a:prstGeom prst="rect">
            <a:avLst/>
          </a:prstGeom>
        </p:spPr>
      </p:pic>
      <p:sp>
        <p:nvSpPr>
          <p:cNvPr id="20" name="文本占位符 2">
            <a:extLst>
              <a:ext uri="{FF2B5EF4-FFF2-40B4-BE49-F238E27FC236}">
                <a16:creationId xmlns:a16="http://schemas.microsoft.com/office/drawing/2014/main" id="{1652C0E7-2997-FC29-3238-E2E811DFDB72}"/>
              </a:ext>
            </a:extLst>
          </p:cNvPr>
          <p:cNvSpPr txBox="1"/>
          <p:nvPr/>
        </p:nvSpPr>
        <p:spPr>
          <a:xfrm>
            <a:off x="9792269" y="2828042"/>
            <a:ext cx="1825825" cy="423280"/>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0" kern="0" dirty="0">
                <a:solidFill>
                  <a:srgbClr val="E5F2FD">
                    <a:lumMod val="10000"/>
                  </a:srgbClr>
                </a:solidFill>
                <a:latin typeface="汉仪旗黑-50S" panose="00020600040101010101" pitchFamily="18" charset="-122"/>
              </a:rPr>
              <a:t>纯耕红黑枸杞原浆组合</a:t>
            </a:r>
            <a:r>
              <a:rPr lang="en-US" altLang="zh-CN" b="0" kern="0" dirty="0">
                <a:solidFill>
                  <a:srgbClr val="E5F2FD">
                    <a:lumMod val="10000"/>
                  </a:srgbClr>
                </a:solidFill>
                <a:latin typeface="汉仪旗黑-50S" panose="00020600040101010101" pitchFamily="18" charset="-122"/>
              </a:rPr>
              <a:t> </a:t>
            </a:r>
            <a:r>
              <a:rPr lang="zh-CN" altLang="en-US" b="0" kern="0" dirty="0">
                <a:solidFill>
                  <a:srgbClr val="E5F2FD">
                    <a:lumMod val="10000"/>
                  </a:srgbClr>
                </a:solidFill>
                <a:latin typeface="汉仪旗黑-50S" panose="00020600040101010101" pitchFamily="18" charset="-122"/>
              </a:rPr>
              <a:t>早</a:t>
            </a:r>
            <a:r>
              <a:rPr lang="en-US" altLang="zh-CN" b="0" kern="0" dirty="0">
                <a:solidFill>
                  <a:srgbClr val="E5F2FD">
                    <a:lumMod val="10000"/>
                  </a:srgbClr>
                </a:solidFill>
                <a:latin typeface="汉仪旗黑-50S" panose="00020600040101010101" pitchFamily="18" charset="-122"/>
              </a:rPr>
              <a:t>C</a:t>
            </a:r>
            <a:r>
              <a:rPr lang="zh-CN" altLang="en-US" b="0" kern="0" dirty="0">
                <a:solidFill>
                  <a:srgbClr val="E5F2FD">
                    <a:lumMod val="10000"/>
                  </a:srgbClr>
                </a:solidFill>
                <a:latin typeface="汉仪旗黑-50S" panose="00020600040101010101" pitchFamily="18" charset="-122"/>
              </a:rPr>
              <a:t>晚</a:t>
            </a:r>
            <a:r>
              <a:rPr lang="en-US" altLang="zh-CN" b="0" kern="0" dirty="0">
                <a:solidFill>
                  <a:srgbClr val="E5F2FD">
                    <a:lumMod val="10000"/>
                  </a:srgbClr>
                </a:solidFill>
                <a:latin typeface="汉仪旗黑-50S" panose="00020600040101010101" pitchFamily="18" charset="-122"/>
              </a:rPr>
              <a:t>A</a:t>
            </a:r>
            <a:r>
              <a:rPr lang="zh-CN" altLang="en-US" b="0" kern="0" dirty="0">
                <a:solidFill>
                  <a:srgbClr val="E5F2FD">
                    <a:lumMod val="10000"/>
                  </a:srgbClr>
                </a:solidFill>
                <a:latin typeface="汉仪旗黑-50S" panose="00020600040101010101" pitchFamily="18" charset="-122"/>
              </a:rPr>
              <a:t>科学搭配</a:t>
            </a:r>
            <a:endParaRPr kumimoji="0" lang="zh-CN" altLang="en-US" sz="1100" b="0"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pic>
        <p:nvPicPr>
          <p:cNvPr id="22" name="图片 21">
            <a:extLst>
              <a:ext uri="{FF2B5EF4-FFF2-40B4-BE49-F238E27FC236}">
                <a16:creationId xmlns:a16="http://schemas.microsoft.com/office/drawing/2014/main" id="{9705CB7C-49BE-C839-A7EA-BF46BBE4D9DB}"/>
              </a:ext>
            </a:extLst>
          </p:cNvPr>
          <p:cNvPicPr>
            <a:picLocks noChangeAspect="1"/>
          </p:cNvPicPr>
          <p:nvPr/>
        </p:nvPicPr>
        <p:blipFill>
          <a:blip r:embed="rId6"/>
          <a:stretch>
            <a:fillRect/>
          </a:stretch>
        </p:blipFill>
        <p:spPr>
          <a:xfrm>
            <a:off x="9905883" y="3429000"/>
            <a:ext cx="1519306" cy="1221124"/>
          </a:xfrm>
          <a:prstGeom prst="rect">
            <a:avLst/>
          </a:prstGeom>
        </p:spPr>
      </p:pic>
      <p:sp>
        <p:nvSpPr>
          <p:cNvPr id="23" name="文本占位符 2">
            <a:extLst>
              <a:ext uri="{FF2B5EF4-FFF2-40B4-BE49-F238E27FC236}">
                <a16:creationId xmlns:a16="http://schemas.microsoft.com/office/drawing/2014/main" id="{AD970BD5-3D00-E941-27C9-26C90F5DA213}"/>
              </a:ext>
            </a:extLst>
          </p:cNvPr>
          <p:cNvSpPr txBox="1"/>
          <p:nvPr/>
        </p:nvSpPr>
        <p:spPr>
          <a:xfrm>
            <a:off x="9778002" y="4766766"/>
            <a:ext cx="1825825" cy="247442"/>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a:ln>
                  <a:noFill/>
                </a:ln>
                <a:solidFill>
                  <a:srgbClr val="E5F2FD">
                    <a:lumMod val="10000"/>
                  </a:srgbClr>
                </a:solidFill>
                <a:effectLst/>
                <a:uLnTx/>
                <a:uFillTx/>
                <a:ea typeface="汉仪旗黑-50S" panose="00020600040101010101" pitchFamily="18" charset="-122"/>
                <a:cs typeface="+mn-cs"/>
              </a:rPr>
              <a:t>固本堂 人参阿胶口服液</a:t>
            </a:r>
            <a:endParaRPr kumimoji="0" lang="zh-CN" altLang="en-US" b="0"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pic>
        <p:nvPicPr>
          <p:cNvPr id="25" name="图片 24">
            <a:extLst>
              <a:ext uri="{FF2B5EF4-FFF2-40B4-BE49-F238E27FC236}">
                <a16:creationId xmlns:a16="http://schemas.microsoft.com/office/drawing/2014/main" id="{057A1527-4858-9811-4662-A93002E9F752}"/>
              </a:ext>
            </a:extLst>
          </p:cNvPr>
          <p:cNvPicPr>
            <a:picLocks noChangeAspect="1"/>
          </p:cNvPicPr>
          <p:nvPr/>
        </p:nvPicPr>
        <p:blipFill>
          <a:blip r:embed="rId7"/>
          <a:stretch>
            <a:fillRect/>
          </a:stretch>
        </p:blipFill>
        <p:spPr>
          <a:xfrm>
            <a:off x="9905883" y="5193463"/>
            <a:ext cx="1519306" cy="997305"/>
          </a:xfrm>
          <a:prstGeom prst="rect">
            <a:avLst/>
          </a:prstGeom>
        </p:spPr>
      </p:pic>
      <p:sp>
        <p:nvSpPr>
          <p:cNvPr id="26" name="文本占位符 2">
            <a:extLst>
              <a:ext uri="{FF2B5EF4-FFF2-40B4-BE49-F238E27FC236}">
                <a16:creationId xmlns:a16="http://schemas.microsoft.com/office/drawing/2014/main" id="{50D1134C-306A-34CB-1A10-E6065F61E3E2}"/>
              </a:ext>
            </a:extLst>
          </p:cNvPr>
          <p:cNvSpPr txBox="1"/>
          <p:nvPr/>
        </p:nvSpPr>
        <p:spPr>
          <a:xfrm>
            <a:off x="9802298" y="6293677"/>
            <a:ext cx="1825825" cy="247442"/>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a:ln>
                  <a:noFill/>
                </a:ln>
                <a:solidFill>
                  <a:srgbClr val="E5F2FD">
                    <a:lumMod val="10000"/>
                  </a:srgbClr>
                </a:solidFill>
                <a:effectLst/>
                <a:uLnTx/>
                <a:uFillTx/>
                <a:ea typeface="汉仪旗黑-50S" panose="00020600040101010101" pitchFamily="18" charset="-122"/>
                <a:cs typeface="+mn-cs"/>
              </a:rPr>
              <a:t>家有仙草 霍山石斛原浆</a:t>
            </a:r>
            <a:endParaRPr kumimoji="0" lang="zh-CN" altLang="en-US" b="0"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spTree>
    <p:extLst>
      <p:ext uri="{BB962C8B-B14F-4D97-AF65-F5344CB8AC3E}">
        <p14:creationId xmlns:p14="http://schemas.microsoft.com/office/powerpoint/2010/main" val="2500379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2A0E5-0832-6AE5-FD21-4E47FA052A92}"/>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EFBFA93A-4D34-1EFD-3AFE-6A856FA72550}"/>
              </a:ext>
            </a:extLst>
          </p:cNvPr>
          <p:cNvSpPr txBox="1">
            <a:spLocks/>
          </p:cNvSpPr>
          <p:nvPr/>
        </p:nvSpPr>
        <p:spPr>
          <a:xfrm>
            <a:off x="355601" y="578488"/>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礼盒装趋势：送礼心智提升，品牌越来越侧重节日周期化营销</a:t>
            </a:r>
          </a:p>
        </p:txBody>
      </p:sp>
      <p:sp>
        <p:nvSpPr>
          <p:cNvPr id="2" name="文本占位符 2">
            <a:extLst>
              <a:ext uri="{FF2B5EF4-FFF2-40B4-BE49-F238E27FC236}">
                <a16:creationId xmlns:a16="http://schemas.microsoft.com/office/drawing/2014/main" id="{FEA8C58C-E0CF-5C86-7159-A7B121E5A92A}"/>
              </a:ext>
            </a:extLst>
          </p:cNvPr>
          <p:cNvSpPr txBox="1"/>
          <p:nvPr/>
        </p:nvSpPr>
        <p:spPr>
          <a:xfrm>
            <a:off x="1434269" y="2076581"/>
            <a:ext cx="3151391" cy="247442"/>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srgbClr val="E5F2FD">
                    <a:lumMod val="10000"/>
                  </a:srgbClr>
                </a:solidFill>
                <a:effectLst/>
                <a:uLnTx/>
                <a:uFillTx/>
                <a:ea typeface="汉仪旗黑-50S" panose="00020600040101010101" pitchFamily="18" charset="-122"/>
                <a:cs typeface="+mn-cs"/>
              </a:rPr>
              <a:t> 2024</a:t>
            </a:r>
            <a:r>
              <a:rPr kumimoji="0" lang="zh-CN" altLang="en-US" b="1" i="0" u="none" strike="noStrike" kern="0" cap="none" spc="0" normalizeH="0" baseline="0" noProof="0" dirty="0">
                <a:ln>
                  <a:noFill/>
                </a:ln>
                <a:solidFill>
                  <a:srgbClr val="E5F2FD">
                    <a:lumMod val="10000"/>
                  </a:srgbClr>
                </a:solidFill>
                <a:effectLst/>
                <a:uLnTx/>
                <a:uFillTx/>
                <a:ea typeface="汉仪旗黑-50S" panose="00020600040101010101" pitchFamily="18" charset="-122"/>
                <a:cs typeface="+mn-cs"/>
              </a:rPr>
              <a:t>年产品包装规格市场份额</a:t>
            </a:r>
            <a:endParaRPr kumimoji="0" lang="en-US" altLang="zh-CN"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graphicFrame>
        <p:nvGraphicFramePr>
          <p:cNvPr id="3" name="图表 2">
            <a:extLst>
              <a:ext uri="{FF2B5EF4-FFF2-40B4-BE49-F238E27FC236}">
                <a16:creationId xmlns:a16="http://schemas.microsoft.com/office/drawing/2014/main" id="{1CA9466E-3888-B2B9-98F1-ACF896E50A60}"/>
              </a:ext>
            </a:extLst>
          </p:cNvPr>
          <p:cNvGraphicFramePr/>
          <p:nvPr>
            <p:extLst>
              <p:ext uri="{D42A27DB-BD31-4B8C-83A1-F6EECF244321}">
                <p14:modId xmlns:p14="http://schemas.microsoft.com/office/powerpoint/2010/main" val="293059649"/>
              </p:ext>
            </p:extLst>
          </p:nvPr>
        </p:nvGraphicFramePr>
        <p:xfrm>
          <a:off x="498677" y="2905028"/>
          <a:ext cx="5022577" cy="3374484"/>
        </p:xfrm>
        <a:graphic>
          <a:graphicData uri="http://schemas.openxmlformats.org/drawingml/2006/chart">
            <c:chart xmlns:c="http://schemas.openxmlformats.org/drawingml/2006/chart" xmlns:r="http://schemas.openxmlformats.org/officeDocument/2006/relationships" r:id="rId3"/>
          </a:graphicData>
        </a:graphic>
      </p:graphicFrame>
      <p:sp>
        <p:nvSpPr>
          <p:cNvPr id="4" name="文本占位符 2">
            <a:extLst>
              <a:ext uri="{FF2B5EF4-FFF2-40B4-BE49-F238E27FC236}">
                <a16:creationId xmlns:a16="http://schemas.microsoft.com/office/drawing/2014/main" id="{92071A7E-4D9D-E000-9D78-3EDDECD4C52D}"/>
              </a:ext>
            </a:extLst>
          </p:cNvPr>
          <p:cNvSpPr txBox="1"/>
          <p:nvPr/>
        </p:nvSpPr>
        <p:spPr>
          <a:xfrm>
            <a:off x="7259474" y="2078628"/>
            <a:ext cx="3263577" cy="247442"/>
          </a:xfrm>
          <a:prstGeom prst="rect">
            <a:avLst/>
          </a:prstGeom>
        </p:spPr>
        <p:txBody>
          <a:bodyPr/>
          <a:lstStyle>
            <a:lvl1pPr marL="0" indent="0" algn="ctr">
              <a:buNone/>
              <a:defRPr sz="1200" b="1">
                <a:latin typeface="汉仪旗黑-50S" panose="00020600040101010101" pitchFamily="18" charset="-122"/>
                <a:ea typeface="汉仪旗黑-50S"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srgbClr val="E5F2FD">
                    <a:lumMod val="10000"/>
                  </a:srgbClr>
                </a:solidFill>
                <a:effectLst/>
                <a:uLnTx/>
                <a:uFillTx/>
                <a:ea typeface="汉仪旗黑-50S" panose="00020600040101010101" pitchFamily="18" charset="-122"/>
                <a:cs typeface="+mn-cs"/>
              </a:rPr>
              <a:t> </a:t>
            </a:r>
            <a:r>
              <a:rPr kumimoji="0" lang="zh-CN" altLang="en-US" b="1" i="0" u="none" strike="noStrike" kern="0" cap="none" spc="0" normalizeH="0" baseline="0" noProof="0" dirty="0">
                <a:ln>
                  <a:noFill/>
                </a:ln>
                <a:solidFill>
                  <a:srgbClr val="E5F2FD">
                    <a:lumMod val="10000"/>
                  </a:srgbClr>
                </a:solidFill>
                <a:effectLst/>
                <a:uLnTx/>
                <a:uFillTx/>
                <a:ea typeface="汉仪旗黑-50S" panose="00020600040101010101" pitchFamily="18" charset="-122"/>
                <a:cs typeface="+mn-cs"/>
              </a:rPr>
              <a:t>热销品牌爆款礼盒包装产品</a:t>
            </a:r>
            <a:endParaRPr kumimoji="0" lang="en-US" altLang="zh-CN"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cs typeface="+mn-cs"/>
            </a:endParaRPr>
          </a:p>
        </p:txBody>
      </p:sp>
      <p:grpSp>
        <p:nvGrpSpPr>
          <p:cNvPr id="5" name="组合 4">
            <a:extLst>
              <a:ext uri="{FF2B5EF4-FFF2-40B4-BE49-F238E27FC236}">
                <a16:creationId xmlns:a16="http://schemas.microsoft.com/office/drawing/2014/main" id="{9AF0FF71-C528-50F4-B394-BA1533EA39AC}"/>
              </a:ext>
            </a:extLst>
          </p:cNvPr>
          <p:cNvGrpSpPr/>
          <p:nvPr/>
        </p:nvGrpSpPr>
        <p:grpSpPr>
          <a:xfrm>
            <a:off x="5730885" y="2767808"/>
            <a:ext cx="6237796" cy="3511704"/>
            <a:chOff x="312060" y="2937017"/>
            <a:chExt cx="6023371" cy="3511704"/>
          </a:xfrm>
        </p:grpSpPr>
        <p:sp>
          <p:nvSpPr>
            <p:cNvPr id="7" name="矩形 6">
              <a:extLst>
                <a:ext uri="{FF2B5EF4-FFF2-40B4-BE49-F238E27FC236}">
                  <a16:creationId xmlns:a16="http://schemas.microsoft.com/office/drawing/2014/main" id="{DA8DF293-5371-E120-29E9-A2F3EC34A8FF}"/>
                </a:ext>
              </a:extLst>
            </p:cNvPr>
            <p:cNvSpPr/>
            <p:nvPr/>
          </p:nvSpPr>
          <p:spPr>
            <a:xfrm>
              <a:off x="4821185" y="2946634"/>
              <a:ext cx="1460607" cy="3309843"/>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矩形 7">
              <a:extLst>
                <a:ext uri="{FF2B5EF4-FFF2-40B4-BE49-F238E27FC236}">
                  <a16:creationId xmlns:a16="http://schemas.microsoft.com/office/drawing/2014/main" id="{1D348FE6-8093-5C96-82B7-BAA47431F263}"/>
                </a:ext>
              </a:extLst>
            </p:cNvPr>
            <p:cNvSpPr/>
            <p:nvPr/>
          </p:nvSpPr>
          <p:spPr>
            <a:xfrm>
              <a:off x="3337006" y="2937017"/>
              <a:ext cx="1425492" cy="3319460"/>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矩形 8">
              <a:extLst>
                <a:ext uri="{FF2B5EF4-FFF2-40B4-BE49-F238E27FC236}">
                  <a16:creationId xmlns:a16="http://schemas.microsoft.com/office/drawing/2014/main" id="{4492C3D6-6D96-0396-040E-84C525EE4833}"/>
                </a:ext>
              </a:extLst>
            </p:cNvPr>
            <p:cNvSpPr/>
            <p:nvPr/>
          </p:nvSpPr>
          <p:spPr>
            <a:xfrm>
              <a:off x="1846790" y="2938183"/>
              <a:ext cx="1414947" cy="3319460"/>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矩形 9">
              <a:extLst>
                <a:ext uri="{FF2B5EF4-FFF2-40B4-BE49-F238E27FC236}">
                  <a16:creationId xmlns:a16="http://schemas.microsoft.com/office/drawing/2014/main" id="{0E955586-CD3B-D8A9-844E-95B83C2E8059}"/>
                </a:ext>
              </a:extLst>
            </p:cNvPr>
            <p:cNvSpPr/>
            <p:nvPr/>
          </p:nvSpPr>
          <p:spPr>
            <a:xfrm>
              <a:off x="355600" y="2937017"/>
              <a:ext cx="1437430" cy="3320626"/>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1" name="组合 10">
              <a:extLst>
                <a:ext uri="{FF2B5EF4-FFF2-40B4-BE49-F238E27FC236}">
                  <a16:creationId xmlns:a16="http://schemas.microsoft.com/office/drawing/2014/main" id="{606F0D7B-A152-B493-CEE0-395F13777055}"/>
                </a:ext>
              </a:extLst>
            </p:cNvPr>
            <p:cNvGrpSpPr/>
            <p:nvPr/>
          </p:nvGrpSpPr>
          <p:grpSpPr>
            <a:xfrm>
              <a:off x="312060" y="4687983"/>
              <a:ext cx="6023371" cy="1760738"/>
              <a:chOff x="312060" y="4687983"/>
              <a:chExt cx="6023371" cy="1760738"/>
            </a:xfrm>
          </p:grpSpPr>
          <p:sp>
            <p:nvSpPr>
              <p:cNvPr id="12" name="文本框 32">
                <a:extLst>
                  <a:ext uri="{FF2B5EF4-FFF2-40B4-BE49-F238E27FC236}">
                    <a16:creationId xmlns:a16="http://schemas.microsoft.com/office/drawing/2014/main" id="{088BE3A8-CE75-9A9F-6354-B3F9AE5D05A7}"/>
                  </a:ext>
                </a:extLst>
              </p:cNvPr>
              <p:cNvSpPr txBox="1"/>
              <p:nvPr/>
            </p:nvSpPr>
            <p:spPr>
              <a:xfrm>
                <a:off x="312060" y="4687983"/>
                <a:ext cx="14836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品牌：北京同仁堂</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产品：燕干燕窝干盏进口溯源星级孕妇女性中秋礼盒装正品</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规格</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:50g/100g</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盒</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3" name="文本框 35">
                <a:extLst>
                  <a:ext uri="{FF2B5EF4-FFF2-40B4-BE49-F238E27FC236}">
                    <a16:creationId xmlns:a16="http://schemas.microsoft.com/office/drawing/2014/main" id="{2ABFA5AE-522E-B2AE-50EF-4E2DEB9770A7}"/>
                  </a:ext>
                </a:extLst>
              </p:cNvPr>
              <p:cNvSpPr txBox="1"/>
              <p:nvPr/>
            </p:nvSpPr>
            <p:spPr>
              <a:xfrm>
                <a:off x="1815259" y="4694395"/>
                <a:ext cx="1446479"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品牌：东阳光</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产品：正品冻干虫草高档礼盒</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10g</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送礼补品干货</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规格：盒装</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/10g</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罐</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4" name="文本框 36">
                <a:extLst>
                  <a:ext uri="{FF2B5EF4-FFF2-40B4-BE49-F238E27FC236}">
                    <a16:creationId xmlns:a16="http://schemas.microsoft.com/office/drawing/2014/main" id="{73FF6701-F7BF-1F0D-2AF0-21C3DDF115AB}"/>
                  </a:ext>
                </a:extLst>
              </p:cNvPr>
              <p:cNvSpPr txBox="1"/>
              <p:nvPr/>
            </p:nvSpPr>
            <p:spPr>
              <a:xfrm>
                <a:off x="3300841" y="4704662"/>
                <a:ext cx="144647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品牌：冬海红</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产品： 昆仑雪菊胎菊礼盒新疆野地生高原雪域昆仑雪菊蕾花骨朵</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规格：盒装</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/14g</a:t>
                </a: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罐</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p:txBody>
          </p:sp>
          <p:sp>
            <p:nvSpPr>
              <p:cNvPr id="15" name="文本框 37">
                <a:extLst>
                  <a:ext uri="{FF2B5EF4-FFF2-40B4-BE49-F238E27FC236}">
                    <a16:creationId xmlns:a16="http://schemas.microsoft.com/office/drawing/2014/main" id="{1C8BDAA6-F991-DD2C-1B2E-2800F1596F7C}"/>
                  </a:ext>
                </a:extLst>
              </p:cNvPr>
              <p:cNvSpPr txBox="1"/>
              <p:nvPr/>
            </p:nvSpPr>
            <p:spPr>
              <a:xfrm>
                <a:off x="4808938" y="4695551"/>
                <a:ext cx="1526493"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品牌：艾尚燕</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产品：鲜炖即食燕窝正品官方旗舰送长辈礼盒孕妇</a:t>
                </a: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规格：瓶装</a:t>
                </a:r>
                <a:r>
                  <a:rPr kumimoji="0" lang="en-US" altLang="zh-CN"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/45g</a:t>
                </a:r>
              </a:p>
            </p:txBody>
          </p:sp>
        </p:grpSp>
      </p:grpSp>
      <p:pic>
        <p:nvPicPr>
          <p:cNvPr id="16" name="图片 15">
            <a:extLst>
              <a:ext uri="{FF2B5EF4-FFF2-40B4-BE49-F238E27FC236}">
                <a16:creationId xmlns:a16="http://schemas.microsoft.com/office/drawing/2014/main" id="{4570DA38-33E4-6241-93F3-7CE4C61EF9C2}"/>
              </a:ext>
            </a:extLst>
          </p:cNvPr>
          <p:cNvPicPr>
            <a:picLocks noChangeAspect="1"/>
          </p:cNvPicPr>
          <p:nvPr/>
        </p:nvPicPr>
        <p:blipFill>
          <a:blip r:embed="rId4"/>
          <a:stretch>
            <a:fillRect/>
          </a:stretch>
        </p:blipFill>
        <p:spPr>
          <a:xfrm>
            <a:off x="5791414" y="2787364"/>
            <a:ext cx="1468060" cy="1518275"/>
          </a:xfrm>
          <a:prstGeom prst="rect">
            <a:avLst/>
          </a:prstGeom>
        </p:spPr>
      </p:pic>
      <p:pic>
        <p:nvPicPr>
          <p:cNvPr id="17" name="图片 16">
            <a:extLst>
              <a:ext uri="{FF2B5EF4-FFF2-40B4-BE49-F238E27FC236}">
                <a16:creationId xmlns:a16="http://schemas.microsoft.com/office/drawing/2014/main" id="{897A91B0-5A41-333C-5A17-23257B95F933}"/>
              </a:ext>
            </a:extLst>
          </p:cNvPr>
          <p:cNvPicPr>
            <a:picLocks noChangeAspect="1"/>
          </p:cNvPicPr>
          <p:nvPr/>
        </p:nvPicPr>
        <p:blipFill>
          <a:blip r:embed="rId5"/>
          <a:stretch>
            <a:fillRect/>
          </a:stretch>
        </p:blipFill>
        <p:spPr>
          <a:xfrm>
            <a:off x="7328389" y="2788210"/>
            <a:ext cx="1432422" cy="1517429"/>
          </a:xfrm>
          <a:prstGeom prst="rect">
            <a:avLst/>
          </a:prstGeom>
        </p:spPr>
      </p:pic>
      <p:pic>
        <p:nvPicPr>
          <p:cNvPr id="18" name="图片 17">
            <a:extLst>
              <a:ext uri="{FF2B5EF4-FFF2-40B4-BE49-F238E27FC236}">
                <a16:creationId xmlns:a16="http://schemas.microsoft.com/office/drawing/2014/main" id="{B0DCD686-A525-04ED-FC68-2F0E22E084FD}"/>
              </a:ext>
            </a:extLst>
          </p:cNvPr>
          <p:cNvPicPr>
            <a:picLocks noChangeAspect="1"/>
          </p:cNvPicPr>
          <p:nvPr/>
        </p:nvPicPr>
        <p:blipFill>
          <a:blip r:embed="rId6"/>
          <a:stretch>
            <a:fillRect/>
          </a:stretch>
        </p:blipFill>
        <p:spPr>
          <a:xfrm>
            <a:off x="8874773" y="2771200"/>
            <a:ext cx="1449262" cy="1501119"/>
          </a:xfrm>
          <a:prstGeom prst="rect">
            <a:avLst/>
          </a:prstGeom>
        </p:spPr>
      </p:pic>
      <p:pic>
        <p:nvPicPr>
          <p:cNvPr id="19" name="图片 18">
            <a:extLst>
              <a:ext uri="{FF2B5EF4-FFF2-40B4-BE49-F238E27FC236}">
                <a16:creationId xmlns:a16="http://schemas.microsoft.com/office/drawing/2014/main" id="{E6D5318D-01B7-4CE0-6BA7-37EEB3BCD3B1}"/>
              </a:ext>
            </a:extLst>
          </p:cNvPr>
          <p:cNvPicPr>
            <a:picLocks noChangeAspect="1"/>
          </p:cNvPicPr>
          <p:nvPr/>
        </p:nvPicPr>
        <p:blipFill>
          <a:blip r:embed="rId7"/>
          <a:stretch>
            <a:fillRect/>
          </a:stretch>
        </p:blipFill>
        <p:spPr>
          <a:xfrm>
            <a:off x="10416249" y="2803357"/>
            <a:ext cx="1482288" cy="1478824"/>
          </a:xfrm>
          <a:prstGeom prst="rect">
            <a:avLst/>
          </a:prstGeom>
        </p:spPr>
      </p:pic>
    </p:spTree>
    <p:extLst>
      <p:ext uri="{BB962C8B-B14F-4D97-AF65-F5344CB8AC3E}">
        <p14:creationId xmlns:p14="http://schemas.microsoft.com/office/powerpoint/2010/main" val="177524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85CDB-CBAF-EC26-D8AE-79EB70B482E5}"/>
            </a:ext>
          </a:extLst>
        </p:cNvPr>
        <p:cNvGrpSpPr/>
        <p:nvPr/>
      </p:nvGrpSpPr>
      <p:grpSpPr>
        <a:xfrm>
          <a:off x="0" y="0"/>
          <a:ext cx="0" cy="0"/>
          <a:chOff x="0" y="0"/>
          <a:chExt cx="0" cy="0"/>
        </a:xfrm>
      </p:grpSpPr>
      <p:sp>
        <p:nvSpPr>
          <p:cNvPr id="11" name="矩形 10">
            <a:extLst>
              <a:ext uri="{FF2B5EF4-FFF2-40B4-BE49-F238E27FC236}">
                <a16:creationId xmlns:a16="http://schemas.microsoft.com/office/drawing/2014/main" id="{F41FBFDD-50DB-56F4-5115-A1D7EE9502BB}"/>
              </a:ext>
            </a:extLst>
          </p:cNvPr>
          <p:cNvSpPr/>
          <p:nvPr/>
        </p:nvSpPr>
        <p:spPr>
          <a:xfrm>
            <a:off x="761459" y="1083452"/>
            <a:ext cx="10669082" cy="5166428"/>
          </a:xfrm>
          <a:prstGeom prst="rect">
            <a:avLst/>
          </a:prstGeom>
          <a:solidFill>
            <a:srgbClr val="F6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汉仪旗黑-50S" panose="00020600040101010101" pitchFamily="18" charset="-122"/>
              <a:ea typeface="汉仪旗黑-50S" panose="00020600040101010101" pitchFamily="18" charset="-122"/>
              <a:cs typeface="+mn-cs"/>
            </a:endParaRPr>
          </a:p>
        </p:txBody>
      </p:sp>
      <p:pic>
        <p:nvPicPr>
          <p:cNvPr id="2" name="Picture 23">
            <a:extLst>
              <a:ext uri="{FF2B5EF4-FFF2-40B4-BE49-F238E27FC236}">
                <a16:creationId xmlns:a16="http://schemas.microsoft.com/office/drawing/2014/main" id="{0FD225DE-7B77-DD31-8F8B-1453EDD71C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418" t="13702" r="28357"/>
          <a:stretch/>
        </p:blipFill>
        <p:spPr>
          <a:xfrm>
            <a:off x="8304973" y="3938204"/>
            <a:ext cx="446856" cy="494695"/>
          </a:xfrm>
          <a:prstGeom prst="rect">
            <a:avLst/>
          </a:prstGeom>
        </p:spPr>
      </p:pic>
      <p:pic>
        <p:nvPicPr>
          <p:cNvPr id="3" name="Picture 3" descr="C:\Users\AAS-1155\Pictures\suning.jpg">
            <a:extLst>
              <a:ext uri="{FF2B5EF4-FFF2-40B4-BE49-F238E27FC236}">
                <a16:creationId xmlns:a16="http://schemas.microsoft.com/office/drawing/2014/main" id="{962414A7-675F-7077-9402-4FCBB47CA561}"/>
              </a:ext>
            </a:extLst>
          </p:cNvPr>
          <p:cNvPicPr>
            <a:picLocks noChangeAspect="1" noChangeArrowheads="1"/>
          </p:cNvPicPr>
          <p:nvPr/>
        </p:nvPicPr>
        <p:blipFill>
          <a:blip r:embed="rId3"/>
          <a:srcRect/>
          <a:stretch>
            <a:fillRect/>
          </a:stretch>
        </p:blipFill>
        <p:spPr bwMode="auto">
          <a:xfrm>
            <a:off x="8204786" y="5273792"/>
            <a:ext cx="1256365" cy="453519"/>
          </a:xfrm>
          <a:prstGeom prst="rect">
            <a:avLst/>
          </a:prstGeom>
          <a:noFill/>
        </p:spPr>
      </p:pic>
      <p:pic>
        <p:nvPicPr>
          <p:cNvPr id="8" name="Picture 17">
            <a:extLst>
              <a:ext uri="{FF2B5EF4-FFF2-40B4-BE49-F238E27FC236}">
                <a16:creationId xmlns:a16="http://schemas.microsoft.com/office/drawing/2014/main" id="{E9147E07-730F-9526-03F0-6B3DF349CD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6178" y="3974045"/>
            <a:ext cx="783385" cy="451240"/>
          </a:xfrm>
          <a:prstGeom prst="rect">
            <a:avLst/>
          </a:prstGeom>
        </p:spPr>
      </p:pic>
      <p:pic>
        <p:nvPicPr>
          <p:cNvPr id="12" name="Picture 18">
            <a:extLst>
              <a:ext uri="{FF2B5EF4-FFF2-40B4-BE49-F238E27FC236}">
                <a16:creationId xmlns:a16="http://schemas.microsoft.com/office/drawing/2014/main" id="{9D567116-5906-EE70-B264-59E425120D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10163564" y="5253447"/>
            <a:ext cx="1020902" cy="454347"/>
          </a:xfrm>
          <a:prstGeom prst="rect">
            <a:avLst/>
          </a:prstGeom>
        </p:spPr>
      </p:pic>
      <p:pic>
        <p:nvPicPr>
          <p:cNvPr id="13" name="Picture 21">
            <a:extLst>
              <a:ext uri="{FF2B5EF4-FFF2-40B4-BE49-F238E27FC236}">
                <a16:creationId xmlns:a16="http://schemas.microsoft.com/office/drawing/2014/main" id="{4AD17602-1963-2421-3DDB-E0E5E543E6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10337" y="1720871"/>
            <a:ext cx="1311933" cy="609663"/>
          </a:xfrm>
          <a:prstGeom prst="rect">
            <a:avLst/>
          </a:prstGeom>
        </p:spPr>
      </p:pic>
      <p:pic>
        <p:nvPicPr>
          <p:cNvPr id="14" name="Picture 25">
            <a:extLst>
              <a:ext uri="{FF2B5EF4-FFF2-40B4-BE49-F238E27FC236}">
                <a16:creationId xmlns:a16="http://schemas.microsoft.com/office/drawing/2014/main" id="{4C9BABD9-151D-BA57-53F7-7278DD37CB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662" t="11019" r="6727" b="29360"/>
          <a:stretch/>
        </p:blipFill>
        <p:spPr>
          <a:xfrm>
            <a:off x="8035226" y="3003700"/>
            <a:ext cx="1204634" cy="458112"/>
          </a:xfrm>
          <a:prstGeom prst="rect">
            <a:avLst/>
          </a:prstGeom>
        </p:spPr>
      </p:pic>
      <p:pic>
        <p:nvPicPr>
          <p:cNvPr id="15" name="Picture 31">
            <a:extLst>
              <a:ext uri="{FF2B5EF4-FFF2-40B4-BE49-F238E27FC236}">
                <a16:creationId xmlns:a16="http://schemas.microsoft.com/office/drawing/2014/main" id="{2B9EBED4-6309-885E-0FFA-456AB6A14F4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85664" y="1765817"/>
            <a:ext cx="1016402" cy="572151"/>
          </a:xfrm>
          <a:prstGeom prst="rect">
            <a:avLst/>
          </a:prstGeom>
        </p:spPr>
      </p:pic>
      <p:pic>
        <p:nvPicPr>
          <p:cNvPr id="16" name="Picture 5">
            <a:extLst>
              <a:ext uri="{FF2B5EF4-FFF2-40B4-BE49-F238E27FC236}">
                <a16:creationId xmlns:a16="http://schemas.microsoft.com/office/drawing/2014/main" id="{535CB3AE-BFD4-B21D-BCA7-2E95A788720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30903" y="4011654"/>
            <a:ext cx="465306" cy="465306"/>
          </a:xfrm>
          <a:prstGeom prst="rect">
            <a:avLst/>
          </a:prstGeom>
        </p:spPr>
      </p:pic>
      <p:pic>
        <p:nvPicPr>
          <p:cNvPr id="17" name="Picture 35">
            <a:extLst>
              <a:ext uri="{FF2B5EF4-FFF2-40B4-BE49-F238E27FC236}">
                <a16:creationId xmlns:a16="http://schemas.microsoft.com/office/drawing/2014/main" id="{6D48AC2D-7B9A-8C5F-219C-C0F2F71B649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072946" y="2939391"/>
            <a:ext cx="1023192" cy="494695"/>
          </a:xfrm>
          <a:prstGeom prst="rect">
            <a:avLst/>
          </a:prstGeom>
        </p:spPr>
      </p:pic>
      <p:sp>
        <p:nvSpPr>
          <p:cNvPr id="10" name="矩形 3">
            <a:extLst>
              <a:ext uri="{FF2B5EF4-FFF2-40B4-BE49-F238E27FC236}">
                <a16:creationId xmlns:a16="http://schemas.microsoft.com/office/drawing/2014/main" id="{5713D9F5-7211-98D8-44DE-0C10D455EFE0}"/>
              </a:ext>
            </a:extLst>
          </p:cNvPr>
          <p:cNvSpPr/>
          <p:nvPr/>
        </p:nvSpPr>
        <p:spPr>
          <a:xfrm>
            <a:off x="761459" y="475400"/>
            <a:ext cx="2423086" cy="608052"/>
          </a:xfrm>
          <a:prstGeom prst="rect">
            <a:avLst/>
          </a:prstGeom>
          <a:noFill/>
        </p:spPr>
        <p:txBody>
          <a:bodyPr wrap="none" lIns="0" tIns="0" rIns="0" bIns="0">
            <a:noAutofit/>
          </a:bodyPr>
          <a:lstStyle/>
          <a:p>
            <a:pPr marL="0" marR="0" lvl="0" indent="0" algn="l" defTabSz="911860" rtl="0" eaLnBrk="1" fontAlgn="auto" latinLnBrk="0" hangingPunct="1">
              <a:lnSpc>
                <a:spcPct val="100000"/>
              </a:lnSpc>
              <a:spcBef>
                <a:spcPts val="0"/>
              </a:spcBef>
              <a:spcAft>
                <a:spcPts val="0"/>
              </a:spcAft>
              <a:buClrTx/>
              <a:buSzTx/>
              <a:buFontTx/>
              <a:buNone/>
              <a:tabLst/>
              <a:defRPr/>
            </a:pPr>
            <a:r>
              <a:rPr kumimoji="1" lang="zh-CN" altLang="en-US" sz="3990" b="1" i="0" u="none" strike="noStrike" kern="0" cap="none" spc="0" normalizeH="0" baseline="0" noProof="0" dirty="0">
                <a:ln>
                  <a:noFill/>
                </a:ln>
                <a:solidFill>
                  <a:srgbClr val="00192D"/>
                </a:solidFill>
                <a:effectLst/>
                <a:uLnTx/>
                <a:uFillTx/>
                <a:latin typeface="汉仪旗黑-60S" panose="00020600040101010101" pitchFamily="18" charset="-122"/>
                <a:ea typeface="汉仪旗黑-60S" panose="00020600040101010101" pitchFamily="18" charset="-122"/>
                <a:cs typeface="+mn-cs"/>
              </a:rPr>
              <a:t>声明</a:t>
            </a:r>
            <a:endParaRPr kumimoji="0" lang="zh-TW" altLang="en-US" sz="3990" b="1" i="0" u="none" strike="noStrike" kern="1200" cap="none" spc="0" normalizeH="0" baseline="0" noProof="0" dirty="0">
              <a:ln>
                <a:noFill/>
              </a:ln>
              <a:solidFill>
                <a:srgbClr val="00192D"/>
              </a:solidFill>
              <a:effectLst/>
              <a:uLnTx/>
              <a:uFillTx/>
              <a:latin typeface="汉仪旗黑-60S" panose="00020600040101010101" pitchFamily="18" charset="-122"/>
              <a:ea typeface="汉仪旗黑-60S" panose="00020600040101010101" pitchFamily="18" charset="-122"/>
              <a:cs typeface="+mn-cs"/>
            </a:endParaRPr>
          </a:p>
        </p:txBody>
      </p:sp>
      <p:sp>
        <p:nvSpPr>
          <p:cNvPr id="4" name="矩形 3">
            <a:extLst>
              <a:ext uri="{FF2B5EF4-FFF2-40B4-BE49-F238E27FC236}">
                <a16:creationId xmlns:a16="http://schemas.microsoft.com/office/drawing/2014/main" id="{ED1F6BE4-5DCF-220E-8CE6-946757EAF7CA}"/>
              </a:ext>
            </a:extLst>
          </p:cNvPr>
          <p:cNvSpPr/>
          <p:nvPr/>
        </p:nvSpPr>
        <p:spPr>
          <a:xfrm>
            <a:off x="934335" y="1007095"/>
            <a:ext cx="7162236" cy="3053538"/>
          </a:xfrm>
          <a:prstGeom prst="rect">
            <a:avLst/>
          </a:prstGeom>
          <a:noFill/>
        </p:spPr>
        <p:txBody>
          <a:bodyPr wrap="square" lIns="0" tIns="0" rIns="0" bIns="0">
            <a:noAutofit/>
          </a:bodyPr>
          <a:lstStyle/>
          <a:p>
            <a:pPr marL="285750" marR="0" lvl="0" indent="-285750" algn="l" defTabSz="91186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800" b="1" i="0" u="none" strike="noStrike" kern="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数据字段</a:t>
            </a:r>
            <a:endParaRPr kumimoji="1" lang="en-US" altLang="zh-CN" sz="1800" b="1" i="0" u="none" strike="noStrike" kern="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186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sym typeface="Arial" panose="020B0604020202020204" pitchFamily="34" charset="0"/>
              </a:rPr>
              <a:t>数据来源于</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Early Data</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自研数据产品</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DSA</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，所含字段信息如下：</a:t>
            </a:r>
            <a:endPar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228600" marR="0" lvl="0" indent="-228600" algn="l" defTabSz="911860" rtl="0" eaLnBrk="1" fontAlgn="auto" latinLnBrk="0" hangingPunct="1">
              <a:lnSpc>
                <a:spcPct val="150000"/>
              </a:lnSpc>
              <a:spcBef>
                <a:spcPts val="0"/>
              </a:spcBef>
              <a:spcAft>
                <a:spcPts val="0"/>
              </a:spcAft>
              <a:buClrTx/>
              <a:buSzTx/>
              <a:buFont typeface="+mj-lt"/>
              <a:buAutoNum type="arabicPeriod"/>
              <a:tabLst/>
              <a:defRPr/>
            </a:pPr>
            <a:r>
              <a:rPr kumimoji="0" lang="zh-CN" altLang="en-US" sz="1200" b="1"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平台：</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传统电商和新兴电商；</a:t>
            </a:r>
            <a:endPar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228600" marR="0" lvl="0" indent="-228600" algn="l" defTabSz="911860" rtl="0" eaLnBrk="1" fontAlgn="auto" latinLnBrk="0" hangingPunct="1">
              <a:lnSpc>
                <a:spcPct val="150000"/>
              </a:lnSpc>
              <a:spcBef>
                <a:spcPts val="0"/>
              </a:spcBef>
              <a:spcAft>
                <a:spcPts val="0"/>
              </a:spcAft>
              <a:buClrTx/>
              <a:buSzTx/>
              <a:buFont typeface="+mj-lt"/>
              <a:buAutoNum type="arabicPeriod"/>
              <a:tabLst/>
              <a:defRPr/>
            </a:pPr>
            <a:r>
              <a:rPr kumimoji="0" lang="zh-CN" altLang="en-US" sz="1200" b="1"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时间范围：</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2018</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年至今；</a:t>
            </a:r>
          </a:p>
          <a:p>
            <a:pPr marL="228600" marR="0" lvl="0" indent="-228600" algn="l" defTabSz="911860" rtl="0" eaLnBrk="1" fontAlgn="auto" latinLnBrk="0" hangingPunct="1">
              <a:lnSpc>
                <a:spcPct val="150000"/>
              </a:lnSpc>
              <a:spcBef>
                <a:spcPts val="0"/>
              </a:spcBef>
              <a:spcAft>
                <a:spcPts val="0"/>
              </a:spcAft>
              <a:buClrTx/>
              <a:buSzTx/>
              <a:buFont typeface="+mj-lt"/>
              <a:buAutoNum type="arabicPeriod"/>
              <a:tabLst/>
              <a:defRPr/>
            </a:pPr>
            <a:r>
              <a:rPr kumimoji="0" lang="zh-CN" altLang="en-US" sz="1200" b="1"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类目明细：</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共计</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88</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个传统滋补品子类目，采用一对一逻辑，确保大盘数据不重复；</a:t>
            </a:r>
          </a:p>
          <a:p>
            <a:pPr marL="228600" marR="0" lvl="0" indent="-228600" algn="l" defTabSz="911860" rtl="0" eaLnBrk="1" fontAlgn="auto" latinLnBrk="0" hangingPunct="1">
              <a:lnSpc>
                <a:spcPct val="150000"/>
              </a:lnSpc>
              <a:spcBef>
                <a:spcPts val="0"/>
              </a:spcBef>
              <a:spcAft>
                <a:spcPts val="0"/>
              </a:spcAft>
              <a:buClrTx/>
              <a:buSzTx/>
              <a:buFont typeface="+mj-lt"/>
              <a:buAutoNum type="arabicPeriod"/>
              <a:tabLst/>
              <a:defRPr/>
            </a:pPr>
            <a:r>
              <a:rPr kumimoji="0" lang="zh-CN" altLang="en-US" sz="1200" b="1"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成分</a:t>
            </a:r>
            <a:r>
              <a:rPr kumimoji="0" lang="en-US" altLang="zh-CN" sz="1200" b="1"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a:t>
            </a:r>
            <a:r>
              <a:rPr kumimoji="0" lang="zh-CN" altLang="en-US" sz="1200" b="1"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功效</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：功效标签</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60+</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，成分标签</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297+</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；按</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Item Name</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关键字重复统计，以获取全面的电     商</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TT</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的趋势，洞察单一和复合产品的走势；</a:t>
            </a:r>
            <a:endPar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228600" marR="0" lvl="0" indent="-228600" algn="l" defTabSz="911860" rtl="0" eaLnBrk="1" fontAlgn="auto" latinLnBrk="0" hangingPunct="1">
              <a:lnSpc>
                <a:spcPct val="150000"/>
              </a:lnSpc>
              <a:spcBef>
                <a:spcPts val="0"/>
              </a:spcBef>
              <a:spcAft>
                <a:spcPts val="0"/>
              </a:spcAft>
              <a:buClrTx/>
              <a:buSzTx/>
              <a:buFont typeface="+mj-lt"/>
              <a:buAutoNum type="arabicPeriod"/>
              <a:tabLst/>
              <a:defRPr/>
            </a:pPr>
            <a:r>
              <a:rPr kumimoji="0" lang="zh-CN" altLang="en-US" sz="1200" b="1"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价格段</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：根据单个</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SKU</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的链接页面所显示的件单价；</a:t>
            </a:r>
          </a:p>
          <a:p>
            <a:pPr marL="228600" marR="0" lvl="0" indent="-228600" algn="l" defTabSz="911860" rtl="0" eaLnBrk="1" fontAlgn="auto" latinLnBrk="0" hangingPunct="1">
              <a:lnSpc>
                <a:spcPct val="150000"/>
              </a:lnSpc>
              <a:spcBef>
                <a:spcPts val="0"/>
              </a:spcBef>
              <a:spcAft>
                <a:spcPts val="0"/>
              </a:spcAft>
              <a:buClrTx/>
              <a:buSzTx/>
              <a:buFont typeface="+mj-lt"/>
              <a:buAutoNum type="arabicPeriod"/>
              <a:tabLst/>
              <a:defRPr/>
            </a:pPr>
            <a:r>
              <a:rPr kumimoji="0" lang="zh-CN" altLang="en-US" sz="1200" b="1"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国家：</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根据单个</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SKU</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的链接页面所显示的商品原产国或国家宣称进行数据匹配；</a:t>
            </a:r>
          </a:p>
          <a:p>
            <a:pPr marL="228600" marR="0" lvl="0" indent="-228600" algn="l" defTabSz="911860" rtl="0" eaLnBrk="1" fontAlgn="auto" latinLnBrk="0" hangingPunct="1">
              <a:lnSpc>
                <a:spcPct val="150000"/>
              </a:lnSpc>
              <a:spcBef>
                <a:spcPts val="0"/>
              </a:spcBef>
              <a:spcAft>
                <a:spcPts val="0"/>
              </a:spcAft>
              <a:buClrTx/>
              <a:buSzTx/>
              <a:buFont typeface="+mj-lt"/>
              <a:buAutoNum type="arabicPeriod"/>
              <a:tabLst/>
              <a:defRPr/>
            </a:pPr>
            <a:r>
              <a:rPr kumimoji="0" lang="zh-CN" altLang="en-US" sz="1200" b="1"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人群：</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根据单个</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SKU</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的链接页面所显示的人群画像运营词或详情页适宜人群信息进行数据匹配，分别得出重复统计逻辑和一对一逻辑的适用人群；</a:t>
            </a:r>
          </a:p>
          <a:p>
            <a:pPr marL="0" marR="0" lvl="0" indent="0" algn="l" defTabSz="911860" rtl="0" eaLnBrk="1" fontAlgn="auto" latinLnBrk="0" hangingPunct="1">
              <a:lnSpc>
                <a:spcPct val="150000"/>
              </a:lnSpc>
              <a:spcBef>
                <a:spcPts val="0"/>
              </a:spcBef>
              <a:spcAft>
                <a:spcPts val="0"/>
              </a:spcAft>
              <a:buClrTx/>
              <a:buSzTx/>
              <a:buFontTx/>
              <a:buNone/>
              <a:tabLst/>
              <a:defRPr/>
            </a:pPr>
            <a:endParaRPr kumimoji="1" lang="en-US" altLang="zh-CN" sz="1200" b="0" i="0" u="none" strike="noStrike" kern="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p:txBody>
      </p:sp>
      <p:sp>
        <p:nvSpPr>
          <p:cNvPr id="6" name="矩形 5">
            <a:extLst>
              <a:ext uri="{FF2B5EF4-FFF2-40B4-BE49-F238E27FC236}">
                <a16:creationId xmlns:a16="http://schemas.microsoft.com/office/drawing/2014/main" id="{FBBB4D6F-2A2F-F65E-3857-C3D2CC00B40B}"/>
              </a:ext>
            </a:extLst>
          </p:cNvPr>
          <p:cNvSpPr/>
          <p:nvPr/>
        </p:nvSpPr>
        <p:spPr>
          <a:xfrm>
            <a:off x="934335" y="4130149"/>
            <a:ext cx="7039474" cy="2050215"/>
          </a:xfrm>
          <a:prstGeom prst="rect">
            <a:avLst/>
          </a:prstGeom>
          <a:noFill/>
        </p:spPr>
        <p:txBody>
          <a:bodyPr wrap="square" lIns="0" tIns="0" rIns="0" bIns="0">
            <a:noAutofit/>
          </a:bodyPr>
          <a:lstStyle/>
          <a:p>
            <a:pPr marL="285750" marR="0" lvl="0" indent="-285750" algn="l" defTabSz="91186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800" b="1" i="0" u="none" strike="noStrike" kern="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声明</a:t>
            </a:r>
            <a:endParaRPr kumimoji="1" lang="en-US" altLang="zh-CN" sz="1800" b="1" i="0" u="none" strike="noStrike" kern="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186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本报告为</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Early Data</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制作，其版权归属</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Early Data</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，任何对本数据及报告的使用不得违反任何法律法规或侵犯任何第三方合法权益，任何场合下的转述或引述以及对报告的转载、引用、刊发均需征得</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Early Data</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方同意，且不得对本报告进行有悖原意的删减与修改，违者将追究其相关法律责任。</a:t>
            </a:r>
          </a:p>
          <a:p>
            <a:pPr marL="0" marR="0" lvl="0" indent="0" algn="l" defTabSz="91186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数据来源于</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Early Data</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自研数字产品</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DSA</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，并不代表实际的</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GMV</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参考值，也不构成对任何投资决策的推荐或保证。报告内容仅供参考，不构成任何形式的专业建议。在做出任何投资或商业决策之前，建议咨询相关领域的专业人士。作者及</a:t>
            </a:r>
            <a:r>
              <a:rPr kumimoji="0" lang="en-US" altLang="zh-CN"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Early Data</a:t>
            </a:r>
            <a:r>
              <a:rPr kumimoji="0" lang="zh-CN"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不对因使用报告信息而产生的任何直接或间接损失承担责任。</a:t>
            </a:r>
            <a:endParaRPr kumimoji="0" lang="zh-TW" altLang="en-US" sz="1200"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p:txBody>
      </p:sp>
    </p:spTree>
    <p:extLst>
      <p:ext uri="{BB962C8B-B14F-4D97-AF65-F5344CB8AC3E}">
        <p14:creationId xmlns:p14="http://schemas.microsoft.com/office/powerpoint/2010/main" val="410704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EF31848-D1E7-083B-E86A-BE5AB0E00C74}"/>
              </a:ext>
            </a:extLst>
          </p:cNvPr>
          <p:cNvSpPr/>
          <p:nvPr/>
        </p:nvSpPr>
        <p:spPr>
          <a:xfrm>
            <a:off x="10733" y="1"/>
            <a:ext cx="12170535" cy="6858000"/>
          </a:xfrm>
          <a:prstGeom prst="rect">
            <a:avLst/>
          </a:prstGeom>
          <a:solidFill>
            <a:srgbClr val="00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2" name="标题 1">
            <a:extLst>
              <a:ext uri="{FF2B5EF4-FFF2-40B4-BE49-F238E27FC236}">
                <a16:creationId xmlns:a16="http://schemas.microsoft.com/office/drawing/2014/main" id="{70FA65B2-A78D-125B-8B74-596B7CD79DFC}"/>
              </a:ext>
            </a:extLst>
          </p:cNvPr>
          <p:cNvSpPr txBox="1">
            <a:spLocks/>
          </p:cNvSpPr>
          <p:nvPr/>
        </p:nvSpPr>
        <p:spPr>
          <a:xfrm>
            <a:off x="1531336" y="2282556"/>
            <a:ext cx="1925854" cy="483762"/>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en-US" altLang="zh-CN" sz="2793" b="0" i="0" u="none" strike="noStrike" kern="0" cap="none" spc="0" normalizeH="0" baseline="0" noProof="0" dirty="0">
                <a:ln>
                  <a:noFill/>
                </a:ln>
                <a:solidFill>
                  <a:srgbClr val="FEFFFF"/>
                </a:solidFill>
                <a:effectLst/>
                <a:uLnTx/>
                <a:uFillTx/>
                <a:latin typeface="HYQIHEI-65S MEDIUM" pitchFamily="18" charset="-122"/>
                <a:ea typeface="HYQIHEI-65S MEDIUM" pitchFamily="18" charset="-122"/>
                <a:cs typeface="+mn-cs"/>
              </a:rPr>
              <a:t>06.</a:t>
            </a:r>
            <a:endParaRPr kumimoji="1" lang="zh-CN" altLang="en-US" sz="2793" b="0" i="0" u="none" strike="noStrike" kern="0" cap="none" spc="0" normalizeH="0" baseline="0" noProof="0" dirty="0">
              <a:ln>
                <a:noFill/>
              </a:ln>
              <a:solidFill>
                <a:srgbClr val="FEFFFF"/>
              </a:solidFill>
              <a:effectLst/>
              <a:uLnTx/>
              <a:uFillTx/>
              <a:latin typeface="HYQIHEI-65S MEDIUM" pitchFamily="18" charset="-122"/>
              <a:ea typeface="HYQIHEI-65S MEDIUM" pitchFamily="18" charset="-122"/>
              <a:cs typeface="+mn-cs"/>
            </a:endParaRPr>
          </a:p>
        </p:txBody>
      </p:sp>
      <p:sp>
        <p:nvSpPr>
          <p:cNvPr id="4" name="标题 1">
            <a:extLst>
              <a:ext uri="{FF2B5EF4-FFF2-40B4-BE49-F238E27FC236}">
                <a16:creationId xmlns:a16="http://schemas.microsoft.com/office/drawing/2014/main" id="{460014E1-ACEF-BF4B-254D-FC471D69C8AF}"/>
              </a:ext>
            </a:extLst>
          </p:cNvPr>
          <p:cNvSpPr txBox="1">
            <a:spLocks/>
          </p:cNvSpPr>
          <p:nvPr/>
        </p:nvSpPr>
        <p:spPr>
          <a:xfrm>
            <a:off x="1396235" y="3210761"/>
            <a:ext cx="4121910" cy="1190114"/>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zh-CN" altLang="en-US" sz="5985" b="0" i="0" u="none" strike="noStrike" kern="0" cap="none" spc="0" normalizeH="0" baseline="0" noProof="0" dirty="0">
                <a:ln>
                  <a:noFill/>
                </a:ln>
                <a:solidFill>
                  <a:srgbClr val="FEFFFF"/>
                </a:solidFill>
                <a:effectLst/>
                <a:uLnTx/>
                <a:uFillTx/>
                <a:latin typeface="HYQiHei-60S" pitchFamily="18" charset="-122"/>
                <a:ea typeface="HYQiHei-60S" pitchFamily="18" charset="-122"/>
                <a:cs typeface="+mn-cs"/>
              </a:rPr>
              <a:t>市场洞察</a:t>
            </a:r>
          </a:p>
        </p:txBody>
      </p:sp>
      <p:sp>
        <p:nvSpPr>
          <p:cNvPr id="5" name="圆角矩形 4">
            <a:extLst>
              <a:ext uri="{FF2B5EF4-FFF2-40B4-BE49-F238E27FC236}">
                <a16:creationId xmlns:a16="http://schemas.microsoft.com/office/drawing/2014/main" id="{0034B1E6-CB84-8760-ACA1-20744D36EE8D}"/>
              </a:ext>
            </a:extLst>
          </p:cNvPr>
          <p:cNvSpPr/>
          <p:nvPr/>
        </p:nvSpPr>
        <p:spPr>
          <a:xfrm>
            <a:off x="1531336" y="2806358"/>
            <a:ext cx="1925854" cy="47052"/>
          </a:xfrm>
          <a:prstGeom prst="roundRect">
            <a:avLst/>
          </a:prstGeom>
          <a:solidFill>
            <a:srgbClr val="1E8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910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7064B-E31F-CF7C-6EB4-CB7031B9D287}"/>
            </a:ext>
          </a:extLst>
        </p:cNvPr>
        <p:cNvGrpSpPr/>
        <p:nvPr/>
      </p:nvGrpSpPr>
      <p:grpSpPr>
        <a:xfrm>
          <a:off x="0" y="0"/>
          <a:ext cx="0" cy="0"/>
          <a:chOff x="0" y="0"/>
          <a:chExt cx="0" cy="0"/>
        </a:xfrm>
      </p:grpSpPr>
      <p:sp>
        <p:nvSpPr>
          <p:cNvPr id="14" name="标题 1">
            <a:extLst>
              <a:ext uri="{FF2B5EF4-FFF2-40B4-BE49-F238E27FC236}">
                <a16:creationId xmlns:a16="http://schemas.microsoft.com/office/drawing/2014/main" id="{13600BFE-6F75-24C3-AEBB-8AB6D6C60578}"/>
              </a:ext>
            </a:extLst>
          </p:cNvPr>
          <p:cNvSpPr txBox="1">
            <a:spLocks/>
          </p:cNvSpPr>
          <p:nvPr/>
        </p:nvSpPr>
        <p:spPr>
          <a:xfrm>
            <a:off x="355601" y="578488"/>
            <a:ext cx="11501120" cy="90462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4274">
                    <a:lumMod val="75000"/>
                  </a:srgbClr>
                </a:solidFill>
                <a:effectLst/>
                <a:uLnTx/>
                <a:uFillTx/>
                <a:latin typeface="汉仪旗黑-70S" panose="00020600040101010101" pitchFamily="18" charset="-122"/>
                <a:ea typeface="汉仪旗黑-70S" panose="00020600040101010101" pitchFamily="18" charset="-122"/>
                <a:cs typeface="+mn-cs"/>
              </a:rPr>
              <a:t>从女性市场到免疫力提升，传统滋补品的年轻化与功能化转型</a:t>
            </a:r>
            <a:endParaRPr kumimoji="0" lang="en-US" altLang="zh-CN" sz="3200" b="1" i="0" u="none" strike="noStrike" kern="1200" cap="none" spc="0" normalizeH="0" baseline="0" noProof="0" dirty="0">
              <a:ln>
                <a:noFill/>
              </a:ln>
              <a:solidFill>
                <a:srgbClr val="004274">
                  <a:lumMod val="75000"/>
                </a:srgbClr>
              </a:solidFill>
              <a:effectLst/>
              <a:uLnTx/>
              <a:uFillTx/>
              <a:latin typeface="汉仪旗黑-70S" panose="00020600040101010101" pitchFamily="18" charset="-122"/>
              <a:ea typeface="汉仪旗黑-70S" panose="00020600040101010101" pitchFamily="18" charset="-122"/>
              <a:cs typeface="+mn-cs"/>
            </a:endParaRPr>
          </a:p>
        </p:txBody>
      </p:sp>
      <p:sp>
        <p:nvSpPr>
          <p:cNvPr id="2" name="椭圆 1">
            <a:extLst>
              <a:ext uri="{FF2B5EF4-FFF2-40B4-BE49-F238E27FC236}">
                <a16:creationId xmlns:a16="http://schemas.microsoft.com/office/drawing/2014/main" id="{00794A94-0208-BB23-968E-DECD93555B47}"/>
              </a:ext>
            </a:extLst>
          </p:cNvPr>
          <p:cNvSpPr/>
          <p:nvPr/>
        </p:nvSpPr>
        <p:spPr>
          <a:xfrm>
            <a:off x="1198484" y="1872439"/>
            <a:ext cx="985421" cy="98542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pic>
        <p:nvPicPr>
          <p:cNvPr id="13" name="图形 12" descr="条形图 纯色填充">
            <a:extLst>
              <a:ext uri="{FF2B5EF4-FFF2-40B4-BE49-F238E27FC236}">
                <a16:creationId xmlns:a16="http://schemas.microsoft.com/office/drawing/2014/main" id="{BF640D52-CDC3-6ACC-BE45-839E96550E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1696" y="2071263"/>
            <a:ext cx="538024" cy="538024"/>
          </a:xfrm>
          <a:prstGeom prst="rect">
            <a:avLst/>
          </a:prstGeom>
        </p:spPr>
      </p:pic>
      <p:sp>
        <p:nvSpPr>
          <p:cNvPr id="19" name="椭圆 18">
            <a:extLst>
              <a:ext uri="{FF2B5EF4-FFF2-40B4-BE49-F238E27FC236}">
                <a16:creationId xmlns:a16="http://schemas.microsoft.com/office/drawing/2014/main" id="{BEB96281-B452-B9B6-ABE3-E49439C1DC85}"/>
              </a:ext>
            </a:extLst>
          </p:cNvPr>
          <p:cNvSpPr/>
          <p:nvPr/>
        </p:nvSpPr>
        <p:spPr>
          <a:xfrm>
            <a:off x="4058573" y="1872439"/>
            <a:ext cx="985421" cy="98542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
        <p:nvSpPr>
          <p:cNvPr id="20" name="椭圆 19">
            <a:extLst>
              <a:ext uri="{FF2B5EF4-FFF2-40B4-BE49-F238E27FC236}">
                <a16:creationId xmlns:a16="http://schemas.microsoft.com/office/drawing/2014/main" id="{829DA5D3-AF8B-FFAD-40DF-86C968A3F4B5}"/>
              </a:ext>
            </a:extLst>
          </p:cNvPr>
          <p:cNvSpPr/>
          <p:nvPr/>
        </p:nvSpPr>
        <p:spPr>
          <a:xfrm>
            <a:off x="7041471" y="1872439"/>
            <a:ext cx="985421" cy="98542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
        <p:nvSpPr>
          <p:cNvPr id="21" name="椭圆 20">
            <a:extLst>
              <a:ext uri="{FF2B5EF4-FFF2-40B4-BE49-F238E27FC236}">
                <a16:creationId xmlns:a16="http://schemas.microsoft.com/office/drawing/2014/main" id="{8A36489A-D0F8-EB69-3674-16F97EE27685}"/>
              </a:ext>
            </a:extLst>
          </p:cNvPr>
          <p:cNvSpPr/>
          <p:nvPr/>
        </p:nvSpPr>
        <p:spPr>
          <a:xfrm>
            <a:off x="9982940" y="1872439"/>
            <a:ext cx="985421" cy="98542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
        <p:nvSpPr>
          <p:cNvPr id="22" name="椭圆 21">
            <a:extLst>
              <a:ext uri="{FF2B5EF4-FFF2-40B4-BE49-F238E27FC236}">
                <a16:creationId xmlns:a16="http://schemas.microsoft.com/office/drawing/2014/main" id="{B072D3E7-9C3A-39B8-EDA4-4289CA29A70C}"/>
              </a:ext>
            </a:extLst>
          </p:cNvPr>
          <p:cNvSpPr/>
          <p:nvPr/>
        </p:nvSpPr>
        <p:spPr>
          <a:xfrm>
            <a:off x="1198484" y="4254407"/>
            <a:ext cx="985421" cy="98542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
        <p:nvSpPr>
          <p:cNvPr id="24" name="椭圆 23">
            <a:extLst>
              <a:ext uri="{FF2B5EF4-FFF2-40B4-BE49-F238E27FC236}">
                <a16:creationId xmlns:a16="http://schemas.microsoft.com/office/drawing/2014/main" id="{A86C5A62-29FE-A989-EC15-F9C704D9EE38}"/>
              </a:ext>
            </a:extLst>
          </p:cNvPr>
          <p:cNvSpPr/>
          <p:nvPr/>
        </p:nvSpPr>
        <p:spPr>
          <a:xfrm>
            <a:off x="4058573" y="4254407"/>
            <a:ext cx="985421" cy="98542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
        <p:nvSpPr>
          <p:cNvPr id="25" name="椭圆 24">
            <a:extLst>
              <a:ext uri="{FF2B5EF4-FFF2-40B4-BE49-F238E27FC236}">
                <a16:creationId xmlns:a16="http://schemas.microsoft.com/office/drawing/2014/main" id="{A95CBBB8-C423-D87D-1270-FEBA283B386C}"/>
              </a:ext>
            </a:extLst>
          </p:cNvPr>
          <p:cNvSpPr/>
          <p:nvPr/>
        </p:nvSpPr>
        <p:spPr>
          <a:xfrm>
            <a:off x="7041471" y="4254407"/>
            <a:ext cx="985421" cy="98542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
        <p:nvSpPr>
          <p:cNvPr id="26" name="椭圆 25">
            <a:extLst>
              <a:ext uri="{FF2B5EF4-FFF2-40B4-BE49-F238E27FC236}">
                <a16:creationId xmlns:a16="http://schemas.microsoft.com/office/drawing/2014/main" id="{EDB9371F-D56F-04BC-6D50-5BA04B6C46BC}"/>
              </a:ext>
            </a:extLst>
          </p:cNvPr>
          <p:cNvSpPr/>
          <p:nvPr/>
        </p:nvSpPr>
        <p:spPr>
          <a:xfrm>
            <a:off x="9982940" y="4254407"/>
            <a:ext cx="985421" cy="98542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pic>
        <p:nvPicPr>
          <p:cNvPr id="27" name="图形 26" descr="层次结构 纯色填充">
            <a:extLst>
              <a:ext uri="{FF2B5EF4-FFF2-40B4-BE49-F238E27FC236}">
                <a16:creationId xmlns:a16="http://schemas.microsoft.com/office/drawing/2014/main" id="{FC715BA4-5FC3-9187-5FE5-7800B25D99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9496" y="2045714"/>
            <a:ext cx="563573" cy="563573"/>
          </a:xfrm>
          <a:prstGeom prst="rect">
            <a:avLst/>
          </a:prstGeom>
        </p:spPr>
      </p:pic>
      <p:pic>
        <p:nvPicPr>
          <p:cNvPr id="28" name="图形 27" descr="网络 纯色填充">
            <a:extLst>
              <a:ext uri="{FF2B5EF4-FFF2-40B4-BE49-F238E27FC236}">
                <a16:creationId xmlns:a16="http://schemas.microsoft.com/office/drawing/2014/main" id="{60036E34-1ACE-8C06-7EEE-C802E56BC1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1791" y="2059499"/>
            <a:ext cx="624779" cy="624779"/>
          </a:xfrm>
          <a:prstGeom prst="rect">
            <a:avLst/>
          </a:prstGeom>
        </p:spPr>
      </p:pic>
      <p:pic>
        <p:nvPicPr>
          <p:cNvPr id="29" name="图形 28" descr="工具 纯色填充">
            <a:extLst>
              <a:ext uri="{FF2B5EF4-FFF2-40B4-BE49-F238E27FC236}">
                <a16:creationId xmlns:a16="http://schemas.microsoft.com/office/drawing/2014/main" id="{3AA2411B-6387-29D7-3764-B47D2DD0D3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55850" y="2114833"/>
            <a:ext cx="494454" cy="494454"/>
          </a:xfrm>
          <a:prstGeom prst="rect">
            <a:avLst/>
          </a:prstGeom>
        </p:spPr>
      </p:pic>
      <p:sp>
        <p:nvSpPr>
          <p:cNvPr id="30" name="Freeform 29">
            <a:extLst>
              <a:ext uri="{FF2B5EF4-FFF2-40B4-BE49-F238E27FC236}">
                <a16:creationId xmlns:a16="http://schemas.microsoft.com/office/drawing/2014/main" id="{9D9F8E6A-D806-3ACB-D800-FCBA3D5EF538}"/>
              </a:ext>
            </a:extLst>
          </p:cNvPr>
          <p:cNvSpPr/>
          <p:nvPr/>
        </p:nvSpPr>
        <p:spPr bwMode="auto">
          <a:xfrm>
            <a:off x="1530472" y="4478414"/>
            <a:ext cx="342716" cy="486671"/>
          </a:xfrm>
          <a:custGeom>
            <a:avLst/>
            <a:gdLst>
              <a:gd name="T0" fmla="*/ 41 w 459"/>
              <a:gd name="T1" fmla="*/ 556 h 606"/>
              <a:gd name="T2" fmla="*/ 56 w 459"/>
              <a:gd name="T3" fmla="*/ 516 h 606"/>
              <a:gd name="T4" fmla="*/ 151 w 459"/>
              <a:gd name="T5" fmla="*/ 355 h 606"/>
              <a:gd name="T6" fmla="*/ 148 w 459"/>
              <a:gd name="T7" fmla="*/ 344 h 606"/>
              <a:gd name="T8" fmla="*/ 5 w 459"/>
              <a:gd name="T9" fmla="*/ 260 h 606"/>
              <a:gd name="T10" fmla="*/ 6 w 459"/>
              <a:gd name="T11" fmla="*/ 247 h 606"/>
              <a:gd name="T12" fmla="*/ 203 w 459"/>
              <a:gd name="T13" fmla="*/ 171 h 606"/>
              <a:gd name="T14" fmla="*/ 214 w 459"/>
              <a:gd name="T15" fmla="*/ 161 h 606"/>
              <a:gd name="T16" fmla="*/ 268 w 459"/>
              <a:gd name="T17" fmla="*/ 75 h 606"/>
              <a:gd name="T18" fmla="*/ 270 w 459"/>
              <a:gd name="T19" fmla="*/ 53 h 606"/>
              <a:gd name="T20" fmla="*/ 251 w 459"/>
              <a:gd name="T21" fmla="*/ 11 h 606"/>
              <a:gd name="T22" fmla="*/ 259 w 459"/>
              <a:gd name="T23" fmla="*/ 3 h 606"/>
              <a:gd name="T24" fmla="*/ 428 w 459"/>
              <a:gd name="T25" fmla="*/ 101 h 606"/>
              <a:gd name="T26" fmla="*/ 454 w 459"/>
              <a:gd name="T27" fmla="*/ 116 h 606"/>
              <a:gd name="T28" fmla="*/ 451 w 459"/>
              <a:gd name="T29" fmla="*/ 127 h 606"/>
              <a:gd name="T30" fmla="*/ 404 w 459"/>
              <a:gd name="T31" fmla="*/ 131 h 606"/>
              <a:gd name="T32" fmla="*/ 395 w 459"/>
              <a:gd name="T33" fmla="*/ 134 h 606"/>
              <a:gd name="T34" fmla="*/ 385 w 459"/>
              <a:gd name="T35" fmla="*/ 143 h 606"/>
              <a:gd name="T36" fmla="*/ 385 w 459"/>
              <a:gd name="T37" fmla="*/ 143 h 606"/>
              <a:gd name="T38" fmla="*/ 336 w 459"/>
              <a:gd name="T39" fmla="*/ 232 h 606"/>
              <a:gd name="T40" fmla="*/ 333 w 459"/>
              <a:gd name="T41" fmla="*/ 246 h 606"/>
              <a:gd name="T42" fmla="*/ 362 w 459"/>
              <a:gd name="T43" fmla="*/ 453 h 606"/>
              <a:gd name="T44" fmla="*/ 350 w 459"/>
              <a:gd name="T45" fmla="*/ 459 h 606"/>
              <a:gd name="T46" fmla="*/ 207 w 459"/>
              <a:gd name="T47" fmla="*/ 377 h 606"/>
              <a:gd name="T48" fmla="*/ 197 w 459"/>
              <a:gd name="T49" fmla="*/ 380 h 606"/>
              <a:gd name="T50" fmla="*/ 99 w 459"/>
              <a:gd name="T51" fmla="*/ 543 h 606"/>
              <a:gd name="T52" fmla="*/ 69 w 459"/>
              <a:gd name="T53" fmla="*/ 574 h 606"/>
              <a:gd name="T54" fmla="*/ 41 w 459"/>
              <a:gd name="T55" fmla="*/ 55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9" h="606">
                <a:moveTo>
                  <a:pt x="41" y="556"/>
                </a:moveTo>
                <a:cubicBezTo>
                  <a:pt x="45" y="543"/>
                  <a:pt x="50" y="527"/>
                  <a:pt x="56" y="516"/>
                </a:cubicBezTo>
                <a:cubicBezTo>
                  <a:pt x="87" y="462"/>
                  <a:pt x="120" y="409"/>
                  <a:pt x="151" y="355"/>
                </a:cubicBezTo>
                <a:cubicBezTo>
                  <a:pt x="153" y="351"/>
                  <a:pt x="152" y="347"/>
                  <a:pt x="148" y="344"/>
                </a:cubicBezTo>
                <a:cubicBezTo>
                  <a:pt x="102" y="318"/>
                  <a:pt x="52" y="287"/>
                  <a:pt x="5" y="260"/>
                </a:cubicBezTo>
                <a:cubicBezTo>
                  <a:pt x="0" y="257"/>
                  <a:pt x="0" y="250"/>
                  <a:pt x="6" y="247"/>
                </a:cubicBezTo>
                <a:cubicBezTo>
                  <a:pt x="65" y="209"/>
                  <a:pt x="127" y="178"/>
                  <a:pt x="203" y="171"/>
                </a:cubicBezTo>
                <a:cubicBezTo>
                  <a:pt x="208" y="170"/>
                  <a:pt x="211" y="166"/>
                  <a:pt x="214" y="161"/>
                </a:cubicBezTo>
                <a:cubicBezTo>
                  <a:pt x="232" y="133"/>
                  <a:pt x="250" y="104"/>
                  <a:pt x="268" y="75"/>
                </a:cubicBezTo>
                <a:cubicBezTo>
                  <a:pt x="272" y="68"/>
                  <a:pt x="273" y="60"/>
                  <a:pt x="270" y="53"/>
                </a:cubicBezTo>
                <a:cubicBezTo>
                  <a:pt x="263" y="39"/>
                  <a:pt x="257" y="25"/>
                  <a:pt x="251" y="11"/>
                </a:cubicBezTo>
                <a:cubicBezTo>
                  <a:pt x="248" y="6"/>
                  <a:pt x="254" y="0"/>
                  <a:pt x="259" y="3"/>
                </a:cubicBezTo>
                <a:cubicBezTo>
                  <a:pt x="428" y="101"/>
                  <a:pt x="428" y="101"/>
                  <a:pt x="428" y="101"/>
                </a:cubicBezTo>
                <a:cubicBezTo>
                  <a:pt x="454" y="116"/>
                  <a:pt x="454" y="116"/>
                  <a:pt x="454" y="116"/>
                </a:cubicBezTo>
                <a:cubicBezTo>
                  <a:pt x="459" y="119"/>
                  <a:pt x="457" y="126"/>
                  <a:pt x="451" y="127"/>
                </a:cubicBezTo>
                <a:cubicBezTo>
                  <a:pt x="435" y="128"/>
                  <a:pt x="420" y="130"/>
                  <a:pt x="404" y="131"/>
                </a:cubicBezTo>
                <a:cubicBezTo>
                  <a:pt x="401" y="131"/>
                  <a:pt x="398" y="132"/>
                  <a:pt x="395" y="134"/>
                </a:cubicBezTo>
                <a:cubicBezTo>
                  <a:pt x="391" y="136"/>
                  <a:pt x="387" y="139"/>
                  <a:pt x="385" y="143"/>
                </a:cubicBezTo>
                <a:cubicBezTo>
                  <a:pt x="385" y="143"/>
                  <a:pt x="385" y="143"/>
                  <a:pt x="385" y="143"/>
                </a:cubicBezTo>
                <a:cubicBezTo>
                  <a:pt x="336" y="232"/>
                  <a:pt x="336" y="232"/>
                  <a:pt x="336" y="232"/>
                </a:cubicBezTo>
                <a:cubicBezTo>
                  <a:pt x="333" y="236"/>
                  <a:pt x="331" y="241"/>
                  <a:pt x="333" y="246"/>
                </a:cubicBezTo>
                <a:cubicBezTo>
                  <a:pt x="362" y="319"/>
                  <a:pt x="368" y="387"/>
                  <a:pt x="362" y="453"/>
                </a:cubicBezTo>
                <a:cubicBezTo>
                  <a:pt x="362" y="459"/>
                  <a:pt x="356" y="462"/>
                  <a:pt x="350" y="459"/>
                </a:cubicBezTo>
                <a:cubicBezTo>
                  <a:pt x="304" y="432"/>
                  <a:pt x="254" y="403"/>
                  <a:pt x="207" y="377"/>
                </a:cubicBezTo>
                <a:cubicBezTo>
                  <a:pt x="204" y="375"/>
                  <a:pt x="199" y="376"/>
                  <a:pt x="197" y="380"/>
                </a:cubicBezTo>
                <a:cubicBezTo>
                  <a:pt x="164" y="434"/>
                  <a:pt x="132" y="489"/>
                  <a:pt x="99" y="543"/>
                </a:cubicBezTo>
                <a:cubicBezTo>
                  <a:pt x="93" y="554"/>
                  <a:pt x="81" y="564"/>
                  <a:pt x="69" y="574"/>
                </a:cubicBezTo>
                <a:cubicBezTo>
                  <a:pt x="32" y="606"/>
                  <a:pt x="28" y="605"/>
                  <a:pt x="41" y="556"/>
                </a:cubicBezTo>
                <a:close/>
              </a:path>
            </a:pathLst>
          </a:custGeom>
          <a:solidFill>
            <a:srgbClr val="FFFFFF"/>
          </a:solidFill>
          <a:ln>
            <a:noFill/>
          </a:ln>
        </p:spPr>
        <p:txBody>
          <a:bodyPr vert="horz" wrap="square" lIns="90105" tIns="45053" rIns="90105" bIns="4505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74" b="0" i="0" u="none" strike="noStrike" kern="1200" cap="none" spc="0" normalizeH="0" baseline="0" noProof="0">
              <a:ln>
                <a:noFill/>
              </a:ln>
              <a:solidFill>
                <a:srgbClr val="000000"/>
              </a:solidFill>
              <a:effectLst/>
              <a:uLnTx/>
              <a:uFillTx/>
              <a:latin typeface="Calibri"/>
              <a:ea typeface="宋体" panose="02010600030101010101" pitchFamily="2" charset="-122"/>
              <a:cs typeface="+mn-ea"/>
              <a:sym typeface="+mn-lt"/>
            </a:endParaRPr>
          </a:p>
        </p:txBody>
      </p:sp>
      <p:sp>
        <p:nvSpPr>
          <p:cNvPr id="31" name="Freeform: Shape 59">
            <a:extLst>
              <a:ext uri="{FF2B5EF4-FFF2-40B4-BE49-F238E27FC236}">
                <a16:creationId xmlns:a16="http://schemas.microsoft.com/office/drawing/2014/main" id="{EA5AE610-87F8-0227-1181-73800AE3386E}"/>
              </a:ext>
            </a:extLst>
          </p:cNvPr>
          <p:cNvSpPr>
            <a:spLocks/>
          </p:cNvSpPr>
          <p:nvPr/>
        </p:nvSpPr>
        <p:spPr bwMode="auto">
          <a:xfrm>
            <a:off x="4421580" y="4478414"/>
            <a:ext cx="267723" cy="267722"/>
          </a:xfrm>
          <a:custGeom>
            <a:avLst/>
            <a:gdLst/>
            <a:ahLst/>
            <a:cxnLst>
              <a:cxn ang="0">
                <a:pos x="21" y="41"/>
              </a:cxn>
              <a:cxn ang="0">
                <a:pos x="41" y="21"/>
              </a:cxn>
              <a:cxn ang="0">
                <a:pos x="21" y="0"/>
              </a:cxn>
              <a:cxn ang="0">
                <a:pos x="0" y="21"/>
              </a:cxn>
              <a:cxn ang="0">
                <a:pos x="21" y="41"/>
              </a:cxn>
              <a:cxn ang="0">
                <a:pos x="21" y="6"/>
              </a:cxn>
              <a:cxn ang="0">
                <a:pos x="36" y="21"/>
              </a:cxn>
              <a:cxn ang="0">
                <a:pos x="21" y="36"/>
              </a:cxn>
              <a:cxn ang="0">
                <a:pos x="6" y="21"/>
              </a:cxn>
              <a:cxn ang="0">
                <a:pos x="21" y="6"/>
              </a:cxn>
            </a:cxnLst>
            <a:rect l="0" t="0" r="r" b="b"/>
            <a:pathLst>
              <a:path w="41" h="41">
                <a:moveTo>
                  <a:pt x="21" y="41"/>
                </a:moveTo>
                <a:cubicBezTo>
                  <a:pt x="32" y="41"/>
                  <a:pt x="41" y="32"/>
                  <a:pt x="41" y="21"/>
                </a:cubicBezTo>
                <a:cubicBezTo>
                  <a:pt x="41" y="9"/>
                  <a:pt x="32" y="0"/>
                  <a:pt x="21" y="0"/>
                </a:cubicBezTo>
                <a:cubicBezTo>
                  <a:pt x="10" y="0"/>
                  <a:pt x="0" y="9"/>
                  <a:pt x="0" y="21"/>
                </a:cubicBezTo>
                <a:cubicBezTo>
                  <a:pt x="0" y="32"/>
                  <a:pt x="10" y="41"/>
                  <a:pt x="21" y="41"/>
                </a:cubicBezTo>
                <a:close/>
                <a:moveTo>
                  <a:pt x="21" y="6"/>
                </a:moveTo>
                <a:cubicBezTo>
                  <a:pt x="29" y="6"/>
                  <a:pt x="36" y="12"/>
                  <a:pt x="36" y="21"/>
                </a:cubicBezTo>
                <a:cubicBezTo>
                  <a:pt x="36" y="29"/>
                  <a:pt x="29" y="36"/>
                  <a:pt x="21" y="36"/>
                </a:cubicBezTo>
                <a:cubicBezTo>
                  <a:pt x="12" y="36"/>
                  <a:pt x="6" y="29"/>
                  <a:pt x="6" y="21"/>
                </a:cubicBezTo>
                <a:cubicBezTo>
                  <a:pt x="6" y="12"/>
                  <a:pt x="12" y="6"/>
                  <a:pt x="21" y="6"/>
                </a:cubicBezTo>
                <a:close/>
              </a:path>
            </a:pathLst>
          </a:custGeom>
          <a:solidFill>
            <a:schemeClr val="bg1"/>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sp>
        <p:nvSpPr>
          <p:cNvPr id="32" name="Freeform: Shape 60">
            <a:extLst>
              <a:ext uri="{FF2B5EF4-FFF2-40B4-BE49-F238E27FC236}">
                <a16:creationId xmlns:a16="http://schemas.microsoft.com/office/drawing/2014/main" id="{F58537EC-48BE-6845-C1C3-61603B5BEFCC}"/>
              </a:ext>
            </a:extLst>
          </p:cNvPr>
          <p:cNvSpPr>
            <a:spLocks/>
          </p:cNvSpPr>
          <p:nvPr/>
        </p:nvSpPr>
        <p:spPr bwMode="auto">
          <a:xfrm>
            <a:off x="4324226" y="4766419"/>
            <a:ext cx="470543" cy="275835"/>
          </a:xfrm>
          <a:custGeom>
            <a:avLst/>
            <a:gdLst/>
            <a:ahLst/>
            <a:cxnLst>
              <a:cxn ang="0">
                <a:pos x="71" y="19"/>
              </a:cxn>
              <a:cxn ang="0">
                <a:pos x="48" y="0"/>
              </a:cxn>
              <a:cxn ang="0">
                <a:pos x="45" y="1"/>
              </a:cxn>
              <a:cxn ang="0">
                <a:pos x="36" y="12"/>
              </a:cxn>
              <a:cxn ang="0">
                <a:pos x="27" y="1"/>
              </a:cxn>
              <a:cxn ang="0">
                <a:pos x="24" y="0"/>
              </a:cxn>
              <a:cxn ang="0">
                <a:pos x="0" y="19"/>
              </a:cxn>
              <a:cxn ang="0">
                <a:pos x="0" y="21"/>
              </a:cxn>
              <a:cxn ang="0">
                <a:pos x="36" y="42"/>
              </a:cxn>
              <a:cxn ang="0">
                <a:pos x="71" y="21"/>
              </a:cxn>
              <a:cxn ang="0">
                <a:pos x="71" y="19"/>
              </a:cxn>
              <a:cxn ang="0">
                <a:pos x="49" y="6"/>
              </a:cxn>
              <a:cxn ang="0">
                <a:pos x="53" y="8"/>
              </a:cxn>
              <a:cxn ang="0">
                <a:pos x="44" y="20"/>
              </a:cxn>
              <a:cxn ang="0">
                <a:pos x="42" y="18"/>
              </a:cxn>
              <a:cxn ang="0">
                <a:pos x="39" y="16"/>
              </a:cxn>
              <a:cxn ang="0">
                <a:pos x="49" y="6"/>
              </a:cxn>
              <a:cxn ang="0">
                <a:pos x="32" y="16"/>
              </a:cxn>
              <a:cxn ang="0">
                <a:pos x="29" y="18"/>
              </a:cxn>
              <a:cxn ang="0">
                <a:pos x="28" y="20"/>
              </a:cxn>
              <a:cxn ang="0">
                <a:pos x="19" y="8"/>
              </a:cxn>
              <a:cxn ang="0">
                <a:pos x="23" y="6"/>
              </a:cxn>
              <a:cxn ang="0">
                <a:pos x="32" y="16"/>
              </a:cxn>
              <a:cxn ang="0">
                <a:pos x="38" y="36"/>
              </a:cxn>
              <a:cxn ang="0">
                <a:pos x="38" y="24"/>
              </a:cxn>
              <a:cxn ang="0">
                <a:pos x="36" y="23"/>
              </a:cxn>
              <a:cxn ang="0">
                <a:pos x="34" y="24"/>
              </a:cxn>
              <a:cxn ang="0">
                <a:pos x="34" y="36"/>
              </a:cxn>
              <a:cxn ang="0">
                <a:pos x="6" y="20"/>
              </a:cxn>
              <a:cxn ang="0">
                <a:pos x="16" y="10"/>
              </a:cxn>
              <a:cxn ang="0">
                <a:pos x="27" y="23"/>
              </a:cxn>
              <a:cxn ang="0">
                <a:pos x="29" y="23"/>
              </a:cxn>
              <a:cxn ang="0">
                <a:pos x="32" y="21"/>
              </a:cxn>
              <a:cxn ang="0">
                <a:pos x="36" y="18"/>
              </a:cxn>
              <a:cxn ang="0">
                <a:pos x="40" y="21"/>
              </a:cxn>
              <a:cxn ang="0">
                <a:pos x="43" y="23"/>
              </a:cxn>
              <a:cxn ang="0">
                <a:pos x="44" y="24"/>
              </a:cxn>
              <a:cxn ang="0">
                <a:pos x="45" y="23"/>
              </a:cxn>
              <a:cxn ang="0">
                <a:pos x="56" y="10"/>
              </a:cxn>
              <a:cxn ang="0">
                <a:pos x="66" y="20"/>
              </a:cxn>
              <a:cxn ang="0">
                <a:pos x="38" y="36"/>
              </a:cxn>
            </a:cxnLst>
            <a:rect l="0" t="0" r="r" b="b"/>
            <a:pathLst>
              <a:path w="72" h="42">
                <a:moveTo>
                  <a:pt x="71" y="19"/>
                </a:moveTo>
                <a:cubicBezTo>
                  <a:pt x="66" y="10"/>
                  <a:pt x="58" y="3"/>
                  <a:pt x="48" y="0"/>
                </a:cubicBezTo>
                <a:cubicBezTo>
                  <a:pt x="47" y="0"/>
                  <a:pt x="46" y="0"/>
                  <a:pt x="45" y="1"/>
                </a:cubicBezTo>
                <a:cubicBezTo>
                  <a:pt x="43" y="6"/>
                  <a:pt x="40" y="9"/>
                  <a:pt x="36" y="12"/>
                </a:cubicBezTo>
                <a:cubicBezTo>
                  <a:pt x="32" y="9"/>
                  <a:pt x="29" y="6"/>
                  <a:pt x="27" y="1"/>
                </a:cubicBezTo>
                <a:cubicBezTo>
                  <a:pt x="26" y="0"/>
                  <a:pt x="25" y="0"/>
                  <a:pt x="24" y="0"/>
                </a:cubicBezTo>
                <a:cubicBezTo>
                  <a:pt x="14" y="3"/>
                  <a:pt x="6" y="10"/>
                  <a:pt x="0" y="19"/>
                </a:cubicBezTo>
                <a:cubicBezTo>
                  <a:pt x="0" y="19"/>
                  <a:pt x="0" y="20"/>
                  <a:pt x="0" y="21"/>
                </a:cubicBezTo>
                <a:cubicBezTo>
                  <a:pt x="8" y="34"/>
                  <a:pt x="21" y="42"/>
                  <a:pt x="36" y="42"/>
                </a:cubicBezTo>
                <a:cubicBezTo>
                  <a:pt x="50" y="42"/>
                  <a:pt x="64" y="34"/>
                  <a:pt x="71" y="21"/>
                </a:cubicBezTo>
                <a:cubicBezTo>
                  <a:pt x="72" y="20"/>
                  <a:pt x="72" y="19"/>
                  <a:pt x="71" y="19"/>
                </a:cubicBezTo>
                <a:close/>
                <a:moveTo>
                  <a:pt x="49" y="6"/>
                </a:moveTo>
                <a:cubicBezTo>
                  <a:pt x="50" y="6"/>
                  <a:pt x="52" y="7"/>
                  <a:pt x="53" y="8"/>
                </a:cubicBezTo>
                <a:cubicBezTo>
                  <a:pt x="51" y="12"/>
                  <a:pt x="48" y="16"/>
                  <a:pt x="44" y="20"/>
                </a:cubicBezTo>
                <a:cubicBezTo>
                  <a:pt x="43" y="19"/>
                  <a:pt x="43" y="19"/>
                  <a:pt x="42" y="18"/>
                </a:cubicBezTo>
                <a:cubicBezTo>
                  <a:pt x="41" y="18"/>
                  <a:pt x="40" y="17"/>
                  <a:pt x="39" y="16"/>
                </a:cubicBezTo>
                <a:cubicBezTo>
                  <a:pt x="43" y="13"/>
                  <a:pt x="46" y="10"/>
                  <a:pt x="49" y="6"/>
                </a:cubicBezTo>
                <a:close/>
                <a:moveTo>
                  <a:pt x="32" y="16"/>
                </a:moveTo>
                <a:cubicBezTo>
                  <a:pt x="31" y="17"/>
                  <a:pt x="30" y="18"/>
                  <a:pt x="29" y="18"/>
                </a:cubicBezTo>
                <a:cubicBezTo>
                  <a:pt x="29" y="19"/>
                  <a:pt x="28" y="19"/>
                  <a:pt x="28" y="20"/>
                </a:cubicBezTo>
                <a:cubicBezTo>
                  <a:pt x="24" y="16"/>
                  <a:pt x="21" y="12"/>
                  <a:pt x="19" y="8"/>
                </a:cubicBezTo>
                <a:cubicBezTo>
                  <a:pt x="20" y="7"/>
                  <a:pt x="22" y="6"/>
                  <a:pt x="23" y="6"/>
                </a:cubicBezTo>
                <a:cubicBezTo>
                  <a:pt x="25" y="10"/>
                  <a:pt x="29" y="13"/>
                  <a:pt x="32" y="16"/>
                </a:cubicBezTo>
                <a:close/>
                <a:moveTo>
                  <a:pt x="38" y="36"/>
                </a:moveTo>
                <a:cubicBezTo>
                  <a:pt x="38" y="24"/>
                  <a:pt x="38" y="24"/>
                  <a:pt x="38" y="24"/>
                </a:cubicBezTo>
                <a:cubicBezTo>
                  <a:pt x="38" y="23"/>
                  <a:pt x="37" y="23"/>
                  <a:pt x="36" y="23"/>
                </a:cubicBezTo>
                <a:cubicBezTo>
                  <a:pt x="35" y="23"/>
                  <a:pt x="34" y="23"/>
                  <a:pt x="34" y="24"/>
                </a:cubicBezTo>
                <a:cubicBezTo>
                  <a:pt x="34" y="36"/>
                  <a:pt x="34" y="36"/>
                  <a:pt x="34" y="36"/>
                </a:cubicBezTo>
                <a:cubicBezTo>
                  <a:pt x="23" y="36"/>
                  <a:pt x="12" y="30"/>
                  <a:pt x="6" y="20"/>
                </a:cubicBezTo>
                <a:cubicBezTo>
                  <a:pt x="8" y="16"/>
                  <a:pt x="12" y="12"/>
                  <a:pt x="16" y="10"/>
                </a:cubicBezTo>
                <a:cubicBezTo>
                  <a:pt x="18" y="14"/>
                  <a:pt x="22" y="19"/>
                  <a:pt x="27" y="23"/>
                </a:cubicBezTo>
                <a:cubicBezTo>
                  <a:pt x="27" y="24"/>
                  <a:pt x="28" y="24"/>
                  <a:pt x="29" y="23"/>
                </a:cubicBezTo>
                <a:cubicBezTo>
                  <a:pt x="30" y="23"/>
                  <a:pt x="31" y="22"/>
                  <a:pt x="32" y="21"/>
                </a:cubicBezTo>
                <a:cubicBezTo>
                  <a:pt x="33" y="20"/>
                  <a:pt x="34" y="19"/>
                  <a:pt x="36" y="18"/>
                </a:cubicBezTo>
                <a:cubicBezTo>
                  <a:pt x="37" y="19"/>
                  <a:pt x="39" y="20"/>
                  <a:pt x="40" y="21"/>
                </a:cubicBezTo>
                <a:cubicBezTo>
                  <a:pt x="41" y="22"/>
                  <a:pt x="42" y="23"/>
                  <a:pt x="43" y="23"/>
                </a:cubicBezTo>
                <a:cubicBezTo>
                  <a:pt x="43" y="24"/>
                  <a:pt x="43" y="24"/>
                  <a:pt x="44" y="24"/>
                </a:cubicBezTo>
                <a:cubicBezTo>
                  <a:pt x="44" y="24"/>
                  <a:pt x="45" y="24"/>
                  <a:pt x="45" y="23"/>
                </a:cubicBezTo>
                <a:cubicBezTo>
                  <a:pt x="50" y="19"/>
                  <a:pt x="53" y="14"/>
                  <a:pt x="56" y="10"/>
                </a:cubicBezTo>
                <a:cubicBezTo>
                  <a:pt x="60" y="12"/>
                  <a:pt x="63" y="16"/>
                  <a:pt x="66" y="20"/>
                </a:cubicBezTo>
                <a:cubicBezTo>
                  <a:pt x="60" y="30"/>
                  <a:pt x="49" y="36"/>
                  <a:pt x="38" y="36"/>
                </a:cubicBezTo>
                <a:close/>
              </a:path>
            </a:pathLst>
          </a:custGeom>
          <a:solidFill>
            <a:schemeClr val="bg1"/>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sp>
        <p:nvSpPr>
          <p:cNvPr id="33" name="Freeform: Shape 109">
            <a:extLst>
              <a:ext uri="{FF2B5EF4-FFF2-40B4-BE49-F238E27FC236}">
                <a16:creationId xmlns:a16="http://schemas.microsoft.com/office/drawing/2014/main" id="{7EE33D92-C306-C502-3200-616EFF586BD7}"/>
              </a:ext>
            </a:extLst>
          </p:cNvPr>
          <p:cNvSpPr>
            <a:spLocks/>
          </p:cNvSpPr>
          <p:nvPr/>
        </p:nvSpPr>
        <p:spPr bwMode="auto">
          <a:xfrm>
            <a:off x="7278253" y="4516055"/>
            <a:ext cx="511854" cy="500728"/>
          </a:xfrm>
          <a:custGeom>
            <a:avLst/>
            <a:gdLst/>
            <a:ahLst/>
            <a:cxnLst>
              <a:cxn ang="0">
                <a:pos x="77" y="39"/>
              </a:cxn>
              <a:cxn ang="0">
                <a:pos x="79" y="27"/>
              </a:cxn>
              <a:cxn ang="0">
                <a:pos x="73" y="12"/>
              </a:cxn>
              <a:cxn ang="0">
                <a:pos x="67" y="11"/>
              </a:cxn>
              <a:cxn ang="0">
                <a:pos x="54" y="10"/>
              </a:cxn>
              <a:cxn ang="0">
                <a:pos x="48" y="0"/>
              </a:cxn>
              <a:cxn ang="0">
                <a:pos x="38" y="0"/>
              </a:cxn>
              <a:cxn ang="0">
                <a:pos x="32" y="10"/>
              </a:cxn>
              <a:cxn ang="0">
                <a:pos x="18" y="11"/>
              </a:cxn>
              <a:cxn ang="0">
                <a:pos x="12" y="12"/>
              </a:cxn>
              <a:cxn ang="0">
                <a:pos x="6" y="27"/>
              </a:cxn>
              <a:cxn ang="0">
                <a:pos x="8" y="39"/>
              </a:cxn>
              <a:cxn ang="0">
                <a:pos x="0" y="47"/>
              </a:cxn>
              <a:cxn ang="0">
                <a:pos x="8" y="61"/>
              </a:cxn>
              <a:cxn ang="0">
                <a:pos x="19" y="67"/>
              </a:cxn>
              <a:cxn ang="0">
                <a:pos x="20" y="78"/>
              </a:cxn>
              <a:cxn ang="0">
                <a:pos x="31" y="83"/>
              </a:cxn>
              <a:cxn ang="0">
                <a:pos x="39" y="77"/>
              </a:cxn>
              <a:cxn ang="0">
                <a:pos x="46" y="77"/>
              </a:cxn>
              <a:cxn ang="0">
                <a:pos x="54" y="83"/>
              </a:cxn>
              <a:cxn ang="0">
                <a:pos x="66" y="78"/>
              </a:cxn>
              <a:cxn ang="0">
                <a:pos x="67" y="67"/>
              </a:cxn>
              <a:cxn ang="0">
                <a:pos x="78" y="61"/>
              </a:cxn>
              <a:cxn ang="0">
                <a:pos x="85" y="47"/>
              </a:cxn>
              <a:cxn ang="0">
                <a:pos x="61" y="20"/>
              </a:cxn>
              <a:cxn ang="0">
                <a:pos x="75" y="23"/>
              </a:cxn>
              <a:cxn ang="0">
                <a:pos x="71" y="26"/>
              </a:cxn>
              <a:cxn ang="0">
                <a:pos x="68" y="27"/>
              </a:cxn>
              <a:cxn ang="0">
                <a:pos x="46" y="71"/>
              </a:cxn>
              <a:cxn ang="0">
                <a:pos x="14" y="46"/>
              </a:cxn>
              <a:cxn ang="0">
                <a:pos x="25" y="19"/>
              </a:cxn>
              <a:cxn ang="0">
                <a:pos x="26" y="19"/>
              </a:cxn>
              <a:cxn ang="0">
                <a:pos x="36" y="14"/>
              </a:cxn>
              <a:cxn ang="0">
                <a:pos x="49" y="14"/>
              </a:cxn>
              <a:cxn ang="0">
                <a:pos x="61" y="20"/>
              </a:cxn>
              <a:cxn ang="0">
                <a:pos x="43" y="5"/>
              </a:cxn>
              <a:cxn ang="0">
                <a:pos x="48" y="10"/>
              </a:cxn>
              <a:cxn ang="0">
                <a:pos x="37" y="10"/>
              </a:cxn>
              <a:cxn ang="0">
                <a:pos x="16" y="16"/>
              </a:cxn>
              <a:cxn ang="0">
                <a:pos x="17" y="22"/>
              </a:cxn>
              <a:cxn ang="0">
                <a:pos x="11" y="23"/>
              </a:cxn>
              <a:cxn ang="0">
                <a:pos x="6" y="47"/>
              </a:cxn>
              <a:cxn ang="0">
                <a:pos x="11" y="46"/>
              </a:cxn>
              <a:cxn ang="0">
                <a:pos x="8" y="56"/>
              </a:cxn>
              <a:cxn ang="0">
                <a:pos x="23" y="74"/>
              </a:cxn>
              <a:cxn ang="0">
                <a:pos x="35" y="74"/>
              </a:cxn>
              <a:cxn ang="0">
                <a:pos x="23" y="74"/>
              </a:cxn>
              <a:cxn ang="0">
                <a:pos x="51" y="74"/>
              </a:cxn>
              <a:cxn ang="0">
                <a:pos x="63" y="74"/>
              </a:cxn>
              <a:cxn ang="0">
                <a:pos x="78" y="56"/>
              </a:cxn>
              <a:cxn ang="0">
                <a:pos x="75" y="44"/>
              </a:cxn>
              <a:cxn ang="0">
                <a:pos x="78" y="56"/>
              </a:cxn>
            </a:cxnLst>
            <a:rect l="0" t="0" r="r" b="b"/>
            <a:pathLst>
              <a:path w="85" h="83">
                <a:moveTo>
                  <a:pt x="82" y="42"/>
                </a:moveTo>
                <a:cubicBezTo>
                  <a:pt x="77" y="39"/>
                  <a:pt x="77" y="39"/>
                  <a:pt x="77" y="39"/>
                </a:cubicBezTo>
                <a:cubicBezTo>
                  <a:pt x="77" y="37"/>
                  <a:pt x="76" y="34"/>
                  <a:pt x="75" y="31"/>
                </a:cubicBezTo>
                <a:cubicBezTo>
                  <a:pt x="79" y="27"/>
                  <a:pt x="79" y="27"/>
                  <a:pt x="79" y="27"/>
                </a:cubicBezTo>
                <a:cubicBezTo>
                  <a:pt x="81" y="25"/>
                  <a:pt x="81" y="23"/>
                  <a:pt x="80" y="21"/>
                </a:cubicBezTo>
                <a:cubicBezTo>
                  <a:pt x="78" y="18"/>
                  <a:pt x="76" y="15"/>
                  <a:pt x="73" y="12"/>
                </a:cubicBezTo>
                <a:cubicBezTo>
                  <a:pt x="72" y="11"/>
                  <a:pt x="71" y="11"/>
                  <a:pt x="70" y="11"/>
                </a:cubicBezTo>
                <a:cubicBezTo>
                  <a:pt x="69" y="11"/>
                  <a:pt x="68" y="11"/>
                  <a:pt x="67" y="11"/>
                </a:cubicBezTo>
                <a:cubicBezTo>
                  <a:pt x="62" y="14"/>
                  <a:pt x="62" y="14"/>
                  <a:pt x="62" y="14"/>
                </a:cubicBezTo>
                <a:cubicBezTo>
                  <a:pt x="59" y="12"/>
                  <a:pt x="57" y="11"/>
                  <a:pt x="54" y="10"/>
                </a:cubicBezTo>
                <a:cubicBezTo>
                  <a:pt x="52" y="4"/>
                  <a:pt x="52" y="4"/>
                  <a:pt x="52" y="4"/>
                </a:cubicBezTo>
                <a:cubicBezTo>
                  <a:pt x="52" y="2"/>
                  <a:pt x="50" y="0"/>
                  <a:pt x="48" y="0"/>
                </a:cubicBezTo>
                <a:cubicBezTo>
                  <a:pt x="46" y="0"/>
                  <a:pt x="44" y="0"/>
                  <a:pt x="43" y="0"/>
                </a:cubicBezTo>
                <a:cubicBezTo>
                  <a:pt x="41" y="0"/>
                  <a:pt x="40" y="0"/>
                  <a:pt x="38" y="0"/>
                </a:cubicBezTo>
                <a:cubicBezTo>
                  <a:pt x="36" y="0"/>
                  <a:pt x="34" y="2"/>
                  <a:pt x="33" y="4"/>
                </a:cubicBezTo>
                <a:cubicBezTo>
                  <a:pt x="32" y="10"/>
                  <a:pt x="32" y="10"/>
                  <a:pt x="32" y="10"/>
                </a:cubicBezTo>
                <a:cubicBezTo>
                  <a:pt x="29" y="11"/>
                  <a:pt x="26" y="12"/>
                  <a:pt x="24" y="14"/>
                </a:cubicBezTo>
                <a:cubicBezTo>
                  <a:pt x="18" y="11"/>
                  <a:pt x="18" y="11"/>
                  <a:pt x="18" y="11"/>
                </a:cubicBezTo>
                <a:cubicBezTo>
                  <a:pt x="18" y="11"/>
                  <a:pt x="17" y="11"/>
                  <a:pt x="16" y="11"/>
                </a:cubicBezTo>
                <a:cubicBezTo>
                  <a:pt x="15" y="11"/>
                  <a:pt x="13" y="11"/>
                  <a:pt x="12" y="12"/>
                </a:cubicBezTo>
                <a:cubicBezTo>
                  <a:pt x="10" y="15"/>
                  <a:pt x="8" y="18"/>
                  <a:pt x="6" y="21"/>
                </a:cubicBezTo>
                <a:cubicBezTo>
                  <a:pt x="5" y="23"/>
                  <a:pt x="5" y="25"/>
                  <a:pt x="6" y="27"/>
                </a:cubicBezTo>
                <a:cubicBezTo>
                  <a:pt x="10" y="31"/>
                  <a:pt x="10" y="31"/>
                  <a:pt x="10" y="31"/>
                </a:cubicBezTo>
                <a:cubicBezTo>
                  <a:pt x="9" y="34"/>
                  <a:pt x="9" y="37"/>
                  <a:pt x="8" y="39"/>
                </a:cubicBezTo>
                <a:cubicBezTo>
                  <a:pt x="3" y="42"/>
                  <a:pt x="3" y="42"/>
                  <a:pt x="3" y="42"/>
                </a:cubicBezTo>
                <a:cubicBezTo>
                  <a:pt x="1" y="43"/>
                  <a:pt x="0" y="45"/>
                  <a:pt x="0" y="47"/>
                </a:cubicBezTo>
                <a:cubicBezTo>
                  <a:pt x="1" y="51"/>
                  <a:pt x="2" y="54"/>
                  <a:pt x="3" y="58"/>
                </a:cubicBezTo>
                <a:cubicBezTo>
                  <a:pt x="4" y="60"/>
                  <a:pt x="6" y="61"/>
                  <a:pt x="8" y="61"/>
                </a:cubicBezTo>
                <a:cubicBezTo>
                  <a:pt x="14" y="61"/>
                  <a:pt x="14" y="61"/>
                  <a:pt x="14" y="61"/>
                </a:cubicBezTo>
                <a:cubicBezTo>
                  <a:pt x="15" y="63"/>
                  <a:pt x="17" y="65"/>
                  <a:pt x="19" y="67"/>
                </a:cubicBezTo>
                <a:cubicBezTo>
                  <a:pt x="17" y="73"/>
                  <a:pt x="17" y="73"/>
                  <a:pt x="17" y="73"/>
                </a:cubicBezTo>
                <a:cubicBezTo>
                  <a:pt x="17" y="75"/>
                  <a:pt x="18" y="77"/>
                  <a:pt x="20" y="78"/>
                </a:cubicBezTo>
                <a:cubicBezTo>
                  <a:pt x="23" y="80"/>
                  <a:pt x="26" y="82"/>
                  <a:pt x="30" y="83"/>
                </a:cubicBezTo>
                <a:cubicBezTo>
                  <a:pt x="30" y="83"/>
                  <a:pt x="31" y="83"/>
                  <a:pt x="31" y="83"/>
                </a:cubicBezTo>
                <a:cubicBezTo>
                  <a:pt x="33" y="83"/>
                  <a:pt x="34" y="82"/>
                  <a:pt x="35" y="81"/>
                </a:cubicBezTo>
                <a:cubicBezTo>
                  <a:pt x="39" y="77"/>
                  <a:pt x="39" y="77"/>
                  <a:pt x="39" y="77"/>
                </a:cubicBezTo>
                <a:cubicBezTo>
                  <a:pt x="41" y="77"/>
                  <a:pt x="42" y="77"/>
                  <a:pt x="43" y="77"/>
                </a:cubicBezTo>
                <a:cubicBezTo>
                  <a:pt x="44" y="77"/>
                  <a:pt x="45" y="77"/>
                  <a:pt x="46" y="77"/>
                </a:cubicBezTo>
                <a:cubicBezTo>
                  <a:pt x="50" y="81"/>
                  <a:pt x="50" y="81"/>
                  <a:pt x="50" y="81"/>
                </a:cubicBezTo>
                <a:cubicBezTo>
                  <a:pt x="51" y="82"/>
                  <a:pt x="53" y="83"/>
                  <a:pt x="54" y="83"/>
                </a:cubicBezTo>
                <a:cubicBezTo>
                  <a:pt x="55" y="83"/>
                  <a:pt x="55" y="83"/>
                  <a:pt x="56" y="83"/>
                </a:cubicBezTo>
                <a:cubicBezTo>
                  <a:pt x="59" y="82"/>
                  <a:pt x="63" y="80"/>
                  <a:pt x="66" y="78"/>
                </a:cubicBezTo>
                <a:cubicBezTo>
                  <a:pt x="68" y="77"/>
                  <a:pt x="69" y="75"/>
                  <a:pt x="68" y="73"/>
                </a:cubicBezTo>
                <a:cubicBezTo>
                  <a:pt x="67" y="67"/>
                  <a:pt x="67" y="67"/>
                  <a:pt x="67" y="67"/>
                </a:cubicBezTo>
                <a:cubicBezTo>
                  <a:pt x="69" y="65"/>
                  <a:pt x="70" y="63"/>
                  <a:pt x="72" y="61"/>
                </a:cubicBezTo>
                <a:cubicBezTo>
                  <a:pt x="78" y="61"/>
                  <a:pt x="78" y="61"/>
                  <a:pt x="78" y="61"/>
                </a:cubicBezTo>
                <a:cubicBezTo>
                  <a:pt x="80" y="61"/>
                  <a:pt x="82" y="60"/>
                  <a:pt x="83" y="58"/>
                </a:cubicBezTo>
                <a:cubicBezTo>
                  <a:pt x="84" y="54"/>
                  <a:pt x="85" y="51"/>
                  <a:pt x="85" y="47"/>
                </a:cubicBezTo>
                <a:cubicBezTo>
                  <a:pt x="85" y="45"/>
                  <a:pt x="84" y="43"/>
                  <a:pt x="82" y="42"/>
                </a:cubicBezTo>
                <a:close/>
                <a:moveTo>
                  <a:pt x="61" y="20"/>
                </a:moveTo>
                <a:cubicBezTo>
                  <a:pt x="70" y="16"/>
                  <a:pt x="70" y="16"/>
                  <a:pt x="70" y="16"/>
                </a:cubicBezTo>
                <a:cubicBezTo>
                  <a:pt x="72" y="18"/>
                  <a:pt x="73" y="21"/>
                  <a:pt x="75" y="23"/>
                </a:cubicBezTo>
                <a:cubicBezTo>
                  <a:pt x="72" y="28"/>
                  <a:pt x="72" y="28"/>
                  <a:pt x="72" y="28"/>
                </a:cubicBezTo>
                <a:cubicBezTo>
                  <a:pt x="71" y="27"/>
                  <a:pt x="71" y="26"/>
                  <a:pt x="71" y="26"/>
                </a:cubicBezTo>
                <a:cubicBezTo>
                  <a:pt x="70" y="25"/>
                  <a:pt x="69" y="24"/>
                  <a:pt x="68" y="25"/>
                </a:cubicBezTo>
                <a:cubicBezTo>
                  <a:pt x="67" y="25"/>
                  <a:pt x="67" y="27"/>
                  <a:pt x="68" y="27"/>
                </a:cubicBezTo>
                <a:cubicBezTo>
                  <a:pt x="70" y="31"/>
                  <a:pt x="71" y="35"/>
                  <a:pt x="72" y="39"/>
                </a:cubicBezTo>
                <a:cubicBezTo>
                  <a:pt x="73" y="55"/>
                  <a:pt x="62" y="69"/>
                  <a:pt x="46" y="71"/>
                </a:cubicBezTo>
                <a:cubicBezTo>
                  <a:pt x="38" y="72"/>
                  <a:pt x="31" y="70"/>
                  <a:pt x="25" y="65"/>
                </a:cubicBezTo>
                <a:cubicBezTo>
                  <a:pt x="19" y="60"/>
                  <a:pt x="15" y="53"/>
                  <a:pt x="14" y="46"/>
                </a:cubicBezTo>
                <a:cubicBezTo>
                  <a:pt x="13" y="38"/>
                  <a:pt x="15" y="30"/>
                  <a:pt x="20" y="24"/>
                </a:cubicBezTo>
                <a:cubicBezTo>
                  <a:pt x="22" y="22"/>
                  <a:pt x="23" y="21"/>
                  <a:pt x="25" y="19"/>
                </a:cubicBezTo>
                <a:cubicBezTo>
                  <a:pt x="25" y="19"/>
                  <a:pt x="25" y="19"/>
                  <a:pt x="25" y="19"/>
                </a:cubicBezTo>
                <a:cubicBezTo>
                  <a:pt x="26" y="19"/>
                  <a:pt x="26" y="19"/>
                  <a:pt x="26" y="19"/>
                </a:cubicBezTo>
                <a:cubicBezTo>
                  <a:pt x="29" y="17"/>
                  <a:pt x="32" y="15"/>
                  <a:pt x="36" y="14"/>
                </a:cubicBezTo>
                <a:cubicBezTo>
                  <a:pt x="36" y="14"/>
                  <a:pt x="36" y="14"/>
                  <a:pt x="36" y="14"/>
                </a:cubicBezTo>
                <a:cubicBezTo>
                  <a:pt x="37" y="14"/>
                  <a:pt x="38" y="14"/>
                  <a:pt x="40" y="14"/>
                </a:cubicBezTo>
                <a:cubicBezTo>
                  <a:pt x="43" y="13"/>
                  <a:pt x="46" y="13"/>
                  <a:pt x="49" y="14"/>
                </a:cubicBezTo>
                <a:cubicBezTo>
                  <a:pt x="49" y="14"/>
                  <a:pt x="49" y="14"/>
                  <a:pt x="49" y="14"/>
                </a:cubicBezTo>
                <a:cubicBezTo>
                  <a:pt x="54" y="15"/>
                  <a:pt x="58" y="17"/>
                  <a:pt x="61" y="20"/>
                </a:cubicBezTo>
                <a:close/>
                <a:moveTo>
                  <a:pt x="38" y="5"/>
                </a:moveTo>
                <a:cubicBezTo>
                  <a:pt x="40" y="5"/>
                  <a:pt x="41" y="5"/>
                  <a:pt x="43" y="5"/>
                </a:cubicBezTo>
                <a:cubicBezTo>
                  <a:pt x="44" y="5"/>
                  <a:pt x="46" y="5"/>
                  <a:pt x="47" y="5"/>
                </a:cubicBezTo>
                <a:cubicBezTo>
                  <a:pt x="48" y="10"/>
                  <a:pt x="48" y="10"/>
                  <a:pt x="48" y="10"/>
                </a:cubicBezTo>
                <a:cubicBezTo>
                  <a:pt x="45" y="10"/>
                  <a:pt x="42" y="10"/>
                  <a:pt x="39" y="10"/>
                </a:cubicBezTo>
                <a:cubicBezTo>
                  <a:pt x="39" y="10"/>
                  <a:pt x="38" y="10"/>
                  <a:pt x="37" y="10"/>
                </a:cubicBezTo>
                <a:lnTo>
                  <a:pt x="38" y="5"/>
                </a:lnTo>
                <a:close/>
                <a:moveTo>
                  <a:pt x="16" y="16"/>
                </a:moveTo>
                <a:cubicBezTo>
                  <a:pt x="21" y="18"/>
                  <a:pt x="21" y="18"/>
                  <a:pt x="21" y="18"/>
                </a:cubicBezTo>
                <a:cubicBezTo>
                  <a:pt x="20" y="19"/>
                  <a:pt x="18" y="21"/>
                  <a:pt x="17" y="22"/>
                </a:cubicBezTo>
                <a:cubicBezTo>
                  <a:pt x="16" y="24"/>
                  <a:pt x="15" y="26"/>
                  <a:pt x="14" y="28"/>
                </a:cubicBezTo>
                <a:cubicBezTo>
                  <a:pt x="11" y="23"/>
                  <a:pt x="11" y="23"/>
                  <a:pt x="11" y="23"/>
                </a:cubicBezTo>
                <a:cubicBezTo>
                  <a:pt x="12" y="21"/>
                  <a:pt x="14" y="18"/>
                  <a:pt x="16" y="16"/>
                </a:cubicBezTo>
                <a:close/>
                <a:moveTo>
                  <a:pt x="6" y="47"/>
                </a:moveTo>
                <a:cubicBezTo>
                  <a:pt x="10" y="44"/>
                  <a:pt x="10" y="44"/>
                  <a:pt x="10" y="44"/>
                </a:cubicBezTo>
                <a:cubicBezTo>
                  <a:pt x="10" y="45"/>
                  <a:pt x="11" y="45"/>
                  <a:pt x="11" y="46"/>
                </a:cubicBezTo>
                <a:cubicBezTo>
                  <a:pt x="11" y="49"/>
                  <a:pt x="12" y="53"/>
                  <a:pt x="13" y="56"/>
                </a:cubicBezTo>
                <a:cubicBezTo>
                  <a:pt x="8" y="56"/>
                  <a:pt x="8" y="56"/>
                  <a:pt x="8" y="56"/>
                </a:cubicBezTo>
                <a:cubicBezTo>
                  <a:pt x="7" y="53"/>
                  <a:pt x="6" y="50"/>
                  <a:pt x="6" y="47"/>
                </a:cubicBezTo>
                <a:close/>
                <a:moveTo>
                  <a:pt x="23" y="74"/>
                </a:moveTo>
                <a:cubicBezTo>
                  <a:pt x="24" y="69"/>
                  <a:pt x="24" y="69"/>
                  <a:pt x="24" y="69"/>
                </a:cubicBezTo>
                <a:cubicBezTo>
                  <a:pt x="27" y="71"/>
                  <a:pt x="31" y="73"/>
                  <a:pt x="35" y="74"/>
                </a:cubicBezTo>
                <a:cubicBezTo>
                  <a:pt x="31" y="78"/>
                  <a:pt x="31" y="78"/>
                  <a:pt x="31" y="78"/>
                </a:cubicBezTo>
                <a:cubicBezTo>
                  <a:pt x="28" y="77"/>
                  <a:pt x="25" y="75"/>
                  <a:pt x="23" y="74"/>
                </a:cubicBezTo>
                <a:close/>
                <a:moveTo>
                  <a:pt x="54" y="78"/>
                </a:moveTo>
                <a:cubicBezTo>
                  <a:pt x="51" y="74"/>
                  <a:pt x="51" y="74"/>
                  <a:pt x="51" y="74"/>
                </a:cubicBezTo>
                <a:cubicBezTo>
                  <a:pt x="55" y="73"/>
                  <a:pt x="59" y="71"/>
                  <a:pt x="62" y="69"/>
                </a:cubicBezTo>
                <a:cubicBezTo>
                  <a:pt x="63" y="74"/>
                  <a:pt x="63" y="74"/>
                  <a:pt x="63" y="74"/>
                </a:cubicBezTo>
                <a:cubicBezTo>
                  <a:pt x="60" y="75"/>
                  <a:pt x="57" y="77"/>
                  <a:pt x="54" y="78"/>
                </a:cubicBezTo>
                <a:close/>
                <a:moveTo>
                  <a:pt x="78" y="56"/>
                </a:moveTo>
                <a:cubicBezTo>
                  <a:pt x="72" y="56"/>
                  <a:pt x="72" y="56"/>
                  <a:pt x="72" y="56"/>
                </a:cubicBezTo>
                <a:cubicBezTo>
                  <a:pt x="74" y="52"/>
                  <a:pt x="75" y="48"/>
                  <a:pt x="75" y="44"/>
                </a:cubicBezTo>
                <a:cubicBezTo>
                  <a:pt x="80" y="47"/>
                  <a:pt x="80" y="47"/>
                  <a:pt x="80" y="47"/>
                </a:cubicBezTo>
                <a:cubicBezTo>
                  <a:pt x="80" y="50"/>
                  <a:pt x="79" y="53"/>
                  <a:pt x="78" y="56"/>
                </a:cubicBezTo>
                <a:close/>
              </a:path>
            </a:pathLst>
          </a:custGeom>
          <a:solidFill>
            <a:schemeClr val="bg1"/>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sp>
        <p:nvSpPr>
          <p:cNvPr id="34" name="Freeform: Shape 108">
            <a:extLst>
              <a:ext uri="{FF2B5EF4-FFF2-40B4-BE49-F238E27FC236}">
                <a16:creationId xmlns:a16="http://schemas.microsoft.com/office/drawing/2014/main" id="{75C2BF4A-4439-CC21-6E9D-57911003508F}"/>
              </a:ext>
            </a:extLst>
          </p:cNvPr>
          <p:cNvSpPr>
            <a:spLocks/>
          </p:cNvSpPr>
          <p:nvPr/>
        </p:nvSpPr>
        <p:spPr bwMode="auto">
          <a:xfrm>
            <a:off x="7432180" y="4664418"/>
            <a:ext cx="204000" cy="204002"/>
          </a:xfrm>
          <a:custGeom>
            <a:avLst/>
            <a:gdLst/>
            <a:ahLst/>
            <a:cxnLst>
              <a:cxn ang="0">
                <a:pos x="0" y="17"/>
              </a:cxn>
              <a:cxn ang="0">
                <a:pos x="17" y="34"/>
              </a:cxn>
              <a:cxn ang="0">
                <a:pos x="34" y="17"/>
              </a:cxn>
              <a:cxn ang="0">
                <a:pos x="17" y="0"/>
              </a:cxn>
              <a:cxn ang="0">
                <a:pos x="0" y="17"/>
              </a:cxn>
              <a:cxn ang="0">
                <a:pos x="29" y="17"/>
              </a:cxn>
              <a:cxn ang="0">
                <a:pos x="17" y="29"/>
              </a:cxn>
              <a:cxn ang="0">
                <a:pos x="5" y="17"/>
              </a:cxn>
              <a:cxn ang="0">
                <a:pos x="17" y="6"/>
              </a:cxn>
              <a:cxn ang="0">
                <a:pos x="29" y="17"/>
              </a:cxn>
            </a:cxnLst>
            <a:rect l="0" t="0" r="r" b="b"/>
            <a:pathLst>
              <a:path w="34" h="34">
                <a:moveTo>
                  <a:pt x="0" y="17"/>
                </a:moveTo>
                <a:cubicBezTo>
                  <a:pt x="0" y="27"/>
                  <a:pt x="7" y="34"/>
                  <a:pt x="17" y="34"/>
                </a:cubicBezTo>
                <a:cubicBezTo>
                  <a:pt x="26" y="34"/>
                  <a:pt x="34" y="27"/>
                  <a:pt x="34" y="17"/>
                </a:cubicBezTo>
                <a:cubicBezTo>
                  <a:pt x="34" y="8"/>
                  <a:pt x="26" y="0"/>
                  <a:pt x="17" y="0"/>
                </a:cubicBezTo>
                <a:cubicBezTo>
                  <a:pt x="7" y="0"/>
                  <a:pt x="0" y="8"/>
                  <a:pt x="0" y="17"/>
                </a:cubicBezTo>
                <a:close/>
                <a:moveTo>
                  <a:pt x="29" y="17"/>
                </a:moveTo>
                <a:cubicBezTo>
                  <a:pt x="29" y="24"/>
                  <a:pt x="23" y="29"/>
                  <a:pt x="17" y="29"/>
                </a:cubicBezTo>
                <a:cubicBezTo>
                  <a:pt x="10" y="29"/>
                  <a:pt x="5" y="24"/>
                  <a:pt x="5" y="17"/>
                </a:cubicBezTo>
                <a:cubicBezTo>
                  <a:pt x="5" y="11"/>
                  <a:pt x="10" y="6"/>
                  <a:pt x="17" y="6"/>
                </a:cubicBezTo>
                <a:cubicBezTo>
                  <a:pt x="23" y="6"/>
                  <a:pt x="29" y="11"/>
                  <a:pt x="29" y="17"/>
                </a:cubicBezTo>
                <a:close/>
              </a:path>
            </a:pathLst>
          </a:custGeom>
          <a:solidFill>
            <a:schemeClr val="bg1"/>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sp>
        <p:nvSpPr>
          <p:cNvPr id="35" name="magnifying-glass_118228">
            <a:extLst>
              <a:ext uri="{FF2B5EF4-FFF2-40B4-BE49-F238E27FC236}">
                <a16:creationId xmlns:a16="http://schemas.microsoft.com/office/drawing/2014/main" id="{6032BD57-220E-F14D-3961-E41901F0A2CF}"/>
              </a:ext>
            </a:extLst>
          </p:cNvPr>
          <p:cNvSpPr>
            <a:spLocks noChangeAspect="1"/>
          </p:cNvSpPr>
          <p:nvPr/>
        </p:nvSpPr>
        <p:spPr bwMode="auto">
          <a:xfrm>
            <a:off x="10255850" y="4545627"/>
            <a:ext cx="442236" cy="441583"/>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sym typeface="微软雅黑"/>
            </a:endParaRPr>
          </a:p>
        </p:txBody>
      </p:sp>
      <p:sp>
        <p:nvSpPr>
          <p:cNvPr id="36" name="文本框 35">
            <a:extLst>
              <a:ext uri="{FF2B5EF4-FFF2-40B4-BE49-F238E27FC236}">
                <a16:creationId xmlns:a16="http://schemas.microsoft.com/office/drawing/2014/main" id="{AB11D6FC-AB92-C8DF-C917-0D5557283ECF}"/>
              </a:ext>
            </a:extLst>
          </p:cNvPr>
          <p:cNvSpPr txBox="1"/>
          <p:nvPr/>
        </p:nvSpPr>
        <p:spPr>
          <a:xfrm>
            <a:off x="598295" y="3056684"/>
            <a:ext cx="22248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轻量化滋补大势所趋，复合消费者“治未病：的理念，满足多种健康需求。</a:t>
            </a:r>
          </a:p>
        </p:txBody>
      </p:sp>
      <p:sp>
        <p:nvSpPr>
          <p:cNvPr id="37" name="文本框 36">
            <a:extLst>
              <a:ext uri="{FF2B5EF4-FFF2-40B4-BE49-F238E27FC236}">
                <a16:creationId xmlns:a16="http://schemas.microsoft.com/office/drawing/2014/main" id="{36873255-CEBD-6E99-70A5-7FEEDA0DF22A}"/>
              </a:ext>
            </a:extLst>
          </p:cNvPr>
          <p:cNvSpPr txBox="1"/>
          <p:nvPr/>
        </p:nvSpPr>
        <p:spPr>
          <a:xfrm>
            <a:off x="3438869" y="3056684"/>
            <a:ext cx="22248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女性滋补市场广阔，具备养颜功效的燕窝仍是传统滋补的第一大品类，热销品更多的指向女性市场。</a:t>
            </a:r>
          </a:p>
        </p:txBody>
      </p:sp>
      <p:sp>
        <p:nvSpPr>
          <p:cNvPr id="38" name="文本框 37">
            <a:extLst>
              <a:ext uri="{FF2B5EF4-FFF2-40B4-BE49-F238E27FC236}">
                <a16:creationId xmlns:a16="http://schemas.microsoft.com/office/drawing/2014/main" id="{017FC817-3091-ECD8-1258-A291705256A6}"/>
              </a:ext>
            </a:extLst>
          </p:cNvPr>
          <p:cNvSpPr txBox="1"/>
          <p:nvPr/>
        </p:nvSpPr>
        <p:spPr>
          <a:xfrm>
            <a:off x="6421767" y="3044920"/>
            <a:ext cx="22248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提高免疫力是国民普遍诉求，人参和虫草需求高，灵芝孢子粉和石斛的价值被挖掘。</a:t>
            </a:r>
          </a:p>
        </p:txBody>
      </p:sp>
      <p:sp>
        <p:nvSpPr>
          <p:cNvPr id="39" name="文本框 38">
            <a:extLst>
              <a:ext uri="{FF2B5EF4-FFF2-40B4-BE49-F238E27FC236}">
                <a16:creationId xmlns:a16="http://schemas.microsoft.com/office/drawing/2014/main" id="{F446781B-24CE-5549-226C-D66381BBDC6F}"/>
              </a:ext>
            </a:extLst>
          </p:cNvPr>
          <p:cNvSpPr txBox="1"/>
          <p:nvPr/>
        </p:nvSpPr>
        <p:spPr>
          <a:xfrm>
            <a:off x="9324233" y="3044920"/>
            <a:ext cx="22248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直播电商的快速发展为传统滋补品行业注入了新活力，新兴品牌通过直播带货快速打开市场，传统品牌也加速线上布局。</a:t>
            </a:r>
          </a:p>
        </p:txBody>
      </p:sp>
      <p:sp>
        <p:nvSpPr>
          <p:cNvPr id="40" name="文本框 39">
            <a:extLst>
              <a:ext uri="{FF2B5EF4-FFF2-40B4-BE49-F238E27FC236}">
                <a16:creationId xmlns:a16="http://schemas.microsoft.com/office/drawing/2014/main" id="{EA8C1F47-EF0B-79F0-F35B-05B6DB141FA4}"/>
              </a:ext>
            </a:extLst>
          </p:cNvPr>
          <p:cNvSpPr txBox="1"/>
          <p:nvPr/>
        </p:nvSpPr>
        <p:spPr>
          <a:xfrm>
            <a:off x="578781" y="5463835"/>
            <a:ext cx="22248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市场格局相对固化，头部品牌主导，需要新兴品牌和创新产品来打破现状，满足消费者日益多样化的需求。</a:t>
            </a:r>
          </a:p>
        </p:txBody>
      </p:sp>
      <p:sp>
        <p:nvSpPr>
          <p:cNvPr id="41" name="文本框 40">
            <a:extLst>
              <a:ext uri="{FF2B5EF4-FFF2-40B4-BE49-F238E27FC236}">
                <a16:creationId xmlns:a16="http://schemas.microsoft.com/office/drawing/2014/main" id="{0062EE81-7F43-94EE-604E-0FBB3C85392E}"/>
              </a:ext>
            </a:extLst>
          </p:cNvPr>
          <p:cNvSpPr txBox="1"/>
          <p:nvPr/>
        </p:nvSpPr>
        <p:spPr>
          <a:xfrm>
            <a:off x="3447084" y="5463835"/>
            <a:ext cx="22248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传统滋补品市场呈现明显的区域差异，一线城市消费者更注重品牌和功效，而下沉市场对性价比和实用性更为关注。</a:t>
            </a:r>
          </a:p>
        </p:txBody>
      </p:sp>
      <p:sp>
        <p:nvSpPr>
          <p:cNvPr id="42" name="文本框 41">
            <a:extLst>
              <a:ext uri="{FF2B5EF4-FFF2-40B4-BE49-F238E27FC236}">
                <a16:creationId xmlns:a16="http://schemas.microsoft.com/office/drawing/2014/main" id="{0D597560-FCC8-1A76-E6BD-147B06F3854B}"/>
              </a:ext>
            </a:extLst>
          </p:cNvPr>
          <p:cNvSpPr txBox="1"/>
          <p:nvPr/>
        </p:nvSpPr>
        <p:spPr>
          <a:xfrm>
            <a:off x="6421766" y="5463835"/>
            <a:ext cx="22248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年轻化趋势明显，传统滋补品通过跨界联名、零食化设计、国潮包装等方式，成功吸引年轻消费者，焕发品牌新生。</a:t>
            </a:r>
          </a:p>
        </p:txBody>
      </p:sp>
      <p:sp>
        <p:nvSpPr>
          <p:cNvPr id="43" name="文本框 42">
            <a:extLst>
              <a:ext uri="{FF2B5EF4-FFF2-40B4-BE49-F238E27FC236}">
                <a16:creationId xmlns:a16="http://schemas.microsoft.com/office/drawing/2014/main" id="{D01192D7-7674-2C7E-8825-811C0DF5DF52}"/>
              </a:ext>
            </a:extLst>
          </p:cNvPr>
          <p:cNvSpPr txBox="1"/>
          <p:nvPr/>
        </p:nvSpPr>
        <p:spPr>
          <a:xfrm>
            <a:off x="9339862" y="5463835"/>
            <a:ext cx="22248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高端滋补品（如人参、虫草、燕窝）具有强礼品属性，节日消费成重要驱动力。</a:t>
            </a:r>
          </a:p>
        </p:txBody>
      </p:sp>
    </p:spTree>
    <p:extLst>
      <p:ext uri="{BB962C8B-B14F-4D97-AF65-F5344CB8AC3E}">
        <p14:creationId xmlns:p14="http://schemas.microsoft.com/office/powerpoint/2010/main" val="3412473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4BF3594-D03C-BA01-8D46-5585A10191EB}"/>
              </a:ext>
            </a:extLst>
          </p:cNvPr>
          <p:cNvSpPr/>
          <p:nvPr/>
        </p:nvSpPr>
        <p:spPr>
          <a:xfrm>
            <a:off x="632788" y="2392216"/>
            <a:ext cx="2693142" cy="372499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
        <p:nvSpPr>
          <p:cNvPr id="15" name="矩形 14">
            <a:extLst>
              <a:ext uri="{FF2B5EF4-FFF2-40B4-BE49-F238E27FC236}">
                <a16:creationId xmlns:a16="http://schemas.microsoft.com/office/drawing/2014/main" id="{AF6B69CC-0B0C-3EF1-7B94-4CF9ACC0FEB7}"/>
              </a:ext>
            </a:extLst>
          </p:cNvPr>
          <p:cNvSpPr/>
          <p:nvPr/>
        </p:nvSpPr>
        <p:spPr>
          <a:xfrm>
            <a:off x="3379569" y="2392216"/>
            <a:ext cx="2693142" cy="372499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D32B26A0-6059-B597-DA2B-AD30D912ADB4}"/>
              </a:ext>
            </a:extLst>
          </p:cNvPr>
          <p:cNvSpPr/>
          <p:nvPr/>
        </p:nvSpPr>
        <p:spPr>
          <a:xfrm>
            <a:off x="8873132" y="2392216"/>
            <a:ext cx="2693142" cy="372499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sp>
        <p:nvSpPr>
          <p:cNvPr id="19" name="矩形 18">
            <a:extLst>
              <a:ext uri="{FF2B5EF4-FFF2-40B4-BE49-F238E27FC236}">
                <a16:creationId xmlns:a16="http://schemas.microsoft.com/office/drawing/2014/main" id="{B4EB5B9D-2043-95F9-724E-155EA1AE75E6}"/>
              </a:ext>
            </a:extLst>
          </p:cNvPr>
          <p:cNvSpPr/>
          <p:nvPr/>
        </p:nvSpPr>
        <p:spPr>
          <a:xfrm>
            <a:off x="6126350" y="2392216"/>
            <a:ext cx="2693142" cy="372499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FEFFFF"/>
              </a:solidFill>
              <a:effectLst/>
              <a:uLnTx/>
              <a:uFillTx/>
              <a:latin typeface="Calibri"/>
              <a:ea typeface="宋体" panose="02010600030101010101" pitchFamily="2" charset="-122"/>
              <a:cs typeface="+mn-cs"/>
            </a:endParaRPr>
          </a:p>
        </p:txBody>
      </p:sp>
      <p:grpSp>
        <p:nvGrpSpPr>
          <p:cNvPr id="14" name="组合 13">
            <a:extLst>
              <a:ext uri="{FF2B5EF4-FFF2-40B4-BE49-F238E27FC236}">
                <a16:creationId xmlns:a16="http://schemas.microsoft.com/office/drawing/2014/main" id="{497CBB31-DF49-8769-1214-6363D33AB983}"/>
              </a:ext>
            </a:extLst>
          </p:cNvPr>
          <p:cNvGrpSpPr/>
          <p:nvPr/>
        </p:nvGrpSpPr>
        <p:grpSpPr>
          <a:xfrm>
            <a:off x="721630" y="2877911"/>
            <a:ext cx="2383817" cy="3038680"/>
            <a:chOff x="728473" y="2727578"/>
            <a:chExt cx="2389887" cy="3046417"/>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8473" y="2727578"/>
              <a:ext cx="2389887" cy="1440000"/>
            </a:xfrm>
            <a:prstGeom prst="rect">
              <a:avLst/>
            </a:prstGeom>
          </p:spPr>
        </p:pic>
        <p:sp>
          <p:nvSpPr>
            <p:cNvPr id="10" name="矩形 9"/>
            <p:cNvSpPr/>
            <p:nvPr/>
          </p:nvSpPr>
          <p:spPr>
            <a:xfrm>
              <a:off x="843416" y="4876331"/>
              <a:ext cx="2160000" cy="897664"/>
            </a:xfrm>
            <a:prstGeom prst="rect">
              <a:avLst/>
            </a:prstGeom>
            <a:noFill/>
          </p:spPr>
          <p:txBody>
            <a:bodyPr wrap="none" lIns="0" tIns="0" rIns="0" bIns="0">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品类表现如何？哪些品牌在引领品类增长？</a:t>
              </a:r>
              <a:endParaRPr kumimoji="0" lang="en-US" altLang="zh-CN"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altLang="zh-TW"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在品牌、店铺和商品层面，追踪在线市场</a:t>
              </a:r>
              <a:endParaRPr kumimoji="0" lang="en-US" altLang="zh-CN"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趋势、平台表现和竞争态势</a:t>
              </a:r>
              <a:endParaRPr kumimoji="0" lang="zh-TW"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p:txBody>
        </p:sp>
        <p:sp>
          <p:nvSpPr>
            <p:cNvPr id="16" name="矩形 15"/>
            <p:cNvSpPr/>
            <p:nvPr/>
          </p:nvSpPr>
          <p:spPr>
            <a:xfrm>
              <a:off x="1527176" y="4410074"/>
              <a:ext cx="792480" cy="185928"/>
            </a:xfrm>
            <a:prstGeom prst="rect">
              <a:avLst/>
            </a:prstGeom>
            <a:noFill/>
          </p:spPr>
          <p:txBody>
            <a:bodyPr wrap="none" lIns="0" tIns="0" rIns="0" bIns="0">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1197" b="0" i="0" u="none" strike="noStrike" kern="1200" cap="none" spc="0" normalizeH="0" baseline="0" noProof="0" dirty="0">
                  <a:ln>
                    <a:noFill/>
                  </a:ln>
                  <a:solidFill>
                    <a:srgbClr val="00192D"/>
                  </a:solidFill>
                  <a:effectLst/>
                  <a:uLnTx/>
                  <a:uFillTx/>
                  <a:latin typeface="HYQiHei-60S" pitchFamily="18" charset="-122"/>
                  <a:ea typeface="HYQiHei-60S" pitchFamily="18" charset="-122"/>
                  <a:cs typeface="+mn-cs"/>
                </a:rPr>
                <a:t>品类监控</a:t>
              </a:r>
              <a:endParaRPr kumimoji="0" lang="zh-TW" altLang="en-US" sz="1197" b="0" i="0" u="none" strike="noStrike" kern="1200" cap="none" spc="0" normalizeH="0" baseline="0" noProof="0" dirty="0">
                <a:ln>
                  <a:noFill/>
                </a:ln>
                <a:solidFill>
                  <a:srgbClr val="00192D"/>
                </a:solidFill>
                <a:effectLst/>
                <a:uLnTx/>
                <a:uFillTx/>
                <a:latin typeface="HYQiHei-60S" pitchFamily="18" charset="-122"/>
                <a:ea typeface="HYQiHei-60S" pitchFamily="18" charset="-122"/>
                <a:cs typeface="+mn-cs"/>
              </a:endParaRPr>
            </a:p>
          </p:txBody>
        </p:sp>
      </p:grpSp>
      <p:sp>
        <p:nvSpPr>
          <p:cNvPr id="30" name="文本框 29">
            <a:extLst>
              <a:ext uri="{FF2B5EF4-FFF2-40B4-BE49-F238E27FC236}">
                <a16:creationId xmlns:a16="http://schemas.microsoft.com/office/drawing/2014/main" id="{165E3E72-8641-7152-2861-A4DEF8E9CD12}"/>
              </a:ext>
            </a:extLst>
          </p:cNvPr>
          <p:cNvSpPr txBox="1"/>
          <p:nvPr/>
        </p:nvSpPr>
        <p:spPr>
          <a:xfrm>
            <a:off x="697071" y="935121"/>
            <a:ext cx="7454395" cy="583290"/>
          </a:xfrm>
          <a:prstGeom prst="rect">
            <a:avLst/>
          </a:prstGeom>
          <a:noFill/>
        </p:spPr>
        <p:txBody>
          <a:bodyPr wrap="square">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altLang="zh-CN" sz="3192" b="1" i="0" u="none" strike="noStrike" kern="1200" cap="none" spc="0" normalizeH="0" baseline="0" noProof="0" dirty="0">
                <a:ln>
                  <a:noFill/>
                </a:ln>
                <a:solidFill>
                  <a:srgbClr val="003157"/>
                </a:solidFill>
                <a:effectLst/>
                <a:uLnTx/>
                <a:uFillTx/>
                <a:latin typeface="HYQIHEI-70S DEMIBOLD" pitchFamily="18" charset="-122"/>
                <a:ea typeface="HYQIHEI-70S DEMIBOLD" pitchFamily="18" charset="-122"/>
                <a:cs typeface="+mn-cs"/>
              </a:rPr>
              <a:t>Digital Shelf Analytics</a:t>
            </a:r>
            <a:endParaRPr kumimoji="0" lang="zh-TW" altLang="zh-CN" sz="3192" b="1" i="0" u="none" strike="noStrike" kern="1200" cap="none" spc="0" normalizeH="0" baseline="0" noProof="0" dirty="0">
              <a:ln>
                <a:noFill/>
              </a:ln>
              <a:solidFill>
                <a:srgbClr val="003157"/>
              </a:solidFill>
              <a:effectLst/>
              <a:uLnTx/>
              <a:uFillTx/>
              <a:latin typeface="HYQIHEI-70S DEMIBOLD" pitchFamily="18" charset="-122"/>
              <a:ea typeface="HYQIHEI-70S DEMIBOLD" pitchFamily="18" charset="-122"/>
              <a:cs typeface="+mn-cs"/>
            </a:endParaRPr>
          </a:p>
        </p:txBody>
      </p:sp>
      <p:sp>
        <p:nvSpPr>
          <p:cNvPr id="31" name="文本框 30">
            <a:extLst>
              <a:ext uri="{FF2B5EF4-FFF2-40B4-BE49-F238E27FC236}">
                <a16:creationId xmlns:a16="http://schemas.microsoft.com/office/drawing/2014/main" id="{E5ED5843-32A6-F534-5BD5-15639A9FFAB6}"/>
              </a:ext>
            </a:extLst>
          </p:cNvPr>
          <p:cNvSpPr txBox="1"/>
          <p:nvPr/>
        </p:nvSpPr>
        <p:spPr>
          <a:xfrm>
            <a:off x="697072" y="1640176"/>
            <a:ext cx="8701771" cy="473412"/>
          </a:xfrm>
          <a:prstGeom prst="rect">
            <a:avLst/>
          </a:prstGeom>
          <a:noFill/>
        </p:spPr>
        <p:txBody>
          <a:bodyPr wrap="square">
            <a:spAutoFit/>
          </a:bodyPr>
          <a:lstStyle/>
          <a:p>
            <a:pPr marL="0" marR="0" lvl="0" indent="0" algn="l" defTabSz="912114" rtl="0" eaLnBrk="1" fontAlgn="auto" latinLnBrk="0" hangingPunct="1">
              <a:lnSpc>
                <a:spcPts val="1532"/>
              </a:lnSpc>
              <a:spcBef>
                <a:spcPts val="0"/>
              </a:spcBef>
              <a:spcAft>
                <a:spcPts val="0"/>
              </a:spcAft>
              <a:buClrTx/>
              <a:buSzTx/>
              <a:buFontTx/>
              <a:buNone/>
              <a:tabLst/>
              <a:defRPr/>
            </a:pPr>
            <a:r>
              <a:rPr kumimoji="0" lang="en-US" altLang="zh-CN" sz="1197"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Digital Shelf Analytics </a:t>
            </a:r>
            <a:r>
              <a:rPr kumimoji="0" lang="zh-CN" altLang="en-US" sz="1197"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是一款功能强大的全渠道电商数据分析平台，能够帮助用户敏锐洞悉并充分利用行业宏观和微观趋势，评估品牌和竞品市场表现，深入分析店铺绩效，发掘新品和高增长单品，全方位赋能品牌增长</a:t>
            </a:r>
          </a:p>
        </p:txBody>
      </p:sp>
      <p:grpSp>
        <p:nvGrpSpPr>
          <p:cNvPr id="12" name="组合 11">
            <a:extLst>
              <a:ext uri="{FF2B5EF4-FFF2-40B4-BE49-F238E27FC236}">
                <a16:creationId xmlns:a16="http://schemas.microsoft.com/office/drawing/2014/main" id="{4EA0D4E8-06B8-0E96-5612-0571A2861269}"/>
              </a:ext>
            </a:extLst>
          </p:cNvPr>
          <p:cNvGrpSpPr/>
          <p:nvPr/>
        </p:nvGrpSpPr>
        <p:grpSpPr>
          <a:xfrm>
            <a:off x="6343943" y="2627931"/>
            <a:ext cx="2154514" cy="3254902"/>
            <a:chOff x="6666920" y="2476962"/>
            <a:chExt cx="2160000" cy="326319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58798" y="2476962"/>
              <a:ext cx="1976245" cy="1690616"/>
            </a:xfrm>
            <a:prstGeom prst="rect">
              <a:avLst/>
            </a:prstGeom>
          </p:spPr>
        </p:pic>
        <p:sp>
          <p:nvSpPr>
            <p:cNvPr id="35" name="矩形 34">
              <a:extLst>
                <a:ext uri="{FF2B5EF4-FFF2-40B4-BE49-F238E27FC236}">
                  <a16:creationId xmlns:a16="http://schemas.microsoft.com/office/drawing/2014/main" id="{BCA62488-DC52-3CDC-348B-09CCF46A03C7}"/>
                </a:ext>
              </a:extLst>
            </p:cNvPr>
            <p:cNvSpPr/>
            <p:nvPr/>
          </p:nvSpPr>
          <p:spPr>
            <a:xfrm>
              <a:off x="7350680" y="4392920"/>
              <a:ext cx="792480" cy="185928"/>
            </a:xfrm>
            <a:prstGeom prst="rect">
              <a:avLst/>
            </a:prstGeom>
            <a:noFill/>
          </p:spPr>
          <p:txBody>
            <a:bodyPr wrap="none" lIns="0" tIns="0" rIns="0" bIns="0">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1197" b="0" i="0" u="none" strike="noStrike" kern="1200" cap="none" spc="0" normalizeH="0" baseline="0" noProof="0" dirty="0">
                  <a:ln>
                    <a:noFill/>
                  </a:ln>
                  <a:solidFill>
                    <a:srgbClr val="00192D"/>
                  </a:solidFill>
                  <a:effectLst/>
                  <a:uLnTx/>
                  <a:uFillTx/>
                  <a:latin typeface="HYQiHei-60S" pitchFamily="18" charset="-122"/>
                  <a:ea typeface="HYQiHei-60S" pitchFamily="18" charset="-122"/>
                  <a:cs typeface="+mn-cs"/>
                </a:rPr>
                <a:t>舆情分析</a:t>
              </a:r>
              <a:endParaRPr kumimoji="0" lang="zh-TW" altLang="en-US" sz="1197" b="0" i="0" u="none" strike="noStrike" kern="1200" cap="none" spc="0" normalizeH="0" baseline="0" noProof="0" dirty="0">
                <a:ln>
                  <a:noFill/>
                </a:ln>
                <a:solidFill>
                  <a:srgbClr val="00192D"/>
                </a:solidFill>
                <a:effectLst/>
                <a:uLnTx/>
                <a:uFillTx/>
                <a:latin typeface="HYQiHei-60S" pitchFamily="18" charset="-122"/>
                <a:ea typeface="HYQiHei-60S" pitchFamily="18" charset="-122"/>
                <a:cs typeface="+mn-cs"/>
              </a:endParaRPr>
            </a:p>
          </p:txBody>
        </p:sp>
        <p:sp>
          <p:nvSpPr>
            <p:cNvPr id="38" name="矩形 37">
              <a:extLst>
                <a:ext uri="{FF2B5EF4-FFF2-40B4-BE49-F238E27FC236}">
                  <a16:creationId xmlns:a16="http://schemas.microsoft.com/office/drawing/2014/main" id="{18C9A797-F5AA-705A-F2FF-3C8A662CA622}"/>
                </a:ext>
              </a:extLst>
            </p:cNvPr>
            <p:cNvSpPr/>
            <p:nvPr/>
          </p:nvSpPr>
          <p:spPr>
            <a:xfrm>
              <a:off x="6666920" y="4842488"/>
              <a:ext cx="2160000" cy="897664"/>
            </a:xfrm>
            <a:prstGeom prst="rect">
              <a:avLst/>
            </a:prstGeom>
            <a:noFill/>
          </p:spPr>
          <p:txBody>
            <a:bodyPr wrap="none" lIns="0" tIns="0" rIns="0" bIns="0">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希望聆听用户对产品、品牌和品类的真实反馈？</a:t>
              </a:r>
              <a:endParaRPr kumimoji="0" lang="en-US" altLang="zh-CN"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altLang="zh-CN"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深入了解用户对品牌及其产品的反馈，</a:t>
              </a:r>
              <a:endParaRPr kumimoji="0" lang="en-US" altLang="zh-CN"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挖掘新的需求点</a:t>
              </a:r>
              <a:endParaRPr kumimoji="0" lang="zh-TW"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p:txBody>
        </p:sp>
      </p:grpSp>
      <p:grpSp>
        <p:nvGrpSpPr>
          <p:cNvPr id="11" name="组合 10">
            <a:extLst>
              <a:ext uri="{FF2B5EF4-FFF2-40B4-BE49-F238E27FC236}">
                <a16:creationId xmlns:a16="http://schemas.microsoft.com/office/drawing/2014/main" id="{6BB12B65-8705-303E-6AE5-0EB833FFC0AC}"/>
              </a:ext>
            </a:extLst>
          </p:cNvPr>
          <p:cNvGrpSpPr/>
          <p:nvPr/>
        </p:nvGrpSpPr>
        <p:grpSpPr>
          <a:xfrm>
            <a:off x="9040447" y="2518825"/>
            <a:ext cx="2414338" cy="3361129"/>
            <a:chOff x="9068472" y="2367578"/>
            <a:chExt cx="2420486" cy="3369686"/>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068472" y="2367578"/>
              <a:ext cx="2420486" cy="1800000"/>
            </a:xfrm>
            <a:prstGeom prst="rect">
              <a:avLst/>
            </a:prstGeom>
          </p:spPr>
        </p:pic>
        <p:sp>
          <p:nvSpPr>
            <p:cNvPr id="36" name="矩形 35">
              <a:extLst>
                <a:ext uri="{FF2B5EF4-FFF2-40B4-BE49-F238E27FC236}">
                  <a16:creationId xmlns:a16="http://schemas.microsoft.com/office/drawing/2014/main" id="{22008575-564B-55F7-C790-8CDF01F29A27}"/>
                </a:ext>
              </a:extLst>
            </p:cNvPr>
            <p:cNvSpPr/>
            <p:nvPr/>
          </p:nvSpPr>
          <p:spPr>
            <a:xfrm>
              <a:off x="9882475" y="4410625"/>
              <a:ext cx="792480" cy="185928"/>
            </a:xfrm>
            <a:prstGeom prst="rect">
              <a:avLst/>
            </a:prstGeom>
            <a:noFill/>
          </p:spPr>
          <p:txBody>
            <a:bodyPr wrap="none" lIns="0" tIns="0" rIns="0" bIns="0">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1197" b="0" i="0" u="none" strike="noStrike" kern="1200" cap="none" spc="0" normalizeH="0" baseline="0" noProof="0" dirty="0">
                  <a:ln>
                    <a:noFill/>
                  </a:ln>
                  <a:solidFill>
                    <a:srgbClr val="00192D"/>
                  </a:solidFill>
                  <a:effectLst/>
                  <a:uLnTx/>
                  <a:uFillTx/>
                  <a:latin typeface="HYQiHei-60S" pitchFamily="18" charset="-122"/>
                  <a:ea typeface="HYQiHei-60S" pitchFamily="18" charset="-122"/>
                  <a:cs typeface="+mn-cs"/>
                </a:rPr>
                <a:t>电商咨询</a:t>
              </a:r>
              <a:endParaRPr kumimoji="0" lang="zh-TW" altLang="en-US" sz="1197" b="0" i="0" u="none" strike="noStrike" kern="1200" cap="none" spc="0" normalizeH="0" baseline="0" noProof="0" dirty="0">
                <a:ln>
                  <a:noFill/>
                </a:ln>
                <a:solidFill>
                  <a:srgbClr val="00192D"/>
                </a:solidFill>
                <a:effectLst/>
                <a:uLnTx/>
                <a:uFillTx/>
                <a:latin typeface="HYQiHei-60S" pitchFamily="18" charset="-122"/>
                <a:ea typeface="HYQiHei-60S" pitchFamily="18" charset="-122"/>
                <a:cs typeface="+mn-cs"/>
              </a:endParaRPr>
            </a:p>
          </p:txBody>
        </p:sp>
        <p:sp>
          <p:nvSpPr>
            <p:cNvPr id="39" name="矩形 38">
              <a:extLst>
                <a:ext uri="{FF2B5EF4-FFF2-40B4-BE49-F238E27FC236}">
                  <a16:creationId xmlns:a16="http://schemas.microsoft.com/office/drawing/2014/main" id="{8C63D519-9852-7461-BC05-D9B66A317F9D}"/>
                </a:ext>
              </a:extLst>
            </p:cNvPr>
            <p:cNvSpPr/>
            <p:nvPr/>
          </p:nvSpPr>
          <p:spPr>
            <a:xfrm>
              <a:off x="9198715" y="4839600"/>
              <a:ext cx="2160000" cy="897664"/>
            </a:xfrm>
            <a:prstGeom prst="rect">
              <a:avLst/>
            </a:prstGeom>
            <a:noFill/>
          </p:spPr>
          <p:txBody>
            <a:bodyPr wrap="none" lIns="0" tIns="0" rIns="0" bIns="0">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针对企业当下面临的最复杂的数字化挑</a:t>
              </a:r>
              <a:endParaRPr kumimoji="0" lang="en-US" altLang="zh-CN"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战提供咨询意见</a:t>
              </a:r>
              <a:endParaRPr kumimoji="0" lang="en-US" altLang="zh-CN"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altLang="zh-TW"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针对业务难题和增长机遇提供关键洞察，</a:t>
              </a:r>
              <a:endParaRPr kumimoji="0" lang="en-US" altLang="zh-CN"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为客户提供战略、营销和运营决策辅助</a:t>
              </a:r>
              <a:endParaRPr kumimoji="0" lang="zh-TW"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p:txBody>
        </p:sp>
      </p:grpSp>
      <p:sp>
        <p:nvSpPr>
          <p:cNvPr id="40" name="矩形: 圆角 39">
            <a:hlinkClick r:id="rId6"/>
            <a:extLst>
              <a:ext uri="{FF2B5EF4-FFF2-40B4-BE49-F238E27FC236}">
                <a16:creationId xmlns:a16="http://schemas.microsoft.com/office/drawing/2014/main" id="{8D703964-B04C-0728-FF55-CFCC64448816}"/>
              </a:ext>
            </a:extLst>
          </p:cNvPr>
          <p:cNvSpPr/>
          <p:nvPr/>
        </p:nvSpPr>
        <p:spPr>
          <a:xfrm>
            <a:off x="10169104" y="1671628"/>
            <a:ext cx="1155769" cy="421828"/>
          </a:xfrm>
          <a:prstGeom prst="roundRect">
            <a:avLst/>
          </a:prstGeom>
          <a:solidFill>
            <a:srgbClr val="1E8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1197" b="0" i="0" u="none" strike="noStrike" kern="1200" cap="none" spc="0" normalizeH="0" baseline="0" noProof="0" dirty="0">
                <a:ln>
                  <a:noFill/>
                </a:ln>
                <a:solidFill>
                  <a:srgbClr val="FEFFFF"/>
                </a:solidFill>
                <a:effectLst/>
                <a:uLnTx/>
                <a:uFillTx/>
                <a:latin typeface="汉仪旗黑-50S" panose="00020600040101010101" pitchFamily="18" charset="-122"/>
                <a:ea typeface="汉仪旗黑-50S" panose="00020600040101010101" pitchFamily="18" charset="-122"/>
                <a:cs typeface="+mn-cs"/>
              </a:rPr>
              <a:t>申请试用</a:t>
            </a:r>
          </a:p>
        </p:txBody>
      </p:sp>
      <p:grpSp>
        <p:nvGrpSpPr>
          <p:cNvPr id="13" name="组合 12">
            <a:extLst>
              <a:ext uri="{FF2B5EF4-FFF2-40B4-BE49-F238E27FC236}">
                <a16:creationId xmlns:a16="http://schemas.microsoft.com/office/drawing/2014/main" id="{6D805653-B3C4-BB5C-6765-A63DABCF02AA}"/>
              </a:ext>
            </a:extLst>
          </p:cNvPr>
          <p:cNvGrpSpPr/>
          <p:nvPr/>
        </p:nvGrpSpPr>
        <p:grpSpPr>
          <a:xfrm>
            <a:off x="3647438" y="2877909"/>
            <a:ext cx="2154514" cy="3028790"/>
            <a:chOff x="3948386" y="2727578"/>
            <a:chExt cx="2160000" cy="3036501"/>
          </a:xfrm>
        </p:grpSpPr>
        <p:sp>
          <p:nvSpPr>
            <p:cNvPr id="34" name="矩形 33">
              <a:extLst>
                <a:ext uri="{FF2B5EF4-FFF2-40B4-BE49-F238E27FC236}">
                  <a16:creationId xmlns:a16="http://schemas.microsoft.com/office/drawing/2014/main" id="{21FBDCA8-A485-14C1-953A-C854065DA6BD}"/>
                </a:ext>
              </a:extLst>
            </p:cNvPr>
            <p:cNvSpPr/>
            <p:nvPr/>
          </p:nvSpPr>
          <p:spPr>
            <a:xfrm>
              <a:off x="4632146" y="4408568"/>
              <a:ext cx="792480" cy="185928"/>
            </a:xfrm>
            <a:prstGeom prst="rect">
              <a:avLst/>
            </a:prstGeom>
            <a:noFill/>
          </p:spPr>
          <p:txBody>
            <a:bodyPr wrap="none" lIns="0" tIns="0" rIns="0" bIns="0">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1197" b="0" i="0" u="none" strike="noStrike" kern="1200" cap="none" spc="0" normalizeH="0" baseline="0" noProof="0" dirty="0">
                  <a:ln>
                    <a:noFill/>
                  </a:ln>
                  <a:solidFill>
                    <a:srgbClr val="00192D"/>
                  </a:solidFill>
                  <a:effectLst/>
                  <a:uLnTx/>
                  <a:uFillTx/>
                  <a:latin typeface="HYQiHei-60S" pitchFamily="18" charset="-122"/>
                  <a:ea typeface="HYQiHei-60S" pitchFamily="18" charset="-122"/>
                  <a:cs typeface="+mn-cs"/>
                </a:rPr>
                <a:t>价格和促销监控</a:t>
              </a:r>
            </a:p>
          </p:txBody>
        </p:sp>
        <p:sp>
          <p:nvSpPr>
            <p:cNvPr id="37" name="矩形 36">
              <a:extLst>
                <a:ext uri="{FF2B5EF4-FFF2-40B4-BE49-F238E27FC236}">
                  <a16:creationId xmlns:a16="http://schemas.microsoft.com/office/drawing/2014/main" id="{CEF484F5-81B7-1E84-8847-B7A248E4FA1D}"/>
                </a:ext>
              </a:extLst>
            </p:cNvPr>
            <p:cNvSpPr/>
            <p:nvPr/>
          </p:nvSpPr>
          <p:spPr>
            <a:xfrm>
              <a:off x="3948386" y="4866415"/>
              <a:ext cx="2160000" cy="897664"/>
            </a:xfrm>
            <a:prstGeom prst="rect">
              <a:avLst/>
            </a:prstGeom>
            <a:noFill/>
          </p:spPr>
          <p:txBody>
            <a:bodyPr wrap="none" lIns="0" tIns="0" rIns="0" bIns="0">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竞品近期实施了哪些价格策略和促销活动？</a:t>
              </a:r>
            </a:p>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altLang="zh-TW"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针对本品或竞品，提供小时级价格变化</a:t>
              </a:r>
              <a:endParaRPr kumimoji="0" lang="en-US" altLang="zh-CN"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zh-CN"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和促销活动分析</a:t>
              </a:r>
              <a:endParaRPr kumimoji="0" lang="zh-TW" altLang="en-US" sz="898"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endParaRPr>
            </a:p>
          </p:txBody>
        </p:sp>
        <p:pic>
          <p:nvPicPr>
            <p:cNvPr id="7" name="图片 6">
              <a:extLst>
                <a:ext uri="{FF2B5EF4-FFF2-40B4-BE49-F238E27FC236}">
                  <a16:creationId xmlns:a16="http://schemas.microsoft.com/office/drawing/2014/main" id="{BE490982-D7CD-822A-B49C-C4617B66EE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0264" y="2727578"/>
              <a:ext cx="1976244" cy="1440000"/>
            </a:xfrm>
            <a:prstGeom prst="rect">
              <a:avLst/>
            </a:prstGeom>
          </p:spPr>
        </p:pic>
      </p:grpSp>
      <p:pic>
        <p:nvPicPr>
          <p:cNvPr id="6" name="图片 5">
            <a:extLst>
              <a:ext uri="{FF2B5EF4-FFF2-40B4-BE49-F238E27FC236}">
                <a16:creationId xmlns:a16="http://schemas.microsoft.com/office/drawing/2014/main" id="{C24BD98D-7D4A-ABC5-E5F5-94FF03B3A8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9192" y="335207"/>
            <a:ext cx="1285681" cy="1285681"/>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7828" y="1137307"/>
            <a:ext cx="1814625" cy="178733"/>
          </a:xfrm>
          <a:prstGeom prst="rect">
            <a:avLst/>
          </a:prstGeom>
          <a:solidFill>
            <a:srgbClr val="CDE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60"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1E82E1"/>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193597" y="621932"/>
            <a:ext cx="2423086" cy="608052"/>
          </a:xfrm>
          <a:prstGeom prst="rect">
            <a:avLst/>
          </a:prstGeom>
          <a:noFill/>
        </p:spPr>
        <p:txBody>
          <a:bodyPr wrap="none" lIns="0" tIns="0" rIns="0" bIns="0">
            <a:noAutofit/>
          </a:bodyPr>
          <a:lstStyle/>
          <a:p>
            <a:pPr marL="0" marR="0" lvl="0" indent="0" algn="ctr" defTabSz="911860" rtl="0" eaLnBrk="1" fontAlgn="auto" latinLnBrk="0" hangingPunct="1">
              <a:lnSpc>
                <a:spcPct val="100000"/>
              </a:lnSpc>
              <a:spcBef>
                <a:spcPts val="0"/>
              </a:spcBef>
              <a:spcAft>
                <a:spcPts val="0"/>
              </a:spcAft>
              <a:buClrTx/>
              <a:buSzTx/>
              <a:buFontTx/>
              <a:buNone/>
              <a:tabLst/>
              <a:defRPr/>
            </a:pPr>
            <a:r>
              <a:rPr kumimoji="0" lang="zh-TW" altLang="en-US" sz="3190" b="1" i="0" u="none" strike="noStrike" kern="1200" cap="none" spc="0" normalizeH="0" baseline="0" noProof="0" dirty="0">
                <a:ln>
                  <a:noFill/>
                </a:ln>
                <a:solidFill>
                  <a:srgbClr val="003157"/>
                </a:solidFill>
                <a:effectLst/>
                <a:uLnTx/>
                <a:uFillTx/>
                <a:latin typeface="HYQIHEI-70S DEMIBOLD" pitchFamily="18" charset="-122"/>
                <a:ea typeface="HYQIHEI-70S DEMIBOLD" pitchFamily="18" charset="-122"/>
                <a:cs typeface="+mn-cs"/>
              </a:rPr>
              <a:t>联系我们</a:t>
            </a:r>
          </a:p>
        </p:txBody>
      </p:sp>
      <p:grpSp>
        <p:nvGrpSpPr>
          <p:cNvPr id="13" name="组合 12"/>
          <p:cNvGrpSpPr/>
          <p:nvPr/>
        </p:nvGrpSpPr>
        <p:grpSpPr>
          <a:xfrm>
            <a:off x="497828" y="1786679"/>
            <a:ext cx="5475268" cy="718171"/>
            <a:chOff x="4869312" y="1386305"/>
            <a:chExt cx="5489210" cy="720000"/>
          </a:xfrm>
        </p:grpSpPr>
        <p:sp>
          <p:nvSpPr>
            <p:cNvPr id="3" name="矩形 2"/>
            <p:cNvSpPr/>
            <p:nvPr/>
          </p:nvSpPr>
          <p:spPr>
            <a:xfrm>
              <a:off x="6758522" y="1386305"/>
              <a:ext cx="3600000" cy="720000"/>
            </a:xfrm>
            <a:prstGeom prst="rect">
              <a:avLst/>
            </a:prstGeom>
            <a:noFill/>
          </p:spPr>
          <p:txBody>
            <a:bodyPr lIns="0" tIns="0" rIns="0" bIns="0" anchor="ctr" anchorCtr="0">
              <a:noAutofit/>
            </a:bodyPr>
            <a:lstStyle/>
            <a:p>
              <a:pPr marL="0" marR="0" lvl="0" indent="0" algn="l" defTabSz="911860" rtl="0" eaLnBrk="1" fontAlgn="auto" latinLnBrk="0" hangingPunct="1">
                <a:lnSpc>
                  <a:spcPct val="150000"/>
                </a:lnSpc>
                <a:spcBef>
                  <a:spcPts val="0"/>
                </a:spcBef>
                <a:spcAft>
                  <a:spcPts val="0"/>
                </a:spcAft>
                <a:buClrTx/>
                <a:buSzTx/>
                <a:buFontTx/>
                <a:buNone/>
                <a:tabLst/>
                <a:defRPr/>
              </a:pPr>
              <a:r>
                <a:rPr kumimoji="0" lang="zh-CN" altLang="en-US"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上海市静安区铜仁路</a:t>
              </a:r>
              <a:r>
                <a:rPr kumimoji="0" lang="en-US" altLang="zh-CN"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258</a:t>
              </a:r>
              <a:r>
                <a:rPr kumimoji="0" lang="zh-CN" altLang="en-US"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号九安广场裙楼</a:t>
              </a:r>
              <a:r>
                <a:rPr kumimoji="0" lang="en-US" altLang="zh-CN"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4</a:t>
              </a:r>
              <a:r>
                <a:rPr kumimoji="0" lang="zh-CN" altLang="en-US"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楼</a:t>
              </a:r>
              <a:endParaRPr kumimoji="0" lang="en-US"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hlinkClick r:id="rId2"/>
              </a:endParaRPr>
            </a:p>
          </p:txBody>
        </p:sp>
        <p:pic>
          <p:nvPicPr>
            <p:cNvPr id="21" name="图形 20" descr="标记 纯色填充"/>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9312" y="1408096"/>
              <a:ext cx="676419" cy="676419"/>
            </a:xfrm>
            <a:prstGeom prst="rect">
              <a:avLst/>
            </a:prstGeom>
          </p:spPr>
        </p:pic>
        <p:sp>
          <p:nvSpPr>
            <p:cNvPr id="6" name="文本框 5"/>
            <p:cNvSpPr txBox="1"/>
            <p:nvPr/>
          </p:nvSpPr>
          <p:spPr>
            <a:xfrm>
              <a:off x="5640239" y="1561639"/>
              <a:ext cx="1080000" cy="369332"/>
            </a:xfrm>
            <a:prstGeom prst="rect">
              <a:avLst/>
            </a:prstGeom>
            <a:noFill/>
          </p:spPr>
          <p:txBody>
            <a:bodyPr wrap="square" anchor="ctr" anchorCtr="0">
              <a:spAutoFit/>
            </a:bodyPr>
            <a:lstStyle/>
            <a:p>
              <a:pPr marL="0" marR="0" lvl="0" indent="0" algn="ctr" defTabSz="911860" rtl="0" eaLnBrk="1" fontAlgn="auto" latinLnBrk="0" hangingPunct="1">
                <a:lnSpc>
                  <a:spcPct val="100000"/>
                </a:lnSpc>
                <a:spcBef>
                  <a:spcPts val="0"/>
                </a:spcBef>
                <a:spcAft>
                  <a:spcPts val="1115"/>
                </a:spcAft>
                <a:buClrTx/>
                <a:buSzTx/>
                <a:buFontTx/>
                <a:buNone/>
                <a:tabLst/>
                <a:defRPr/>
              </a:pPr>
              <a:r>
                <a:rPr kumimoji="0" lang="zh-CN" altLang="en-US"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rPr>
                <a:t>总部</a:t>
              </a:r>
              <a:endParaRPr kumimoji="0" lang="zh-TW" altLang="zh-CN"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endParaRPr>
            </a:p>
          </p:txBody>
        </p:sp>
      </p:grpSp>
      <p:grpSp>
        <p:nvGrpSpPr>
          <p:cNvPr id="14" name="组合 13"/>
          <p:cNvGrpSpPr/>
          <p:nvPr/>
        </p:nvGrpSpPr>
        <p:grpSpPr>
          <a:xfrm>
            <a:off x="548255" y="2826261"/>
            <a:ext cx="5424841" cy="749942"/>
            <a:chOff x="4869312" y="2179381"/>
            <a:chExt cx="5438654" cy="751852"/>
          </a:xfrm>
        </p:grpSpPr>
        <p:pic>
          <p:nvPicPr>
            <p:cNvPr id="31" name="图形 30" descr="Internet 纯色填充"/>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9312" y="2179381"/>
              <a:ext cx="751852" cy="751852"/>
            </a:xfrm>
            <a:prstGeom prst="rect">
              <a:avLst/>
            </a:prstGeom>
          </p:spPr>
        </p:pic>
        <p:sp>
          <p:nvSpPr>
            <p:cNvPr id="32" name="矩形 31"/>
            <p:cNvSpPr/>
            <p:nvPr/>
          </p:nvSpPr>
          <p:spPr>
            <a:xfrm>
              <a:off x="6707966" y="2195307"/>
              <a:ext cx="3600000" cy="720000"/>
            </a:xfrm>
            <a:prstGeom prst="rect">
              <a:avLst/>
            </a:prstGeom>
            <a:noFill/>
          </p:spPr>
          <p:txBody>
            <a:bodyPr lIns="0" tIns="0" rIns="0" bIns="0" anchor="ctr" anchorCtr="0">
              <a:noAutofit/>
            </a:bodyPr>
            <a:lstStyle/>
            <a:p>
              <a:pPr marL="0" marR="0" lvl="0" indent="0" algn="l" defTabSz="911860" rtl="0" eaLnBrk="1" fontAlgn="auto" latinLnBrk="0" hangingPunct="1">
                <a:lnSpc>
                  <a:spcPct val="150000"/>
                </a:lnSpc>
                <a:spcBef>
                  <a:spcPts val="0"/>
                </a:spcBef>
                <a:spcAft>
                  <a:spcPts val="0"/>
                </a:spcAft>
                <a:buClrTx/>
                <a:buSzTx/>
                <a:buFontTx/>
                <a:buNone/>
                <a:tabLst/>
                <a:defRPr/>
              </a:pPr>
              <a:r>
                <a:rPr kumimoji="0" lang="en-US" altLang="zh-CN"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https://</a:t>
              </a:r>
              <a:r>
                <a:rPr kumimoji="0" lang="en-US" altLang="zh-CN" sz="1195" b="0" i="0" u="none" strike="noStrike" kern="1200" cap="none" spc="0" normalizeH="0" baseline="0" noProof="0" dirty="0" err="1">
                  <a:ln>
                    <a:noFill/>
                  </a:ln>
                  <a:solidFill>
                    <a:srgbClr val="00192D"/>
                  </a:solidFill>
                  <a:effectLst/>
                  <a:uLnTx/>
                  <a:uFillTx/>
                  <a:latin typeface="汉仪旗黑-50S" panose="00020600040101010101" pitchFamily="18" charset="-122"/>
                  <a:ea typeface="汉仪旗黑-50S" panose="00020600040101010101" pitchFamily="18" charset="-122"/>
                  <a:cs typeface="+mn-cs"/>
                </a:rPr>
                <a:t>www.earlydata.com</a:t>
              </a:r>
              <a:r>
                <a:rPr kumimoji="0" lang="en-US" altLang="zh-CN"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a:t>
              </a:r>
              <a:endParaRPr kumimoji="0" lang="en-US"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hlinkClick r:id="rId2"/>
              </a:endParaRPr>
            </a:p>
          </p:txBody>
        </p:sp>
        <p:sp>
          <p:nvSpPr>
            <p:cNvPr id="8" name="文本框 7"/>
            <p:cNvSpPr txBox="1"/>
            <p:nvPr/>
          </p:nvSpPr>
          <p:spPr>
            <a:xfrm>
              <a:off x="5640239" y="2370641"/>
              <a:ext cx="1080000" cy="369332"/>
            </a:xfrm>
            <a:prstGeom prst="rect">
              <a:avLst/>
            </a:prstGeom>
            <a:noFill/>
          </p:spPr>
          <p:txBody>
            <a:bodyPr wrap="square" anchor="ctr" anchorCtr="0">
              <a:spAutoFit/>
            </a:bodyPr>
            <a:lstStyle/>
            <a:p>
              <a:pPr marL="0" marR="0" lvl="0" indent="0" algn="ctr" defTabSz="911860" rtl="0" eaLnBrk="1" fontAlgn="auto" latinLnBrk="0" hangingPunct="1">
                <a:lnSpc>
                  <a:spcPct val="100000"/>
                </a:lnSpc>
                <a:spcBef>
                  <a:spcPts val="0"/>
                </a:spcBef>
                <a:spcAft>
                  <a:spcPts val="1115"/>
                </a:spcAft>
                <a:buClrTx/>
                <a:buSzTx/>
                <a:buFontTx/>
                <a:buNone/>
                <a:tabLst/>
                <a:defRPr/>
              </a:pPr>
              <a:r>
                <a:rPr kumimoji="0" lang="zh-CN" altLang="en-US"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rPr>
                <a:t>网站</a:t>
              </a:r>
              <a:endParaRPr kumimoji="0" lang="en-US" altLang="zh-CN"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endParaRPr>
            </a:p>
          </p:txBody>
        </p:sp>
      </p:grpSp>
      <p:grpSp>
        <p:nvGrpSpPr>
          <p:cNvPr id="15" name="组合 14"/>
          <p:cNvGrpSpPr/>
          <p:nvPr/>
        </p:nvGrpSpPr>
        <p:grpSpPr>
          <a:xfrm>
            <a:off x="548255" y="3808113"/>
            <a:ext cx="5424841" cy="718171"/>
            <a:chOff x="4869312" y="2969551"/>
            <a:chExt cx="5438654" cy="720000"/>
          </a:xfrm>
        </p:grpSpPr>
        <p:pic>
          <p:nvPicPr>
            <p:cNvPr id="23" name="图形 22" descr="信封 纯色填充"/>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9312" y="2991342"/>
              <a:ext cx="676419" cy="676419"/>
            </a:xfrm>
            <a:prstGeom prst="rect">
              <a:avLst/>
            </a:prstGeom>
          </p:spPr>
        </p:pic>
        <p:sp>
          <p:nvSpPr>
            <p:cNvPr id="28" name="矩形 27"/>
            <p:cNvSpPr/>
            <p:nvPr/>
          </p:nvSpPr>
          <p:spPr>
            <a:xfrm>
              <a:off x="6707966" y="2969551"/>
              <a:ext cx="3600000" cy="720000"/>
            </a:xfrm>
            <a:prstGeom prst="rect">
              <a:avLst/>
            </a:prstGeom>
            <a:noFill/>
          </p:spPr>
          <p:txBody>
            <a:bodyPr lIns="0" tIns="0" rIns="0" bIns="0" anchor="ctr" anchorCtr="0">
              <a:noAutofit/>
            </a:bodyPr>
            <a:lstStyle/>
            <a:p>
              <a:pPr marL="0" marR="0" lvl="0" indent="0" algn="l" defTabSz="911860" rtl="0" eaLnBrk="1" fontAlgn="auto" latinLnBrk="0" hangingPunct="1">
                <a:lnSpc>
                  <a:spcPct val="100000"/>
                </a:lnSpc>
                <a:spcBef>
                  <a:spcPts val="0"/>
                </a:spcBef>
                <a:spcAft>
                  <a:spcPts val="1115"/>
                </a:spcAft>
                <a:buClrTx/>
                <a:buSzTx/>
                <a:buFontTx/>
                <a:buNone/>
                <a:tabLst/>
                <a:defRPr/>
              </a:pPr>
              <a:r>
                <a:rPr kumimoji="0" lang="en-US" altLang="zh-CN" sz="1195" b="0" i="0" u="none" strike="noStrike" kern="1200" cap="none" spc="0" normalizeH="0" baseline="0" noProof="0" dirty="0" err="1">
                  <a:ln>
                    <a:noFill/>
                  </a:ln>
                  <a:solidFill>
                    <a:srgbClr val="00192D"/>
                  </a:solidFill>
                  <a:effectLst/>
                  <a:uLnTx/>
                  <a:uFillTx/>
                  <a:latin typeface="汉仪旗黑-50S" panose="00020600040101010101" pitchFamily="18" charset="-122"/>
                  <a:ea typeface="汉仪旗黑-50S" panose="00020600040101010101" pitchFamily="18" charset="-122"/>
                  <a:cs typeface="+mn-cs"/>
                </a:rPr>
                <a:t>info@earlydata.com</a:t>
              </a:r>
              <a:r>
                <a:rPr kumimoji="0" lang="en-US" altLang="zh-CN"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 </a:t>
              </a:r>
            </a:p>
            <a:p>
              <a:pPr marL="0" marR="0" lvl="0" indent="0" algn="l" defTabSz="911860" rtl="0" eaLnBrk="1" fontAlgn="auto" latinLnBrk="0" hangingPunct="1">
                <a:lnSpc>
                  <a:spcPct val="100000"/>
                </a:lnSpc>
                <a:spcBef>
                  <a:spcPts val="0"/>
                </a:spcBef>
                <a:spcAft>
                  <a:spcPts val="1115"/>
                </a:spcAft>
                <a:buClrTx/>
                <a:buSzTx/>
                <a:buFontTx/>
                <a:buNone/>
                <a:tabLst/>
                <a:defRPr/>
              </a:pPr>
              <a:r>
                <a:rPr kumimoji="0" lang="en-US" altLang="zh-CN" sz="1195" b="0" i="0" u="none" strike="noStrike" kern="1200" cap="none" spc="0" normalizeH="0" baseline="0" noProof="0" dirty="0" err="1">
                  <a:ln>
                    <a:noFill/>
                  </a:ln>
                  <a:solidFill>
                    <a:srgbClr val="00192D"/>
                  </a:solidFill>
                  <a:effectLst/>
                  <a:uLnTx/>
                  <a:uFillTx/>
                  <a:latin typeface="汉仪旗黑-50S" panose="00020600040101010101" pitchFamily="18" charset="-122"/>
                  <a:ea typeface="汉仪旗黑-50S" panose="00020600040101010101" pitchFamily="18" charset="-122"/>
                  <a:cs typeface="+mn-cs"/>
                </a:rPr>
                <a:t>support@earlydata.com</a:t>
              </a:r>
              <a:endParaRPr kumimoji="0" lang="en-US"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hlinkClick r:id="rId2"/>
              </a:endParaRPr>
            </a:p>
          </p:txBody>
        </p:sp>
        <p:sp>
          <p:nvSpPr>
            <p:cNvPr id="9" name="文本框 8"/>
            <p:cNvSpPr txBox="1"/>
            <p:nvPr/>
          </p:nvSpPr>
          <p:spPr>
            <a:xfrm>
              <a:off x="5857073" y="3144885"/>
              <a:ext cx="646331" cy="369332"/>
            </a:xfrm>
            <a:prstGeom prst="rect">
              <a:avLst/>
            </a:prstGeom>
            <a:noFill/>
          </p:spPr>
          <p:txBody>
            <a:bodyPr wrap="none" rtlCol="0" anchor="ctr" anchorCtr="0">
              <a:spAutoFit/>
            </a:bodyPr>
            <a:lstStyle/>
            <a:p>
              <a:pPr marL="0" marR="0" lvl="0" indent="0" algn="ctr" defTabSz="911860" rtl="0" eaLnBrk="1" fontAlgn="auto" latinLnBrk="0" hangingPunct="1">
                <a:lnSpc>
                  <a:spcPct val="100000"/>
                </a:lnSpc>
                <a:spcBef>
                  <a:spcPts val="0"/>
                </a:spcBef>
                <a:spcAft>
                  <a:spcPts val="0"/>
                </a:spcAft>
                <a:buClrTx/>
                <a:buSzTx/>
                <a:buFontTx/>
                <a:buNone/>
                <a:tabLst/>
                <a:defRPr/>
              </a:pPr>
              <a:r>
                <a:rPr kumimoji="0" lang="zh-CN" altLang="en-US"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rPr>
                <a:t>邮箱</a:t>
              </a:r>
              <a:endParaRPr kumimoji="0" lang="en-US" altLang="zh-CN"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endParaRPr>
            </a:p>
          </p:txBody>
        </p:sp>
      </p:grpSp>
      <p:grpSp>
        <p:nvGrpSpPr>
          <p:cNvPr id="16" name="组合 15"/>
          <p:cNvGrpSpPr/>
          <p:nvPr/>
        </p:nvGrpSpPr>
        <p:grpSpPr>
          <a:xfrm>
            <a:off x="548257" y="4863580"/>
            <a:ext cx="5424839" cy="718171"/>
            <a:chOff x="4869312" y="3851029"/>
            <a:chExt cx="5438652" cy="720000"/>
          </a:xfrm>
        </p:grpSpPr>
        <p:pic>
          <p:nvPicPr>
            <p:cNvPr id="25" name="图形 24" descr="免提电话 纯色填充"/>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69312" y="3872820"/>
              <a:ext cx="676419" cy="676419"/>
            </a:xfrm>
            <a:prstGeom prst="rect">
              <a:avLst/>
            </a:prstGeom>
          </p:spPr>
        </p:pic>
        <p:sp>
          <p:nvSpPr>
            <p:cNvPr id="29" name="矩形 28"/>
            <p:cNvSpPr/>
            <p:nvPr/>
          </p:nvSpPr>
          <p:spPr>
            <a:xfrm>
              <a:off x="6707964" y="3851029"/>
              <a:ext cx="3600000" cy="720000"/>
            </a:xfrm>
            <a:prstGeom prst="rect">
              <a:avLst/>
            </a:prstGeom>
            <a:noFill/>
          </p:spPr>
          <p:txBody>
            <a:bodyPr lIns="0" tIns="0" rIns="0" bIns="0" anchor="ctr" anchorCtr="0">
              <a:noAutofit/>
            </a:bodyPr>
            <a:lstStyle/>
            <a:p>
              <a:pPr marL="0" marR="0" lvl="0" indent="0" algn="l" defTabSz="911860" rtl="0" eaLnBrk="1" fontAlgn="auto" latinLnBrk="0" hangingPunct="1">
                <a:lnSpc>
                  <a:spcPct val="100000"/>
                </a:lnSpc>
                <a:spcBef>
                  <a:spcPts val="0"/>
                </a:spcBef>
                <a:spcAft>
                  <a:spcPts val="1115"/>
                </a:spcAft>
                <a:buClrTx/>
                <a:buSzTx/>
                <a:buFontTx/>
                <a:buNone/>
                <a:tabLst/>
                <a:defRPr/>
              </a:pPr>
              <a:r>
                <a:rPr kumimoji="0" lang="en-US" altLang="zh-CN"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rPr>
                <a:t>021-60761742</a:t>
              </a:r>
            </a:p>
            <a:p>
              <a:pPr marL="0" marR="0" lvl="0" indent="0" algn="l" defTabSz="911860" rtl="0" eaLnBrk="1" fontAlgn="auto" latinLnBrk="0" hangingPunct="1">
                <a:lnSpc>
                  <a:spcPct val="100000"/>
                </a:lnSpc>
                <a:spcBef>
                  <a:spcPts val="0"/>
                </a:spcBef>
                <a:spcAft>
                  <a:spcPts val="1115"/>
                </a:spcAft>
                <a:buClrTx/>
                <a:buSzTx/>
                <a:buFontTx/>
                <a:buNone/>
                <a:tabLst/>
                <a:defRPr/>
              </a:pPr>
              <a:r>
                <a:rPr kumimoji="0" lang="en-US" altLang="zh-CN"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hlinkClick r:id="rId2"/>
                </a:rPr>
                <a:t>15527928370</a:t>
              </a:r>
              <a:endParaRPr kumimoji="0" lang="en-US" sz="1195" b="0" i="0" u="none" strike="noStrike" kern="1200" cap="none" spc="0" normalizeH="0" baseline="0" noProof="0" dirty="0">
                <a:ln>
                  <a:noFill/>
                </a:ln>
                <a:solidFill>
                  <a:srgbClr val="00192D"/>
                </a:solidFill>
                <a:effectLst/>
                <a:uLnTx/>
                <a:uFillTx/>
                <a:latin typeface="汉仪旗黑-50S" panose="00020600040101010101" pitchFamily="18" charset="-122"/>
                <a:ea typeface="汉仪旗黑-50S" panose="00020600040101010101" pitchFamily="18" charset="-122"/>
                <a:cs typeface="+mn-cs"/>
                <a:hlinkClick r:id="rId2"/>
              </a:endParaRPr>
            </a:p>
          </p:txBody>
        </p:sp>
        <p:sp>
          <p:nvSpPr>
            <p:cNvPr id="11" name="文本框 10"/>
            <p:cNvSpPr txBox="1"/>
            <p:nvPr/>
          </p:nvSpPr>
          <p:spPr>
            <a:xfrm>
              <a:off x="5640239" y="4026363"/>
              <a:ext cx="1080000" cy="369332"/>
            </a:xfrm>
            <a:prstGeom prst="rect">
              <a:avLst/>
            </a:prstGeom>
            <a:noFill/>
          </p:spPr>
          <p:txBody>
            <a:bodyPr wrap="square" anchor="ctr" anchorCtr="0">
              <a:spAutoFit/>
            </a:bodyPr>
            <a:lstStyle/>
            <a:p>
              <a:pPr marL="0" marR="0" lvl="0" indent="0" algn="ctr" defTabSz="911860" rtl="0" eaLnBrk="1" fontAlgn="auto" latinLnBrk="0" hangingPunct="1">
                <a:lnSpc>
                  <a:spcPct val="100000"/>
                </a:lnSpc>
                <a:spcBef>
                  <a:spcPts val="0"/>
                </a:spcBef>
                <a:spcAft>
                  <a:spcPts val="1115"/>
                </a:spcAft>
                <a:buClrTx/>
                <a:buSzTx/>
                <a:buFontTx/>
                <a:buNone/>
                <a:tabLst/>
                <a:defRPr/>
              </a:pPr>
              <a:r>
                <a:rPr kumimoji="0" lang="zh-CN" altLang="en-US"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rPr>
                <a:t>电话</a:t>
              </a:r>
              <a:endParaRPr kumimoji="0" lang="en-US" altLang="zh-CN"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endParaRPr>
            </a:p>
          </p:txBody>
        </p:sp>
      </p:grpSp>
      <p:cxnSp>
        <p:nvCxnSpPr>
          <p:cNvPr id="20" name="直线连接符 19"/>
          <p:cNvCxnSpPr/>
          <p:nvPr/>
        </p:nvCxnSpPr>
        <p:spPr>
          <a:xfrm>
            <a:off x="1172529" y="2641779"/>
            <a:ext cx="4893691" cy="0"/>
          </a:xfrm>
          <a:prstGeom prst="line">
            <a:avLst/>
          </a:prstGeom>
          <a:ln w="12700">
            <a:solidFill>
              <a:srgbClr val="CDE7FC"/>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线连接符 21"/>
          <p:cNvCxnSpPr/>
          <p:nvPr/>
        </p:nvCxnSpPr>
        <p:spPr>
          <a:xfrm>
            <a:off x="1172529" y="3672856"/>
            <a:ext cx="4893691" cy="0"/>
          </a:xfrm>
          <a:prstGeom prst="line">
            <a:avLst/>
          </a:prstGeom>
          <a:ln w="12700">
            <a:solidFill>
              <a:srgbClr val="CDE7FC"/>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线连接符 23"/>
          <p:cNvCxnSpPr/>
          <p:nvPr/>
        </p:nvCxnSpPr>
        <p:spPr>
          <a:xfrm>
            <a:off x="1031386" y="4722898"/>
            <a:ext cx="4893691" cy="0"/>
          </a:xfrm>
          <a:prstGeom prst="line">
            <a:avLst/>
          </a:prstGeom>
          <a:ln w="12700">
            <a:solidFill>
              <a:srgbClr val="CDE7FC"/>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a:off x="1202309" y="5698825"/>
            <a:ext cx="4893691" cy="0"/>
          </a:xfrm>
          <a:prstGeom prst="line">
            <a:avLst/>
          </a:prstGeom>
          <a:ln w="12700">
            <a:solidFill>
              <a:srgbClr val="CDE7FC"/>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线连接符 37"/>
          <p:cNvCxnSpPr/>
          <p:nvPr/>
        </p:nvCxnSpPr>
        <p:spPr>
          <a:xfrm>
            <a:off x="1202309" y="1778292"/>
            <a:ext cx="4893691" cy="0"/>
          </a:xfrm>
          <a:prstGeom prst="line">
            <a:avLst/>
          </a:prstGeom>
          <a:ln w="12700">
            <a:solidFill>
              <a:srgbClr val="CDE7FC"/>
            </a:solidFill>
            <a:prstDash val="sysDot"/>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532088" y="2034534"/>
            <a:ext cx="1801353" cy="368562"/>
          </a:xfrm>
          <a:prstGeom prst="rect">
            <a:avLst/>
          </a:prstGeom>
          <a:noFill/>
        </p:spPr>
        <p:txBody>
          <a:bodyPr wrap="square">
            <a:spAutoFit/>
          </a:bodyPr>
          <a:lstStyle/>
          <a:p>
            <a:pPr marL="0" marR="0" lvl="0" indent="0" algn="ctr" defTabSz="911860" rtl="0" eaLnBrk="1" fontAlgn="auto" latinLnBrk="0" hangingPunct="1">
              <a:lnSpc>
                <a:spcPct val="100000"/>
              </a:lnSpc>
              <a:spcBef>
                <a:spcPts val="0"/>
              </a:spcBef>
              <a:spcAft>
                <a:spcPts val="1115"/>
              </a:spcAft>
              <a:buClrTx/>
              <a:buSzTx/>
              <a:buFontTx/>
              <a:buNone/>
              <a:tabLst/>
              <a:defRPr/>
            </a:pPr>
            <a:r>
              <a:rPr kumimoji="0" lang="zh-CN" altLang="en-US"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rPr>
              <a:t>行业资讯</a:t>
            </a:r>
            <a:endParaRPr kumimoji="0" lang="zh-TW" altLang="zh-CN"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endParaRPr>
          </a:p>
        </p:txBody>
      </p:sp>
      <p:sp>
        <p:nvSpPr>
          <p:cNvPr id="33" name="文本框 32"/>
          <p:cNvSpPr txBox="1"/>
          <p:nvPr/>
        </p:nvSpPr>
        <p:spPr>
          <a:xfrm>
            <a:off x="6532088" y="4342087"/>
            <a:ext cx="1801353" cy="368394"/>
          </a:xfrm>
          <a:prstGeom prst="rect">
            <a:avLst/>
          </a:prstGeom>
          <a:noFill/>
        </p:spPr>
        <p:txBody>
          <a:bodyPr wrap="square">
            <a:spAutoFit/>
          </a:bodyPr>
          <a:lstStyle/>
          <a:p>
            <a:pPr marL="0" marR="0" lvl="0" indent="0" algn="ctr" defTabSz="911860" rtl="0" eaLnBrk="1" fontAlgn="auto" latinLnBrk="0" hangingPunct="1">
              <a:lnSpc>
                <a:spcPct val="100000"/>
              </a:lnSpc>
              <a:spcBef>
                <a:spcPts val="0"/>
              </a:spcBef>
              <a:spcAft>
                <a:spcPts val="1115"/>
              </a:spcAft>
              <a:buClrTx/>
              <a:buSzTx/>
              <a:buFontTx/>
              <a:buNone/>
              <a:tabLst/>
              <a:defRPr/>
            </a:pPr>
            <a:r>
              <a:rPr kumimoji="0" lang="zh-CN" altLang="en-US"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rPr>
              <a:t>咨询分析师</a:t>
            </a:r>
            <a:endParaRPr kumimoji="0" lang="zh-TW" altLang="zh-CN" sz="1795" b="1" i="0" u="none" strike="noStrike" kern="1200" cap="none" spc="0" normalizeH="0" baseline="0" noProof="0" dirty="0">
              <a:ln>
                <a:noFill/>
              </a:ln>
              <a:solidFill>
                <a:srgbClr val="00192D"/>
              </a:solidFill>
              <a:effectLst/>
              <a:uLnTx/>
              <a:uFillTx/>
              <a:latin typeface="HYQIHEI-70S DEMIBOLD" pitchFamily="18" charset="-122"/>
              <a:ea typeface="HYQIHEI-70S DEMIBOLD" pitchFamily="18" charset="-122"/>
              <a:cs typeface="+mn-cs"/>
            </a:endParaRPr>
          </a:p>
        </p:txBody>
      </p:sp>
      <p:sp>
        <p:nvSpPr>
          <p:cNvPr id="39" name="矩形 38"/>
          <p:cNvSpPr/>
          <p:nvPr/>
        </p:nvSpPr>
        <p:spPr>
          <a:xfrm>
            <a:off x="6912255" y="2354166"/>
            <a:ext cx="1106519" cy="149330"/>
          </a:xfrm>
          <a:prstGeom prst="rect">
            <a:avLst/>
          </a:prstGeom>
          <a:solidFill>
            <a:srgbClr val="CDE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60"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1E82E1"/>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6921376" y="4694345"/>
            <a:ext cx="1106519" cy="149330"/>
          </a:xfrm>
          <a:prstGeom prst="rect">
            <a:avLst/>
          </a:prstGeom>
          <a:solidFill>
            <a:srgbClr val="CDE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60"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1E82E1"/>
              </a:solidFill>
              <a:effectLst/>
              <a:uLnTx/>
              <a:uFillTx/>
              <a:latin typeface="Calibri" panose="020F0502020204030204"/>
              <a:ea typeface="宋体" panose="02010600030101010101" pitchFamily="2" charset="-122"/>
              <a:cs typeface="+mn-cs"/>
            </a:endParaRPr>
          </a:p>
        </p:txBody>
      </p:sp>
      <p:pic>
        <p:nvPicPr>
          <p:cNvPr id="7" name="Picture 6" descr="A qr code with two speech bubbles&#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62427" y="4167198"/>
            <a:ext cx="1296469" cy="1256882"/>
          </a:xfrm>
          <a:prstGeom prst="rect">
            <a:avLst/>
          </a:prstGeom>
        </p:spPr>
      </p:pic>
      <p:pic>
        <p:nvPicPr>
          <p:cNvPr id="12" name="Picture 11" descr="A qr code with a logo&#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11662" y="759620"/>
            <a:ext cx="1404035" cy="1404035"/>
          </a:xfrm>
          <a:prstGeom prst="rect">
            <a:avLst/>
          </a:prstGeom>
        </p:spPr>
      </p:pic>
      <p:pic>
        <p:nvPicPr>
          <p:cNvPr id="18" name="Picture 17" descr="A qr code with a logo&#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05628" y="2228272"/>
            <a:ext cx="1410069" cy="14100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A0C9A-A027-1342-93A8-54395DA349F1}"/>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66DA9EEE-2787-F39A-5825-AB6C8A870BA2}"/>
              </a:ext>
            </a:extLst>
          </p:cNvPr>
          <p:cNvSpPr/>
          <p:nvPr/>
        </p:nvSpPr>
        <p:spPr>
          <a:xfrm>
            <a:off x="879369" y="2518443"/>
            <a:ext cx="2684548" cy="1821115"/>
          </a:xfrm>
          <a:prstGeom prst="rect">
            <a:avLst/>
          </a:prstGeom>
          <a:solidFill>
            <a:srgbClr val="FFFFFF"/>
          </a:solidFill>
        </p:spPr>
        <p:txBody>
          <a:bodyPr lIns="0" tIns="0" rIns="0" bIns="0">
            <a:noAutofit/>
          </a:bodyPr>
          <a:lstStyle/>
          <a:p>
            <a:pPr marL="0" marR="0" lvl="0" indent="0" algn="l" defTabSz="912114" rtl="0" eaLnBrk="1" fontAlgn="auto" latinLnBrk="0" hangingPunct="1">
              <a:lnSpc>
                <a:spcPts val="2181"/>
              </a:lnSpc>
              <a:spcBef>
                <a:spcPts val="0"/>
              </a:spcBef>
              <a:spcAft>
                <a:spcPts val="0"/>
              </a:spcAft>
              <a:buClrTx/>
              <a:buSzTx/>
              <a:buFontTx/>
              <a:buNone/>
              <a:tabLst/>
              <a:defRPr/>
            </a:pPr>
            <a:endParaRPr kumimoji="0" lang="zh-TW" altLang="en-US" sz="1097" b="0" i="0" u="none" strike="noStrike" kern="1200" cap="none" spc="0" normalizeH="0" baseline="0" noProof="0" dirty="0">
              <a:ln>
                <a:noFill/>
              </a:ln>
              <a:solidFill>
                <a:srgbClr val="000000"/>
              </a:solidFill>
              <a:effectLst/>
              <a:uLnTx/>
              <a:uFillTx/>
              <a:latin typeface="MingLiU"/>
              <a:ea typeface="MingLiU"/>
              <a:cs typeface="+mn-cs"/>
            </a:endParaRPr>
          </a:p>
        </p:txBody>
      </p:sp>
      <p:pic>
        <p:nvPicPr>
          <p:cNvPr id="2" name="Picture 2">
            <a:extLst>
              <a:ext uri="{FF2B5EF4-FFF2-40B4-BE49-F238E27FC236}">
                <a16:creationId xmlns:a16="http://schemas.microsoft.com/office/drawing/2014/main" id="{1E13C651-8795-91E2-8D02-617515078B82}"/>
              </a:ext>
            </a:extLst>
          </p:cNvPr>
          <p:cNvPicPr>
            <a:picLocks noChangeAspect="1"/>
          </p:cNvPicPr>
          <p:nvPr/>
        </p:nvPicPr>
        <p:blipFill rotWithShape="1">
          <a:blip r:embed="rId2"/>
          <a:srcRect l="40905" r="3001"/>
          <a:stretch/>
        </p:blipFill>
        <p:spPr>
          <a:xfrm>
            <a:off x="0" y="0"/>
            <a:ext cx="5755775" cy="6840572"/>
          </a:xfrm>
          <a:prstGeom prst="rect">
            <a:avLst/>
          </a:prstGeom>
        </p:spPr>
      </p:pic>
      <p:sp>
        <p:nvSpPr>
          <p:cNvPr id="3" name="文本框 4">
            <a:extLst>
              <a:ext uri="{FF2B5EF4-FFF2-40B4-BE49-F238E27FC236}">
                <a16:creationId xmlns:a16="http://schemas.microsoft.com/office/drawing/2014/main" id="{D1350BA8-757F-BA13-10D5-85A2E586E8BB}"/>
              </a:ext>
            </a:extLst>
          </p:cNvPr>
          <p:cNvSpPr txBox="1"/>
          <p:nvPr/>
        </p:nvSpPr>
        <p:spPr>
          <a:xfrm>
            <a:off x="6166104" y="1550864"/>
            <a:ext cx="5238939" cy="3738844"/>
          </a:xfrm>
          <a:prstGeom prst="rect">
            <a:avLst/>
          </a:prstGeom>
          <a:noFill/>
        </p:spPr>
        <p:txBody>
          <a:bodyPr wrap="square">
            <a:spAutoFit/>
          </a:bodyPr>
          <a:lstStyle/>
          <a:p>
            <a:pPr marL="0" marR="0" lvl="0" indent="0" algn="l" defTabSz="912114"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01. </a:t>
            </a:r>
            <a:r>
              <a:rPr kumimoji="1" lang="zh-CN" altLang="en-US"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市场总览</a:t>
            </a:r>
            <a:endParaRPr kumimoji="1" lang="en-US" altLang="zh-CN"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endParaRPr>
          </a:p>
          <a:p>
            <a:pPr marL="0" marR="0" lvl="0" indent="0" algn="l" defTabSz="912114" rtl="0" eaLnBrk="1" fontAlgn="auto" latinLnBrk="0" hangingPunct="1">
              <a:lnSpc>
                <a:spcPct val="150000"/>
              </a:lnSpc>
              <a:spcBef>
                <a:spcPts val="0"/>
              </a:spcBef>
              <a:spcAft>
                <a:spcPts val="0"/>
              </a:spcAft>
              <a:buClrTx/>
              <a:buSzTx/>
              <a:buFontTx/>
              <a:buNone/>
              <a:tabLst/>
              <a:defRPr/>
            </a:pPr>
            <a:r>
              <a:rPr kumimoji="1" lang="en-US" altLang="zh-CN" sz="1200" b="0" i="0" u="none" strike="noStrike" kern="0" cap="none" spc="0" normalizeH="0" baseline="0" noProof="0" dirty="0">
                <a:ln>
                  <a:noFill/>
                </a:ln>
                <a:solidFill>
                  <a:srgbClr val="000000">
                    <a:lumMod val="50000"/>
                    <a:lumOff val="50000"/>
                  </a:srgbClr>
                </a:solidFill>
                <a:effectLst/>
                <a:uLnTx/>
                <a:uFillTx/>
                <a:latin typeface="汉仪旗黑-60S" panose="00020600040101010101" pitchFamily="18" charset="-122"/>
                <a:ea typeface="汉仪旗黑-60S" panose="00020600040101010101" pitchFamily="18" charset="-122"/>
                <a:cs typeface="+mn-cs"/>
              </a:rPr>
              <a:t>       </a:t>
            </a:r>
            <a:r>
              <a:rPr kumimoji="1" lang="zh-CN" altLang="en-US" sz="1200" b="0" i="0" u="none" strike="noStrike" kern="0" cap="none" spc="0" normalizeH="0" baseline="0" noProof="0" dirty="0">
                <a:ln>
                  <a:noFill/>
                </a:ln>
                <a:solidFill>
                  <a:srgbClr val="000000">
                    <a:lumMod val="50000"/>
                    <a:lumOff val="50000"/>
                  </a:srgbClr>
                </a:solidFill>
                <a:effectLst/>
                <a:uLnTx/>
                <a:uFillTx/>
                <a:latin typeface="汉仪旗黑-50S" panose="00020600040101010101" pitchFamily="18" charset="-122"/>
                <a:ea typeface="汉仪旗黑-50S" panose="00020600040101010101" pitchFamily="18" charset="-122"/>
                <a:cs typeface="+mn-cs"/>
              </a:rPr>
              <a:t>传统滋补品市场潜力持续释放，</a:t>
            </a:r>
            <a:r>
              <a:rPr kumimoji="1" lang="en-US" altLang="zh-CN" sz="1200" b="0" i="0" u="none" strike="noStrike" kern="0" cap="none" spc="0" normalizeH="0" baseline="0" noProof="0" dirty="0">
                <a:ln>
                  <a:noFill/>
                </a:ln>
                <a:solidFill>
                  <a:srgbClr val="000000">
                    <a:lumMod val="50000"/>
                    <a:lumOff val="50000"/>
                  </a:srgbClr>
                </a:solidFill>
                <a:effectLst/>
                <a:uLnTx/>
                <a:uFillTx/>
                <a:latin typeface="汉仪旗黑-50S" panose="00020600040101010101" pitchFamily="18" charset="-122"/>
                <a:ea typeface="汉仪旗黑-50S" panose="00020600040101010101" pitchFamily="18" charset="-122"/>
                <a:cs typeface="+mn-cs"/>
              </a:rPr>
              <a:t>2024</a:t>
            </a:r>
            <a:r>
              <a:rPr kumimoji="1" lang="zh-CN" altLang="en-US" sz="1200" b="0" i="0" u="none" strike="noStrike" kern="0" cap="none" spc="0" normalizeH="0" baseline="0" noProof="0" dirty="0">
                <a:ln>
                  <a:noFill/>
                </a:ln>
                <a:solidFill>
                  <a:srgbClr val="000000">
                    <a:lumMod val="50000"/>
                    <a:lumOff val="50000"/>
                  </a:srgbClr>
                </a:solidFill>
                <a:effectLst/>
                <a:uLnTx/>
                <a:uFillTx/>
                <a:latin typeface="汉仪旗黑-50S" panose="00020600040101010101" pitchFamily="18" charset="-122"/>
                <a:ea typeface="汉仪旗黑-50S" panose="00020600040101010101" pitchFamily="18" charset="-122"/>
                <a:cs typeface="+mn-cs"/>
              </a:rPr>
              <a:t>年同比增长超</a:t>
            </a:r>
            <a:r>
              <a:rPr kumimoji="1" lang="en-US" altLang="zh-CN" sz="1200" b="0" i="0" u="none" strike="noStrike" kern="0" cap="none" spc="0" normalizeH="0" baseline="0" noProof="0" dirty="0">
                <a:ln>
                  <a:noFill/>
                </a:ln>
                <a:solidFill>
                  <a:srgbClr val="000000">
                    <a:lumMod val="50000"/>
                    <a:lumOff val="50000"/>
                  </a:srgbClr>
                </a:solidFill>
                <a:effectLst/>
                <a:uLnTx/>
                <a:uFillTx/>
                <a:latin typeface="汉仪旗黑-50S" panose="00020600040101010101" pitchFamily="18" charset="-122"/>
                <a:ea typeface="汉仪旗黑-50S" panose="00020600040101010101" pitchFamily="18" charset="-122"/>
                <a:cs typeface="+mn-cs"/>
              </a:rPr>
              <a:t>20%</a:t>
            </a:r>
          </a:p>
          <a:p>
            <a:pPr marL="0" marR="0" lvl="0" indent="0" algn="l" defTabSz="912114"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02. </a:t>
            </a:r>
            <a:r>
              <a:rPr kumimoji="1" lang="zh-CN" altLang="en-US"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细分类目</a:t>
            </a:r>
            <a:endParaRPr kumimoji="1" lang="en-US" altLang="zh-CN"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endParaRPr>
          </a:p>
          <a:p>
            <a:pPr marL="0" marR="0" lvl="0" indent="0" algn="l" defTabSz="912114" rtl="0" eaLnBrk="1" fontAlgn="auto" latinLnBrk="0" hangingPunct="1">
              <a:lnSpc>
                <a:spcPct val="150000"/>
              </a:lnSpc>
              <a:spcBef>
                <a:spcPts val="0"/>
              </a:spcBef>
              <a:spcAft>
                <a:spcPts val="0"/>
              </a:spcAft>
              <a:buClrTx/>
              <a:buSzTx/>
              <a:buFontTx/>
              <a:buNone/>
              <a:tabLst/>
              <a:defRPr/>
            </a:pPr>
            <a:r>
              <a:rPr kumimoji="1" lang="zh-CN" altLang="en-US" sz="1200" i="0" u="none" strike="noStrike" kern="0" cap="none" spc="0" normalizeH="0" baseline="0" noProof="0" dirty="0">
                <a:ln>
                  <a:noFill/>
                </a:ln>
                <a:solidFill>
                  <a:srgbClr val="000000">
                    <a:lumMod val="50000"/>
                    <a:lumOff val="50000"/>
                  </a:srgbClr>
                </a:solidFill>
                <a:effectLst/>
                <a:uLnTx/>
                <a:uFillTx/>
                <a:latin typeface="汉仪旗黑-60S" panose="00020600040101010101" pitchFamily="18" charset="-122"/>
                <a:ea typeface="汉仪旗黑-60S" panose="00020600040101010101" pitchFamily="18" charset="-122"/>
                <a:cs typeface="+mn-cs"/>
              </a:rPr>
              <a:t>       </a:t>
            </a:r>
            <a:r>
              <a:rPr kumimoji="1" lang="zh-CN" altLang="en-US" sz="1200" kern="0" dirty="0">
                <a:solidFill>
                  <a:srgbClr val="000000">
                    <a:lumMod val="50000"/>
                    <a:lumOff val="50000"/>
                  </a:srgbClr>
                </a:solidFill>
                <a:latin typeface="汉仪旗黑-50S" panose="00020600040101010101" pitchFamily="18" charset="-122"/>
                <a:ea typeface="汉仪旗黑-50S" panose="00020600040101010101" pitchFamily="18" charset="-122"/>
              </a:rPr>
              <a:t>参类燕窝仍为市场主流；头部类目海参增长较快，市场集中度高</a:t>
            </a:r>
            <a:endParaRPr kumimoji="1" lang="en-US" altLang="zh-CN" sz="1200" kern="0" dirty="0">
              <a:solidFill>
                <a:srgbClr val="000000">
                  <a:lumMod val="50000"/>
                  <a:lumOff val="50000"/>
                </a:srgbClr>
              </a:solidFill>
              <a:latin typeface="汉仪旗黑-50S" panose="00020600040101010101" pitchFamily="18" charset="-122"/>
              <a:ea typeface="汉仪旗黑-50S" panose="00020600040101010101" pitchFamily="18" charset="-122"/>
            </a:endParaRPr>
          </a:p>
          <a:p>
            <a:pPr marL="0" marR="0" lvl="0" indent="0" algn="l" defTabSz="912114"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03. </a:t>
            </a:r>
            <a:r>
              <a:rPr kumimoji="1" lang="zh-CN" altLang="en-US"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品牌格局</a:t>
            </a:r>
            <a:endParaRPr kumimoji="1" lang="en-US" altLang="zh-CN"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endParaRPr>
          </a:p>
          <a:p>
            <a:pPr marL="0" marR="0" lvl="0" indent="0" algn="l" defTabSz="912114" rtl="0" eaLnBrk="1" fontAlgn="auto" latinLnBrk="0" hangingPunct="1">
              <a:lnSpc>
                <a:spcPct val="150000"/>
              </a:lnSpc>
              <a:spcBef>
                <a:spcPts val="0"/>
              </a:spcBef>
              <a:spcAft>
                <a:spcPts val="0"/>
              </a:spcAft>
              <a:buClrTx/>
              <a:buSzTx/>
              <a:buFontTx/>
              <a:buNone/>
              <a:tabLst/>
              <a:defRPr/>
            </a:pPr>
            <a:r>
              <a:rPr kumimoji="1" lang="en-US" altLang="zh-CN" sz="1200" b="0" i="0" u="none" strike="noStrike" kern="0" cap="none" spc="0" normalizeH="0" baseline="0" noProof="0" dirty="0">
                <a:ln>
                  <a:noFill/>
                </a:ln>
                <a:solidFill>
                  <a:srgbClr val="000000">
                    <a:lumMod val="75000"/>
                    <a:lumOff val="25000"/>
                  </a:srgbClr>
                </a:solidFill>
                <a:effectLst/>
                <a:uLnTx/>
                <a:uFillTx/>
                <a:latin typeface="汉仪旗黑-60S" panose="00020600040101010101" pitchFamily="18" charset="-122"/>
                <a:ea typeface="汉仪旗黑-60S" panose="00020600040101010101" pitchFamily="18" charset="-122"/>
                <a:cs typeface="+mn-cs"/>
              </a:rPr>
              <a:t>       </a:t>
            </a:r>
            <a:r>
              <a:rPr kumimoji="1" lang="zh-CN" altLang="en-US" sz="1200" kern="0" dirty="0">
                <a:solidFill>
                  <a:srgbClr val="000000">
                    <a:lumMod val="50000"/>
                    <a:lumOff val="50000"/>
                  </a:srgbClr>
                </a:solidFill>
                <a:latin typeface="汉仪旗黑-50S" panose="00020600040101010101" pitchFamily="18" charset="-122"/>
                <a:ea typeface="汉仪旗黑-50S" panose="00020600040101010101" pitchFamily="18" charset="-122"/>
              </a:rPr>
              <a:t>市场竞争激烈，新品牌不断入局但难以出头，高销售品牌数量减少</a:t>
            </a:r>
            <a:endParaRPr kumimoji="1" lang="en-US" altLang="zh-CN" sz="1200" b="0" i="0" u="none" strike="noStrike" kern="0" cap="none" spc="0" normalizeH="0" baseline="0" noProof="0" dirty="0">
              <a:ln>
                <a:noFill/>
              </a:ln>
              <a:solidFill>
                <a:srgbClr val="000000">
                  <a:lumMod val="50000"/>
                  <a:lumOff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2114" rtl="0" eaLnBrk="1" fontAlgn="auto" latinLnBrk="0" hangingPunct="1">
              <a:lnSpc>
                <a:spcPct val="150000"/>
              </a:lnSpc>
              <a:spcBef>
                <a:spcPts val="600"/>
              </a:spcBef>
              <a:spcAft>
                <a:spcPts val="0"/>
              </a:spcAft>
              <a:buClrTx/>
              <a:buSzTx/>
              <a:buFontTx/>
              <a:buNone/>
              <a:tabLst/>
              <a:defRPr/>
            </a:pPr>
            <a:r>
              <a:rPr kumimoji="0" lang="en-US" altLang="zh-CN" sz="1600" b="0" i="0" u="none" strike="noStrike" kern="120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04. </a:t>
            </a:r>
            <a:r>
              <a:rPr kumimoji="1" lang="zh-CN" altLang="en-US"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成分表现</a:t>
            </a:r>
            <a:endParaRPr kumimoji="1" lang="en-US" altLang="zh-CN"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endParaRPr>
          </a:p>
          <a:p>
            <a:pPr marL="0" marR="0" lvl="0" indent="0" algn="l" defTabSz="912114" rtl="0" eaLnBrk="1" fontAlgn="auto" latinLnBrk="0" hangingPunct="1">
              <a:lnSpc>
                <a:spcPct val="150000"/>
              </a:lnSpc>
              <a:spcBef>
                <a:spcPts val="0"/>
              </a:spcBef>
              <a:spcAft>
                <a:spcPts val="0"/>
              </a:spcAft>
              <a:buClrTx/>
              <a:buSzTx/>
              <a:buFontTx/>
              <a:buNone/>
              <a:tabLst/>
              <a:defRPr/>
            </a:pPr>
            <a:r>
              <a:rPr kumimoji="1" lang="zh-CN" altLang="en-US" sz="1200" b="0" i="0" u="none" strike="noStrike" kern="0" cap="none" spc="0" normalizeH="0" baseline="0" noProof="0" dirty="0">
                <a:ln>
                  <a:noFill/>
                </a:ln>
                <a:solidFill>
                  <a:srgbClr val="000000">
                    <a:lumMod val="50000"/>
                    <a:lumOff val="50000"/>
                  </a:srgbClr>
                </a:solidFill>
                <a:effectLst/>
                <a:uLnTx/>
                <a:uFillTx/>
                <a:latin typeface="汉仪旗黑-50S" panose="00020600040101010101" pitchFamily="18" charset="-122"/>
                <a:ea typeface="汉仪旗黑-50S" panose="00020600040101010101" pitchFamily="18" charset="-122"/>
                <a:cs typeface="+mn-cs"/>
              </a:rPr>
              <a:t>       阿里专注人参再制品，拼多多深耕原始材料；</a:t>
            </a:r>
            <a:r>
              <a:rPr kumimoji="1" lang="zh-CN" altLang="en-US" sz="1200" kern="0" dirty="0">
                <a:solidFill>
                  <a:srgbClr val="000000">
                    <a:lumMod val="50000"/>
                    <a:lumOff val="50000"/>
                  </a:srgbClr>
                </a:solidFill>
                <a:latin typeface="汉仪旗黑-50S" panose="00020600040101010101" pitchFamily="18" charset="-122"/>
                <a:ea typeface="汉仪旗黑-50S" panose="00020600040101010101" pitchFamily="18" charset="-122"/>
              </a:rPr>
              <a:t>黄芪市场认知度提升</a:t>
            </a:r>
            <a:endParaRPr kumimoji="1" lang="en-US" altLang="zh-CN" sz="1200" b="0" i="0" u="none" strike="noStrike" kern="0" cap="none" spc="0" normalizeH="0" baseline="0" noProof="0" dirty="0">
              <a:ln>
                <a:noFill/>
              </a:ln>
              <a:solidFill>
                <a:srgbClr val="000000">
                  <a:lumMod val="50000"/>
                  <a:lumOff val="50000"/>
                </a:srgbClr>
              </a:solidFill>
              <a:effectLst/>
              <a:uLnTx/>
              <a:uFillTx/>
              <a:latin typeface="汉仪旗黑-50S" panose="00020600040101010101" pitchFamily="18" charset="-122"/>
              <a:ea typeface="汉仪旗黑-50S" panose="00020600040101010101" pitchFamily="18" charset="-122"/>
              <a:cs typeface="+mn-cs"/>
            </a:endParaRPr>
          </a:p>
          <a:p>
            <a:pPr marL="0" marR="0" lvl="0" indent="0" algn="l" defTabSz="912114"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05. </a:t>
            </a:r>
            <a:r>
              <a:rPr kumimoji="1" lang="zh-CN" altLang="en-US"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未来趋势总结</a:t>
            </a:r>
            <a:endParaRPr kumimoji="1" lang="en-US" altLang="zh-CN"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endParaRPr>
          </a:p>
          <a:p>
            <a:pPr marL="0" marR="0" lvl="0" indent="0" algn="l" defTabSz="912114" rtl="0" eaLnBrk="1" fontAlgn="auto" latinLnBrk="0" hangingPunct="1">
              <a:lnSpc>
                <a:spcPct val="150000"/>
              </a:lnSpc>
              <a:spcBef>
                <a:spcPts val="0"/>
              </a:spcBef>
              <a:spcAft>
                <a:spcPts val="0"/>
              </a:spcAft>
              <a:buClrTx/>
              <a:buSzTx/>
              <a:buFontTx/>
              <a:buNone/>
              <a:tabLst/>
              <a:defRPr/>
            </a:pPr>
            <a:r>
              <a:rPr kumimoji="1" lang="zh-CN" altLang="en-US" sz="1200" b="0" i="0" u="none" strike="noStrike" kern="0" cap="none" spc="0" normalizeH="0" baseline="0" noProof="0" dirty="0">
                <a:ln>
                  <a:noFill/>
                </a:ln>
                <a:solidFill>
                  <a:srgbClr val="000000">
                    <a:lumMod val="50000"/>
                    <a:lumOff val="50000"/>
                  </a:srgbClr>
                </a:solidFill>
                <a:effectLst/>
                <a:uLnTx/>
                <a:uFillTx/>
                <a:latin typeface="汉仪旗黑-50S" panose="00020600040101010101" pitchFamily="18" charset="-122"/>
                <a:ea typeface="汉仪旗黑-50S" panose="00020600040101010101" pitchFamily="18" charset="-122"/>
                <a:cs typeface="+mn-cs"/>
              </a:rPr>
              <a:t>       </a:t>
            </a:r>
            <a:r>
              <a:rPr kumimoji="1" lang="zh-CN" altLang="en-US" sz="1200" kern="0" dirty="0">
                <a:solidFill>
                  <a:srgbClr val="000000">
                    <a:lumMod val="50000"/>
                    <a:lumOff val="50000"/>
                  </a:srgbClr>
                </a:solidFill>
                <a:latin typeface="汉仪旗黑-50S" panose="00020600040101010101" pitchFamily="18" charset="-122"/>
                <a:ea typeface="汉仪旗黑-50S" panose="00020600040101010101" pitchFamily="18" charset="-122"/>
              </a:rPr>
              <a:t>年轻化营销 </a:t>
            </a:r>
            <a:r>
              <a:rPr kumimoji="1" lang="en-US" altLang="zh-CN" sz="1200" kern="0" dirty="0">
                <a:solidFill>
                  <a:srgbClr val="000000">
                    <a:lumMod val="50000"/>
                    <a:lumOff val="50000"/>
                  </a:srgbClr>
                </a:solidFill>
                <a:latin typeface="汉仪旗黑-50S" panose="00020600040101010101" pitchFamily="18" charset="-122"/>
                <a:ea typeface="汉仪旗黑-50S" panose="00020600040101010101" pitchFamily="18" charset="-122"/>
              </a:rPr>
              <a:t>| </a:t>
            </a:r>
            <a:r>
              <a:rPr kumimoji="1" lang="zh-CN" altLang="en-US" sz="1200" kern="0" dirty="0">
                <a:solidFill>
                  <a:srgbClr val="000000">
                    <a:lumMod val="50000"/>
                    <a:lumOff val="50000"/>
                  </a:srgbClr>
                </a:solidFill>
                <a:latin typeface="汉仪旗黑-50S" panose="00020600040101010101" pitchFamily="18" charset="-122"/>
                <a:ea typeface="汉仪旗黑-50S" panose="00020600040101010101" pitchFamily="18" charset="-122"/>
              </a:rPr>
              <a:t>即饮设计 </a:t>
            </a:r>
            <a:r>
              <a:rPr kumimoji="1" lang="en-US" altLang="zh-CN" sz="1200" kern="0" dirty="0">
                <a:solidFill>
                  <a:srgbClr val="000000">
                    <a:lumMod val="50000"/>
                    <a:lumOff val="50000"/>
                  </a:srgbClr>
                </a:solidFill>
                <a:latin typeface="汉仪旗黑-50S" panose="00020600040101010101" pitchFamily="18" charset="-122"/>
                <a:ea typeface="汉仪旗黑-50S" panose="00020600040101010101" pitchFamily="18" charset="-122"/>
              </a:rPr>
              <a:t>| </a:t>
            </a:r>
            <a:r>
              <a:rPr kumimoji="1" lang="zh-CN" altLang="en-US" sz="1200" kern="0" dirty="0">
                <a:solidFill>
                  <a:srgbClr val="000000">
                    <a:lumMod val="50000"/>
                    <a:lumOff val="50000"/>
                  </a:srgbClr>
                </a:solidFill>
                <a:latin typeface="汉仪旗黑-50S" panose="00020600040101010101" pitchFamily="18" charset="-122"/>
                <a:ea typeface="汉仪旗黑-50S" panose="00020600040101010101" pitchFamily="18" charset="-122"/>
              </a:rPr>
              <a:t>礼盒装趋势</a:t>
            </a:r>
            <a:endParaRPr kumimoji="1" lang="en-US" altLang="zh-CN" sz="1200" kern="0" dirty="0">
              <a:solidFill>
                <a:srgbClr val="000000">
                  <a:lumMod val="50000"/>
                  <a:lumOff val="50000"/>
                </a:srgbClr>
              </a:solidFill>
              <a:latin typeface="汉仪旗黑-50S" panose="00020600040101010101" pitchFamily="18" charset="-122"/>
              <a:ea typeface="汉仪旗黑-50S" panose="00020600040101010101" pitchFamily="18" charset="-122"/>
            </a:endParaRPr>
          </a:p>
          <a:p>
            <a:pPr marL="0" marR="0" lvl="0" indent="0" algn="l" defTabSz="912114"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06. </a:t>
            </a:r>
            <a:r>
              <a:rPr kumimoji="1" lang="zh-CN" altLang="en-US"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rPr>
              <a:t>市场洞察</a:t>
            </a:r>
            <a:endParaRPr kumimoji="1" lang="en-US" altLang="zh-CN" sz="1600" b="0" i="0" u="none" strike="noStrike" kern="0" cap="none" spc="0" normalizeH="0" baseline="0" noProof="0" dirty="0">
              <a:ln>
                <a:noFill/>
              </a:ln>
              <a:solidFill>
                <a:srgbClr val="000000">
                  <a:lumMod val="75000"/>
                  <a:lumOff val="25000"/>
                </a:srgbClr>
              </a:solidFill>
              <a:effectLst/>
              <a:uLnTx/>
              <a:uFillTx/>
              <a:latin typeface="汉仪旗黑-70S" panose="00020600040101010101" pitchFamily="18" charset="-122"/>
              <a:ea typeface="汉仪旗黑-70S" panose="00020600040101010101" pitchFamily="18" charset="-122"/>
              <a:cs typeface="+mn-cs"/>
            </a:endParaRPr>
          </a:p>
        </p:txBody>
      </p:sp>
    </p:spTree>
    <p:extLst>
      <p:ext uri="{BB962C8B-B14F-4D97-AF65-F5344CB8AC3E}">
        <p14:creationId xmlns:p14="http://schemas.microsoft.com/office/powerpoint/2010/main" val="3942855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DE7FC"/>
        </a:solidFill>
        <a:effectLst/>
      </p:bgPr>
    </p:bg>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EF31848-D1E7-083B-E86A-BE5AB0E00C74}"/>
              </a:ext>
            </a:extLst>
          </p:cNvPr>
          <p:cNvSpPr/>
          <p:nvPr/>
        </p:nvSpPr>
        <p:spPr>
          <a:xfrm>
            <a:off x="10733" y="1"/>
            <a:ext cx="12170535" cy="6858000"/>
          </a:xfrm>
          <a:prstGeom prst="rect">
            <a:avLst/>
          </a:prstGeom>
          <a:solidFill>
            <a:srgbClr val="E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2" name="标题 1">
            <a:extLst>
              <a:ext uri="{FF2B5EF4-FFF2-40B4-BE49-F238E27FC236}">
                <a16:creationId xmlns:a16="http://schemas.microsoft.com/office/drawing/2014/main" id="{70FA65B2-A78D-125B-8B74-596B7CD79DFC}"/>
              </a:ext>
            </a:extLst>
          </p:cNvPr>
          <p:cNvSpPr txBox="1">
            <a:spLocks/>
          </p:cNvSpPr>
          <p:nvPr/>
        </p:nvSpPr>
        <p:spPr>
          <a:xfrm>
            <a:off x="1531336" y="2282556"/>
            <a:ext cx="1925854" cy="483762"/>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en-US" altLang="zh-CN" sz="2793" b="0" i="0" u="none" strike="noStrike" kern="0" cap="none" spc="0" normalizeH="0" baseline="0" noProof="0" dirty="0">
                <a:ln>
                  <a:noFill/>
                </a:ln>
                <a:solidFill>
                  <a:srgbClr val="00192D"/>
                </a:solidFill>
                <a:effectLst/>
                <a:uLnTx/>
                <a:uFillTx/>
                <a:latin typeface="HYQIHEI-65S MEDIUM" pitchFamily="18" charset="-122"/>
                <a:ea typeface="HYQIHEI-65S MEDIUM" pitchFamily="18" charset="-122"/>
                <a:cs typeface="+mn-cs"/>
              </a:rPr>
              <a:t>01.</a:t>
            </a:r>
            <a:endParaRPr kumimoji="1" lang="zh-CN" altLang="en-US" sz="2793" b="0" i="0" u="none" strike="noStrike" kern="0" cap="none" spc="0" normalizeH="0" baseline="0" noProof="0" dirty="0">
              <a:ln>
                <a:noFill/>
              </a:ln>
              <a:solidFill>
                <a:srgbClr val="00192D"/>
              </a:solidFill>
              <a:effectLst/>
              <a:uLnTx/>
              <a:uFillTx/>
              <a:latin typeface="HYQIHEI-65S MEDIUM" pitchFamily="18" charset="-122"/>
              <a:ea typeface="HYQIHEI-65S MEDIUM" pitchFamily="18" charset="-122"/>
              <a:cs typeface="+mn-cs"/>
            </a:endParaRPr>
          </a:p>
        </p:txBody>
      </p:sp>
      <p:sp>
        <p:nvSpPr>
          <p:cNvPr id="4" name="标题 1">
            <a:extLst>
              <a:ext uri="{FF2B5EF4-FFF2-40B4-BE49-F238E27FC236}">
                <a16:creationId xmlns:a16="http://schemas.microsoft.com/office/drawing/2014/main" id="{460014E1-ACEF-BF4B-254D-FC471D69C8AF}"/>
              </a:ext>
            </a:extLst>
          </p:cNvPr>
          <p:cNvSpPr txBox="1">
            <a:spLocks/>
          </p:cNvSpPr>
          <p:nvPr/>
        </p:nvSpPr>
        <p:spPr>
          <a:xfrm>
            <a:off x="1396235" y="3210761"/>
            <a:ext cx="4121910" cy="1190114"/>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zh-CN" altLang="en-US" sz="5985" b="0" i="0" u="none" strike="noStrike" kern="0" cap="none" spc="0" normalizeH="0" baseline="0" noProof="0" dirty="0">
                <a:ln>
                  <a:noFill/>
                </a:ln>
                <a:solidFill>
                  <a:srgbClr val="00192D"/>
                </a:solidFill>
                <a:effectLst/>
                <a:uLnTx/>
                <a:uFillTx/>
                <a:latin typeface="HYQiHei-60S" pitchFamily="18" charset="-122"/>
                <a:ea typeface="HYQiHei-60S" pitchFamily="18" charset="-122"/>
                <a:cs typeface="+mn-cs"/>
              </a:rPr>
              <a:t>市场总览</a:t>
            </a:r>
          </a:p>
        </p:txBody>
      </p:sp>
      <p:sp>
        <p:nvSpPr>
          <p:cNvPr id="5" name="圆角矩形 4">
            <a:extLst>
              <a:ext uri="{FF2B5EF4-FFF2-40B4-BE49-F238E27FC236}">
                <a16:creationId xmlns:a16="http://schemas.microsoft.com/office/drawing/2014/main" id="{0034B1E6-CB84-8760-ACA1-20744D36EE8D}"/>
              </a:ext>
            </a:extLst>
          </p:cNvPr>
          <p:cNvSpPr/>
          <p:nvPr/>
        </p:nvSpPr>
        <p:spPr>
          <a:xfrm>
            <a:off x="1531336" y="2806358"/>
            <a:ext cx="1925854" cy="47052"/>
          </a:xfrm>
          <a:prstGeom prst="roundRect">
            <a:avLst/>
          </a:prstGeom>
          <a:solidFill>
            <a:srgbClr val="1D82E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004275"/>
              </a:solidFill>
              <a:effectLst/>
              <a:uLnTx/>
              <a:uFillTx/>
              <a:latin typeface="Calibri"/>
              <a:ea typeface="宋体" panose="02010600030101010101" pitchFamily="2" charset="-122"/>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F8FE2-420F-F167-0069-C83EA6547620}"/>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8ED64674-41F5-7923-45D9-0C7D9E3E6686}"/>
              </a:ext>
            </a:extLst>
          </p:cNvPr>
          <p:cNvSpPr txBox="1">
            <a:spLocks/>
          </p:cNvSpPr>
          <p:nvPr/>
        </p:nvSpPr>
        <p:spPr>
          <a:xfrm>
            <a:off x="369514" y="553370"/>
            <a:ext cx="11610522"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疫情后滋补</a:t>
            </a:r>
            <a:r>
              <a:rPr lang="zh-CN" altLang="en-US" sz="3200" kern="0" dirty="0">
                <a:solidFill>
                  <a:srgbClr val="003157"/>
                </a:solidFill>
              </a:rPr>
              <a:t>品</a:t>
            </a: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消费群体扩大与市场潜力释放，</a:t>
            </a:r>
            <a:r>
              <a:rPr kumimoji="0" lang="en-US" altLang="zh-CN"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24</a:t>
            </a: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年同比超</a:t>
            </a:r>
            <a:r>
              <a:rPr kumimoji="0" lang="en-US" altLang="zh-CN"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20%</a:t>
            </a:r>
            <a:endPar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graphicFrame>
        <p:nvGraphicFramePr>
          <p:cNvPr id="2" name="图表 4">
            <a:extLst>
              <a:ext uri="{FF2B5EF4-FFF2-40B4-BE49-F238E27FC236}">
                <a16:creationId xmlns:a16="http://schemas.microsoft.com/office/drawing/2014/main" id="{BAF12991-FBD4-30A9-6CCB-F169430FFD14}"/>
              </a:ext>
            </a:extLst>
          </p:cNvPr>
          <p:cNvGraphicFramePr>
            <a:graphicFrameLocks/>
          </p:cNvGraphicFramePr>
          <p:nvPr>
            <p:extLst>
              <p:ext uri="{D42A27DB-BD31-4B8C-83A1-F6EECF244321}">
                <p14:modId xmlns:p14="http://schemas.microsoft.com/office/powerpoint/2010/main" val="3422280712"/>
              </p:ext>
            </p:extLst>
          </p:nvPr>
        </p:nvGraphicFramePr>
        <p:xfrm>
          <a:off x="332758" y="2477931"/>
          <a:ext cx="8904327" cy="3988988"/>
        </p:xfrm>
        <a:graphic>
          <a:graphicData uri="http://schemas.openxmlformats.org/drawingml/2006/chart">
            <c:chart xmlns:c="http://schemas.openxmlformats.org/drawingml/2006/chart" xmlns:r="http://schemas.openxmlformats.org/officeDocument/2006/relationships" r:id="rId3"/>
          </a:graphicData>
        </a:graphic>
      </p:graphicFrame>
      <p:sp>
        <p:nvSpPr>
          <p:cNvPr id="7" name="文本占位符 2">
            <a:extLst>
              <a:ext uri="{FF2B5EF4-FFF2-40B4-BE49-F238E27FC236}">
                <a16:creationId xmlns:a16="http://schemas.microsoft.com/office/drawing/2014/main" id="{33166D76-AF35-9200-F412-E3A38B360F92}"/>
              </a:ext>
            </a:extLst>
          </p:cNvPr>
          <p:cNvSpPr txBox="1">
            <a:spLocks/>
          </p:cNvSpPr>
          <p:nvPr/>
        </p:nvSpPr>
        <p:spPr>
          <a:xfrm>
            <a:off x="2600308" y="1754476"/>
            <a:ext cx="5178023" cy="27074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rPr>
              <a:t>传统滋补电商市场年度销售额及其</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rPr>
              <a:t>YoY%</a:t>
            </a:r>
            <a:r>
              <a:rPr kumimoji="0" lang="zh-CN" altLang="en-US"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rPr>
              <a:t>，</a:t>
            </a:r>
            <a:r>
              <a:rPr kumimoji="0" lang="en-US" altLang="zh-CN" sz="1200" b="1" i="0" u="none" strike="noStrike" kern="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rPr>
              <a:t>2022-2024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ysClr val="windowText" lastClr="000000"/>
              </a:solidFill>
              <a:effectLst/>
              <a:uLnTx/>
              <a:uFillTx/>
              <a:latin typeface="汉仪旗黑-50S" panose="00020600040101010101" pitchFamily="18" charset="-122"/>
              <a:ea typeface="汉仪旗黑-50S" panose="00020600040101010101" pitchFamily="18" charset="-122"/>
            </a:endParaRPr>
          </a:p>
        </p:txBody>
      </p:sp>
      <p:sp>
        <p:nvSpPr>
          <p:cNvPr id="3" name="文本框 4">
            <a:extLst>
              <a:ext uri="{FF2B5EF4-FFF2-40B4-BE49-F238E27FC236}">
                <a16:creationId xmlns:a16="http://schemas.microsoft.com/office/drawing/2014/main" id="{EFE23EA9-CCC8-6F55-9BAB-AF6B57AF25B9}"/>
              </a:ext>
            </a:extLst>
          </p:cNvPr>
          <p:cNvSpPr txBox="1"/>
          <p:nvPr/>
        </p:nvSpPr>
        <p:spPr>
          <a:xfrm>
            <a:off x="1292026" y="6466919"/>
            <a:ext cx="9791305" cy="260969"/>
          </a:xfrm>
          <a:prstGeom prst="rect">
            <a:avLst/>
          </a:prstGeom>
          <a:noFill/>
        </p:spPr>
        <p:txBody>
          <a:bodyPr wrap="square">
            <a:spAutoFit/>
          </a:bodyPr>
          <a:lstStyle/>
          <a:p>
            <a:pPr marL="0" marR="0" lvl="0" indent="0" algn="l" defTabSz="912844" rtl="0" eaLnBrk="1" fontAlgn="auto" latinLnBrk="0" hangingPunct="1">
              <a:lnSpc>
                <a:spcPts val="1527"/>
              </a:lnSpc>
              <a:spcBef>
                <a:spcPts val="0"/>
              </a:spcBef>
              <a:spcAft>
                <a:spcPts val="0"/>
              </a:spcAft>
              <a:buClrTx/>
              <a:buSzTx/>
              <a:buFontTx/>
              <a:buNone/>
              <a:tabLst/>
              <a:defRPr/>
            </a:pP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数据来源：</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Early Data</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自研</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DSA</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数据罗盘</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抖音、小红书、唯品会、拼多多、快手传统滋补类数据从</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2022</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11</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月开始。为保持数据口径一致性，</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2024H1</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之前同比数据剔除抖音、小红书、唯品会、拼多多、快手</a:t>
            </a:r>
          </a:p>
        </p:txBody>
      </p:sp>
      <p:sp>
        <p:nvSpPr>
          <p:cNvPr id="4" name="文本框 3">
            <a:extLst>
              <a:ext uri="{FF2B5EF4-FFF2-40B4-BE49-F238E27FC236}">
                <a16:creationId xmlns:a16="http://schemas.microsoft.com/office/drawing/2014/main" id="{2435AD1D-E057-8603-FA18-292BDDEBC7ED}"/>
              </a:ext>
            </a:extLst>
          </p:cNvPr>
          <p:cNvSpPr txBox="1"/>
          <p:nvPr/>
        </p:nvSpPr>
        <p:spPr>
          <a:xfrm>
            <a:off x="9201392" y="2628512"/>
            <a:ext cx="2778644" cy="931922"/>
          </a:xfrm>
          <a:prstGeom prst="rect">
            <a:avLst/>
          </a:prstGeom>
          <a:noFill/>
        </p:spPr>
        <p:txBody>
          <a:bodyPr wrap="square">
            <a:spAutoFit/>
          </a:bodyPr>
          <a:lstStyle/>
          <a:p>
            <a:pPr marL="0" marR="0" lvl="0" indent="0" algn="l" defTabSz="912114" rtl="0" eaLnBrk="1" fontAlgn="auto" latinLnBrk="0" hangingPunct="1">
              <a:lnSpc>
                <a:spcPct val="130000"/>
              </a:lnSpc>
              <a:spcBef>
                <a:spcPts val="0"/>
              </a:spcBef>
              <a:spcAft>
                <a:spcPts val="0"/>
              </a:spcAft>
              <a:buClrTx/>
              <a:buSzTx/>
              <a:buFontTx/>
              <a:buNone/>
              <a:tabLst/>
              <a:defRPr/>
            </a:pPr>
            <a:r>
              <a:rPr kumimoji="0" lang="en-US" altLang="zh-CN"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a:t>
            </a:r>
            <a:r>
              <a:rPr kumimoji="0" lang="en-US" altLang="zh-CN" sz="1197" b="0" i="0" u="none" strike="noStrike" kern="1200" cap="none" spc="0" normalizeH="0" baseline="0" noProof="0" dirty="0" err="1">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zh-CN" altLang="en-US"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及其</a:t>
            </a:r>
            <a:r>
              <a:rPr kumimoji="0" lang="en-US" altLang="zh-CN"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YoY%</a:t>
            </a:r>
          </a:p>
          <a:p>
            <a:pPr marL="0" marR="0" lvl="0" indent="0" algn="l" defTabSz="912114" rtl="0" eaLnBrk="1" fontAlgn="auto" latinLnBrk="0" hangingPunct="1">
              <a:lnSpc>
                <a:spcPct val="130000"/>
              </a:lnSpc>
              <a:spcBef>
                <a:spcPts val="0"/>
              </a:spcBef>
              <a:spcAft>
                <a:spcPts val="0"/>
              </a:spcAft>
              <a:buClrTx/>
              <a:buSzTx/>
              <a:buFontTx/>
              <a:buNone/>
              <a:tabLst/>
              <a:defRPr/>
            </a:pPr>
            <a:r>
              <a:rPr kumimoji="0" lang="en-US" altLang="zh-CN" sz="3200" b="0" i="1" u="none" strike="noStrike" kern="1200" cap="none" spc="0" normalizeH="0" baseline="0" noProof="0" dirty="0">
                <a:ln>
                  <a:noFill/>
                </a:ln>
                <a:solidFill>
                  <a:srgbClr val="1E82E1"/>
                </a:solidFill>
                <a:effectLst/>
                <a:uLnTx/>
                <a:uFillTx/>
                <a:latin typeface="汉仪旗黑-70S" panose="00020600040101010101" pitchFamily="18" charset="-122"/>
                <a:ea typeface="汉仪旗黑-70S" panose="00020600040101010101" pitchFamily="18" charset="-122"/>
                <a:cs typeface="Futura Medium" panose="020B0602020204020303" pitchFamily="34" charset="-79"/>
              </a:rPr>
              <a:t>¥540.1</a:t>
            </a:r>
            <a:r>
              <a:rPr kumimoji="0" lang="zh-CN" altLang="en-US" sz="3200" b="0" i="1" u="none" strike="noStrike" kern="1200" cap="none" spc="0" normalizeH="0" baseline="0" noProof="0" dirty="0">
                <a:ln>
                  <a:noFill/>
                </a:ln>
                <a:solidFill>
                  <a:srgbClr val="1E82E1"/>
                </a:solidFill>
                <a:effectLst/>
                <a:uLnTx/>
                <a:uFillTx/>
                <a:latin typeface="汉仪旗黑-70S" panose="00020600040101010101" pitchFamily="18" charset="-122"/>
                <a:ea typeface="汉仪旗黑-70S" panose="00020600040101010101" pitchFamily="18" charset="-122"/>
                <a:cs typeface="Futura Medium" panose="020B0602020204020303" pitchFamily="34" charset="-79"/>
              </a:rPr>
              <a:t> </a:t>
            </a:r>
            <a:r>
              <a:rPr kumimoji="0" lang="zh-CN" altLang="en-US" sz="2400" b="1" i="1" u="none" strike="noStrike" kern="1200" cap="none" spc="0" normalizeH="0" baseline="0" noProof="0" dirty="0">
                <a:ln>
                  <a:noFill/>
                </a:ln>
                <a:solidFill>
                  <a:srgbClr val="1E82E1"/>
                </a:solidFill>
                <a:effectLst/>
                <a:uLnTx/>
                <a:uFillTx/>
                <a:latin typeface="汉仪旗黑-70S" panose="00020600040101010101" pitchFamily="18" charset="-122"/>
                <a:ea typeface="汉仪旗黑-70S" panose="00020600040101010101" pitchFamily="18" charset="-122"/>
                <a:cs typeface="Calibri" panose="020F0502020204030204" pitchFamily="34" charset="0"/>
              </a:rPr>
              <a:t>亿</a:t>
            </a:r>
            <a:endParaRPr kumimoji="0" lang="en-US" altLang="zh-CN" sz="2400" b="1" i="0" u="none" strike="noStrike" kern="1200" cap="none" spc="0" normalizeH="0" baseline="0" noProof="0" dirty="0">
              <a:ln>
                <a:noFill/>
              </a:ln>
              <a:solidFill>
                <a:srgbClr val="1E82E1"/>
              </a:solidFill>
              <a:effectLst/>
              <a:uLnTx/>
              <a:uFillTx/>
              <a:latin typeface="汉仪旗黑-70S" panose="00020600040101010101" pitchFamily="18" charset="-122"/>
              <a:ea typeface="汉仪旗黑-70S" panose="00020600040101010101" pitchFamily="18" charset="-122"/>
              <a:cs typeface="Calibri" panose="020F0502020204030204" pitchFamily="34" charset="0"/>
            </a:endParaRPr>
          </a:p>
        </p:txBody>
      </p:sp>
      <p:sp>
        <p:nvSpPr>
          <p:cNvPr id="5" name="文本框 4">
            <a:extLst>
              <a:ext uri="{FF2B5EF4-FFF2-40B4-BE49-F238E27FC236}">
                <a16:creationId xmlns:a16="http://schemas.microsoft.com/office/drawing/2014/main" id="{D36E838C-21D9-012A-472E-80F9AA70C151}"/>
              </a:ext>
            </a:extLst>
          </p:cNvPr>
          <p:cNvSpPr txBox="1"/>
          <p:nvPr/>
        </p:nvSpPr>
        <p:spPr>
          <a:xfrm>
            <a:off x="9237086" y="5211843"/>
            <a:ext cx="2778644" cy="931922"/>
          </a:xfrm>
          <a:prstGeom prst="rect">
            <a:avLst/>
          </a:prstGeom>
          <a:noFill/>
        </p:spPr>
        <p:txBody>
          <a:bodyPr wrap="square">
            <a:spAutoFit/>
          </a:bodyPr>
          <a:lstStyle/>
          <a:p>
            <a:pPr marL="0" marR="0" lvl="0" indent="0" algn="l" defTabSz="912114" rtl="0" eaLnBrk="1" fontAlgn="auto" latinLnBrk="0" hangingPunct="1">
              <a:lnSpc>
                <a:spcPct val="130000"/>
              </a:lnSpc>
              <a:spcBef>
                <a:spcPts val="0"/>
              </a:spcBef>
              <a:spcAft>
                <a:spcPts val="0"/>
              </a:spcAft>
              <a:buClrTx/>
              <a:buSzTx/>
              <a:buFontTx/>
              <a:buNone/>
              <a:tabLst/>
              <a:defRPr/>
            </a:pPr>
            <a:r>
              <a:rPr kumimoji="0" lang="en-US" altLang="zh-CN"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a:t>
            </a:r>
            <a:r>
              <a:rPr kumimoji="0" lang="en-US" altLang="zh-CN"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11</a:t>
            </a:r>
            <a:r>
              <a:rPr kumimoji="0" lang="zh-CN" altLang="en-US"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a:t>
            </a:r>
            <a:r>
              <a:rPr kumimoji="0" lang="en-US" altLang="zh-CN"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zh-CN" altLang="en-US"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及其</a:t>
            </a:r>
            <a:r>
              <a:rPr kumimoji="0" lang="en-US" altLang="zh-CN"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YoY%</a:t>
            </a:r>
          </a:p>
          <a:p>
            <a:pPr marL="0" marR="0" lvl="0" indent="0" algn="l" defTabSz="912114" rtl="0" eaLnBrk="1" fontAlgn="auto" latinLnBrk="0" hangingPunct="1">
              <a:lnSpc>
                <a:spcPct val="130000"/>
              </a:lnSpc>
              <a:spcBef>
                <a:spcPts val="0"/>
              </a:spcBef>
              <a:spcAft>
                <a:spcPts val="0"/>
              </a:spcAft>
              <a:buClrTx/>
              <a:buSzTx/>
              <a:buFontTx/>
              <a:buNone/>
              <a:tabLst/>
              <a:defRPr/>
            </a:pPr>
            <a:r>
              <a:rPr kumimoji="0" lang="en-US" altLang="zh-CN" sz="3200" b="0" i="1" u="none" strike="noStrike" kern="1200" cap="none" spc="0" normalizeH="0" baseline="0" noProof="0" dirty="0">
                <a:ln>
                  <a:noFill/>
                </a:ln>
                <a:solidFill>
                  <a:srgbClr val="1E82E1"/>
                </a:solidFill>
                <a:effectLst/>
                <a:uLnTx/>
                <a:uFillTx/>
                <a:latin typeface="汉仪旗黑-70S" panose="00020600040101010101" pitchFamily="18" charset="-122"/>
                <a:ea typeface="汉仪旗黑-70S" panose="00020600040101010101" pitchFamily="18" charset="-122"/>
                <a:cs typeface="Futura Medium" panose="020B0602020204020303" pitchFamily="34" charset="-79"/>
              </a:rPr>
              <a:t>¥61.8</a:t>
            </a:r>
            <a:r>
              <a:rPr kumimoji="0" lang="zh-CN" altLang="zh-CN" sz="3200" b="0" i="1" u="none" strike="noStrike" kern="1200" cap="none" spc="0" normalizeH="0" baseline="0" noProof="0" dirty="0">
                <a:ln>
                  <a:noFill/>
                </a:ln>
                <a:solidFill>
                  <a:srgbClr val="1E82E1"/>
                </a:solidFill>
                <a:effectLst/>
                <a:uLnTx/>
                <a:uFillTx/>
                <a:latin typeface="汉仪旗黑-70S" panose="00020600040101010101" pitchFamily="18" charset="-122"/>
                <a:ea typeface="汉仪旗黑-70S" panose="00020600040101010101" pitchFamily="18" charset="-122"/>
                <a:cs typeface="Futura Medium" panose="020B0602020204020303" pitchFamily="34" charset="-79"/>
              </a:rPr>
              <a:t> </a:t>
            </a:r>
            <a:r>
              <a:rPr kumimoji="0" lang="zh-CN" altLang="en-US" sz="2400" b="1" i="1" u="none" strike="noStrike" kern="1200" cap="none" spc="0" normalizeH="0" baseline="0" noProof="0" dirty="0">
                <a:ln>
                  <a:noFill/>
                </a:ln>
                <a:solidFill>
                  <a:srgbClr val="1E82E1"/>
                </a:solidFill>
                <a:effectLst/>
                <a:uLnTx/>
                <a:uFillTx/>
                <a:latin typeface="汉仪旗黑-70S" panose="00020600040101010101" pitchFamily="18" charset="-122"/>
                <a:ea typeface="汉仪旗黑-70S" panose="00020600040101010101" pitchFamily="18" charset="-122"/>
                <a:cs typeface="Calibri" panose="020F0502020204030204" pitchFamily="34" charset="0"/>
              </a:rPr>
              <a:t>亿</a:t>
            </a:r>
            <a:endParaRPr kumimoji="0" lang="en-US" altLang="zh-CN" sz="2400" b="0" i="0" u="none" strike="noStrike" kern="1200" cap="none" spc="0" normalizeH="0" baseline="0" noProof="0" dirty="0">
              <a:ln>
                <a:noFill/>
              </a:ln>
              <a:solidFill>
                <a:srgbClr val="00192D"/>
              </a:solidFill>
              <a:effectLst/>
              <a:uLnTx/>
              <a:uFillTx/>
              <a:latin typeface="汉仪旗黑-70S" panose="00020600040101010101" pitchFamily="18" charset="-122"/>
              <a:ea typeface="汉仪旗黑-70S" panose="00020600040101010101" pitchFamily="18" charset="-122"/>
              <a:cs typeface="+mn-cs"/>
            </a:endParaRPr>
          </a:p>
        </p:txBody>
      </p:sp>
      <p:sp>
        <p:nvSpPr>
          <p:cNvPr id="8" name="TextBox 10">
            <a:extLst>
              <a:ext uri="{FF2B5EF4-FFF2-40B4-BE49-F238E27FC236}">
                <a16:creationId xmlns:a16="http://schemas.microsoft.com/office/drawing/2014/main" id="{399CE663-53F5-1AF2-B7E5-205F2AB599B3}"/>
              </a:ext>
            </a:extLst>
          </p:cNvPr>
          <p:cNvSpPr txBox="1"/>
          <p:nvPr/>
        </p:nvSpPr>
        <p:spPr>
          <a:xfrm>
            <a:off x="11118792" y="2963305"/>
            <a:ext cx="861243" cy="429857"/>
          </a:xfrm>
          <a:prstGeom prst="rect">
            <a:avLst/>
          </a:prstGeom>
          <a:noFill/>
        </p:spPr>
        <p:txBody>
          <a:bodyPr wrap="square">
            <a:spAutoFit/>
          </a:bodyPr>
          <a:lstStyle/>
          <a:p>
            <a:pPr marL="0" marR="0" lvl="0" indent="0" algn="l" defTabSz="912114" rtl="0" eaLnBrk="1" fontAlgn="auto" latinLnBrk="0" hangingPunct="1">
              <a:lnSpc>
                <a:spcPct val="130000"/>
              </a:lnSpc>
              <a:spcBef>
                <a:spcPts val="0"/>
              </a:spcBef>
              <a:spcAft>
                <a:spcPts val="0"/>
              </a:spcAft>
              <a:buClrTx/>
              <a:buSzTx/>
              <a:buFontTx/>
              <a:buNone/>
              <a:tabLst/>
              <a:defRPr/>
            </a:pPr>
            <a:r>
              <a:rPr kumimoji="0" lang="en-US" altLang="zh-CN" sz="1795" b="0" i="1" u="none" strike="noStrike" kern="1200" cap="none" spc="0" normalizeH="0" baseline="0" noProof="0" dirty="0">
                <a:ln>
                  <a:noFill/>
                </a:ln>
                <a:solidFill>
                  <a:srgbClr val="1E82E1"/>
                </a:solidFill>
                <a:effectLst/>
                <a:uLnTx/>
                <a:uFillTx/>
                <a:latin typeface="汉仪旗黑-50S" panose="00020600040101010101" pitchFamily="18" charset="-122"/>
                <a:ea typeface="汉仪旗黑-50S" panose="00020600040101010101" pitchFamily="18" charset="-122"/>
                <a:cs typeface="Futura Medium" panose="020B0602020204020303" pitchFamily="34" charset="-79"/>
              </a:rPr>
              <a:t>+22%</a:t>
            </a:r>
          </a:p>
        </p:txBody>
      </p:sp>
      <p:sp>
        <p:nvSpPr>
          <p:cNvPr id="9" name="TextBox 10">
            <a:extLst>
              <a:ext uri="{FF2B5EF4-FFF2-40B4-BE49-F238E27FC236}">
                <a16:creationId xmlns:a16="http://schemas.microsoft.com/office/drawing/2014/main" id="{B6B197A7-CDFD-0CE0-58EE-C59B589DF125}"/>
              </a:ext>
            </a:extLst>
          </p:cNvPr>
          <p:cNvSpPr txBox="1"/>
          <p:nvPr/>
        </p:nvSpPr>
        <p:spPr>
          <a:xfrm>
            <a:off x="10876930" y="5599948"/>
            <a:ext cx="872110" cy="429857"/>
          </a:xfrm>
          <a:prstGeom prst="rect">
            <a:avLst/>
          </a:prstGeom>
          <a:noFill/>
        </p:spPr>
        <p:txBody>
          <a:bodyPr wrap="square">
            <a:spAutoFit/>
          </a:bodyPr>
          <a:lstStyle/>
          <a:p>
            <a:pPr marL="0" marR="0" lvl="0" indent="0" algn="l" defTabSz="912114" rtl="0" eaLnBrk="1" fontAlgn="auto" latinLnBrk="0" hangingPunct="1">
              <a:lnSpc>
                <a:spcPct val="130000"/>
              </a:lnSpc>
              <a:spcBef>
                <a:spcPts val="0"/>
              </a:spcBef>
              <a:spcAft>
                <a:spcPts val="0"/>
              </a:spcAft>
              <a:buClrTx/>
              <a:buSzTx/>
              <a:buFontTx/>
              <a:buNone/>
              <a:tabLst/>
              <a:defRPr/>
            </a:pPr>
            <a:r>
              <a:rPr kumimoji="0" lang="en-US" altLang="zh-CN" sz="1795" b="0" i="1" u="none" strike="noStrike" kern="1200" cap="none" spc="0" normalizeH="0" baseline="0" noProof="0" dirty="0">
                <a:ln>
                  <a:noFill/>
                </a:ln>
                <a:solidFill>
                  <a:srgbClr val="1E82E1"/>
                </a:solidFill>
                <a:effectLst/>
                <a:uLnTx/>
                <a:uFillTx/>
                <a:latin typeface="汉仪旗黑-50S" panose="00020600040101010101" pitchFamily="18" charset="-122"/>
                <a:ea typeface="汉仪旗黑-50S" panose="00020600040101010101" pitchFamily="18" charset="-122"/>
                <a:cs typeface="Futura Medium" panose="020B0602020204020303" pitchFamily="34" charset="-79"/>
              </a:rPr>
              <a:t>+18%</a:t>
            </a:r>
          </a:p>
        </p:txBody>
      </p:sp>
      <p:sp>
        <p:nvSpPr>
          <p:cNvPr id="10" name="文本框 9">
            <a:extLst>
              <a:ext uri="{FF2B5EF4-FFF2-40B4-BE49-F238E27FC236}">
                <a16:creationId xmlns:a16="http://schemas.microsoft.com/office/drawing/2014/main" id="{8C5FFE15-6630-0AF9-702C-2A64A7C7760A}"/>
              </a:ext>
            </a:extLst>
          </p:cNvPr>
          <p:cNvSpPr txBox="1"/>
          <p:nvPr/>
        </p:nvSpPr>
        <p:spPr>
          <a:xfrm>
            <a:off x="9201391" y="3920177"/>
            <a:ext cx="2778644" cy="931922"/>
          </a:xfrm>
          <a:prstGeom prst="rect">
            <a:avLst/>
          </a:prstGeom>
          <a:noFill/>
        </p:spPr>
        <p:txBody>
          <a:bodyPr wrap="square">
            <a:spAutoFit/>
          </a:bodyPr>
          <a:lstStyle/>
          <a:p>
            <a:pPr marL="0" marR="0" lvl="0" indent="0" algn="l" defTabSz="912114" rtl="0" eaLnBrk="1" fontAlgn="auto" latinLnBrk="0" hangingPunct="1">
              <a:lnSpc>
                <a:spcPct val="130000"/>
              </a:lnSpc>
              <a:spcBef>
                <a:spcPts val="0"/>
              </a:spcBef>
              <a:spcAft>
                <a:spcPts val="0"/>
              </a:spcAft>
              <a:buClrTx/>
              <a:buSzTx/>
              <a:buFontTx/>
              <a:buNone/>
              <a:tabLst/>
              <a:defRPr/>
            </a:pPr>
            <a:r>
              <a:rPr kumimoji="0" lang="en-US" altLang="zh-CN"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a:t>
            </a:r>
            <a:r>
              <a:rPr kumimoji="0" lang="zh-CN" altLang="en-US"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a:t>
            </a:r>
            <a:r>
              <a:rPr kumimoji="0" lang="en-US" altLang="zh-CN"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6</a:t>
            </a:r>
            <a:r>
              <a:rPr kumimoji="0" lang="zh-CN" altLang="en-US"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a:t>
            </a:r>
            <a:r>
              <a:rPr kumimoji="0" lang="en-US" altLang="zh-CN"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销售额</a:t>
            </a:r>
            <a:r>
              <a:rPr kumimoji="0" lang="zh-CN" altLang="en-US"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及其</a:t>
            </a:r>
            <a:r>
              <a:rPr kumimoji="0" lang="en-US" altLang="zh-CN" sz="1197"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YoY%</a:t>
            </a:r>
          </a:p>
          <a:p>
            <a:pPr marL="0" marR="0" lvl="0" indent="0" algn="l" defTabSz="912114" rtl="0" eaLnBrk="1" fontAlgn="auto" latinLnBrk="0" hangingPunct="1">
              <a:lnSpc>
                <a:spcPct val="130000"/>
              </a:lnSpc>
              <a:spcBef>
                <a:spcPts val="0"/>
              </a:spcBef>
              <a:spcAft>
                <a:spcPts val="0"/>
              </a:spcAft>
              <a:buClrTx/>
              <a:buSzTx/>
              <a:buFontTx/>
              <a:buNone/>
              <a:tabLst/>
              <a:defRPr/>
            </a:pPr>
            <a:r>
              <a:rPr kumimoji="0" lang="en-US" altLang="zh-CN" sz="3200" b="0" i="1" u="none" strike="noStrike" kern="1200" cap="none" spc="0" normalizeH="0" baseline="0" noProof="0" dirty="0">
                <a:ln>
                  <a:noFill/>
                </a:ln>
                <a:solidFill>
                  <a:srgbClr val="1E82E1"/>
                </a:solidFill>
                <a:effectLst/>
                <a:uLnTx/>
                <a:uFillTx/>
                <a:latin typeface="汉仪旗黑-70S" panose="00020600040101010101" pitchFamily="18" charset="-122"/>
                <a:ea typeface="汉仪旗黑-70S" panose="00020600040101010101" pitchFamily="18" charset="-122"/>
                <a:cs typeface="Futura Medium" panose="020B0602020204020303" pitchFamily="34" charset="-79"/>
              </a:rPr>
              <a:t>¥59.8</a:t>
            </a:r>
            <a:r>
              <a:rPr kumimoji="0" lang="zh-CN" altLang="zh-CN" sz="3200" b="0" i="1" u="none" strike="noStrike" kern="1200" cap="none" spc="0" normalizeH="0" baseline="0" noProof="0" dirty="0">
                <a:ln>
                  <a:noFill/>
                </a:ln>
                <a:solidFill>
                  <a:srgbClr val="1E82E1"/>
                </a:solidFill>
                <a:effectLst/>
                <a:uLnTx/>
                <a:uFillTx/>
                <a:latin typeface="汉仪旗黑-70S" panose="00020600040101010101" pitchFamily="18" charset="-122"/>
                <a:ea typeface="汉仪旗黑-70S" panose="00020600040101010101" pitchFamily="18" charset="-122"/>
                <a:cs typeface="Futura Medium" panose="020B0602020204020303" pitchFamily="34" charset="-79"/>
              </a:rPr>
              <a:t> </a:t>
            </a:r>
            <a:r>
              <a:rPr kumimoji="0" lang="zh-CN" altLang="en-US" sz="2400" b="1" i="1" u="none" strike="noStrike" kern="1200" cap="none" spc="0" normalizeH="0" baseline="0" noProof="0" dirty="0">
                <a:ln>
                  <a:noFill/>
                </a:ln>
                <a:solidFill>
                  <a:srgbClr val="1E82E1"/>
                </a:solidFill>
                <a:effectLst/>
                <a:uLnTx/>
                <a:uFillTx/>
                <a:latin typeface="汉仪旗黑-70S" panose="00020600040101010101" pitchFamily="18" charset="-122"/>
                <a:ea typeface="汉仪旗黑-70S" panose="00020600040101010101" pitchFamily="18" charset="-122"/>
                <a:cs typeface="Calibri" panose="020F0502020204030204" pitchFamily="34" charset="0"/>
              </a:rPr>
              <a:t>亿</a:t>
            </a:r>
            <a:endParaRPr kumimoji="0" lang="en-US" altLang="zh-CN" sz="2400" b="0" i="1" u="none" strike="noStrike" kern="1200" cap="none" spc="0" normalizeH="0" baseline="0" noProof="0" dirty="0">
              <a:ln>
                <a:noFill/>
              </a:ln>
              <a:solidFill>
                <a:srgbClr val="00192D"/>
              </a:solidFill>
              <a:effectLst/>
              <a:uLnTx/>
              <a:uFillTx/>
              <a:latin typeface="汉仪旗黑-70S" panose="00020600040101010101" pitchFamily="18" charset="-122"/>
              <a:ea typeface="汉仪旗黑-70S" panose="00020600040101010101" pitchFamily="18" charset="-122"/>
              <a:cs typeface="+mn-cs"/>
            </a:endParaRPr>
          </a:p>
        </p:txBody>
      </p:sp>
      <p:sp>
        <p:nvSpPr>
          <p:cNvPr id="11" name="TextBox 10">
            <a:extLst>
              <a:ext uri="{FF2B5EF4-FFF2-40B4-BE49-F238E27FC236}">
                <a16:creationId xmlns:a16="http://schemas.microsoft.com/office/drawing/2014/main" id="{FF16917D-92F6-B409-9ECA-73632D48761A}"/>
              </a:ext>
            </a:extLst>
          </p:cNvPr>
          <p:cNvSpPr txBox="1"/>
          <p:nvPr/>
        </p:nvSpPr>
        <p:spPr>
          <a:xfrm>
            <a:off x="10987132" y="4240971"/>
            <a:ext cx="872110" cy="429857"/>
          </a:xfrm>
          <a:prstGeom prst="rect">
            <a:avLst/>
          </a:prstGeom>
          <a:noFill/>
        </p:spPr>
        <p:txBody>
          <a:bodyPr wrap="square">
            <a:spAutoFit/>
          </a:bodyPr>
          <a:lstStyle/>
          <a:p>
            <a:pPr marL="0" marR="0" lvl="0" indent="0" algn="l" defTabSz="912114" rtl="0" eaLnBrk="1" fontAlgn="auto" latinLnBrk="0" hangingPunct="1">
              <a:lnSpc>
                <a:spcPct val="130000"/>
              </a:lnSpc>
              <a:spcBef>
                <a:spcPts val="0"/>
              </a:spcBef>
              <a:spcAft>
                <a:spcPts val="0"/>
              </a:spcAft>
              <a:buClrTx/>
              <a:buSzTx/>
              <a:buFontTx/>
              <a:buNone/>
              <a:tabLst/>
              <a:defRPr/>
            </a:pPr>
            <a:r>
              <a:rPr kumimoji="0" lang="en-US" altLang="zh-CN" sz="1795" b="0" i="1" u="none" strike="noStrike" kern="1200" cap="none" spc="0" normalizeH="0" baseline="0" noProof="0" dirty="0">
                <a:ln>
                  <a:noFill/>
                </a:ln>
                <a:solidFill>
                  <a:srgbClr val="1E82E1"/>
                </a:solidFill>
                <a:effectLst/>
                <a:uLnTx/>
                <a:uFillTx/>
                <a:latin typeface="汉仪旗黑-50S" panose="00020600040101010101" pitchFamily="18" charset="-122"/>
                <a:ea typeface="汉仪旗黑-50S" panose="00020600040101010101" pitchFamily="18" charset="-122"/>
                <a:cs typeface="Futura Medium" panose="020B0602020204020303" pitchFamily="34" charset="-79"/>
              </a:rPr>
              <a:t>+41%</a:t>
            </a:r>
          </a:p>
        </p:txBody>
      </p:sp>
      <p:cxnSp>
        <p:nvCxnSpPr>
          <p:cNvPr id="13" name="直接连接符 12">
            <a:extLst>
              <a:ext uri="{FF2B5EF4-FFF2-40B4-BE49-F238E27FC236}">
                <a16:creationId xmlns:a16="http://schemas.microsoft.com/office/drawing/2014/main" id="{AC109639-3029-011F-0AEA-B72D7EC85EF8}"/>
              </a:ext>
            </a:extLst>
          </p:cNvPr>
          <p:cNvCxnSpPr>
            <a:cxnSpLocks/>
          </p:cNvCxnSpPr>
          <p:nvPr/>
        </p:nvCxnSpPr>
        <p:spPr>
          <a:xfrm>
            <a:off x="5394036" y="3178233"/>
            <a:ext cx="0" cy="3023712"/>
          </a:xfrm>
          <a:prstGeom prst="line">
            <a:avLst/>
          </a:prstGeom>
          <a:ln w="127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EB6ED31E-810A-8FCD-9487-127F2EEF97F5}"/>
              </a:ext>
            </a:extLst>
          </p:cNvPr>
          <p:cNvSpPr txBox="1"/>
          <p:nvPr/>
        </p:nvSpPr>
        <p:spPr>
          <a:xfrm>
            <a:off x="4784921" y="6252445"/>
            <a:ext cx="1296194" cy="276999"/>
          </a:xfrm>
          <a:prstGeom prst="rect">
            <a:avLst/>
          </a:prstGeom>
          <a:noFill/>
        </p:spPr>
        <p:txBody>
          <a:bodyPr wrap="square" rtlCol="0">
            <a:spAutoFit/>
          </a:bodyPr>
          <a:lstStyle/>
          <a:p>
            <a:pPr algn="ctr"/>
            <a:r>
              <a:rPr lang="zh-CN" altLang="en-US" sz="1200" dirty="0">
                <a:latin typeface="汉仪旗黑-50S" panose="00020600040101010101" pitchFamily="18" charset="-122"/>
                <a:ea typeface="汉仪旗黑-50S" panose="00020600040101010101" pitchFamily="18" charset="-122"/>
              </a:rPr>
              <a:t>疫情全面放开</a:t>
            </a:r>
          </a:p>
        </p:txBody>
      </p:sp>
      <p:graphicFrame>
        <p:nvGraphicFramePr>
          <p:cNvPr id="16" name="表格 15">
            <a:extLst>
              <a:ext uri="{FF2B5EF4-FFF2-40B4-BE49-F238E27FC236}">
                <a16:creationId xmlns:a16="http://schemas.microsoft.com/office/drawing/2014/main" id="{60A71167-0ECF-6176-ED42-F30876452324}"/>
              </a:ext>
            </a:extLst>
          </p:cNvPr>
          <p:cNvGraphicFramePr>
            <a:graphicFrameLocks noGrp="1"/>
          </p:cNvGraphicFramePr>
          <p:nvPr>
            <p:extLst>
              <p:ext uri="{D42A27DB-BD31-4B8C-83A1-F6EECF244321}">
                <p14:modId xmlns:p14="http://schemas.microsoft.com/office/powerpoint/2010/main" val="1043530929"/>
              </p:ext>
            </p:extLst>
          </p:nvPr>
        </p:nvGraphicFramePr>
        <p:xfrm>
          <a:off x="620703" y="2628512"/>
          <a:ext cx="930285" cy="3401293"/>
        </p:xfrm>
        <a:graphic>
          <a:graphicData uri="http://schemas.openxmlformats.org/drawingml/2006/table">
            <a:tbl>
              <a:tblPr firstRow="1" bandRow="1">
                <a:tableStyleId>{5C22544A-7EE6-4342-B048-85BDC9FD1C3A}</a:tableStyleId>
              </a:tblPr>
              <a:tblGrid>
                <a:gridCol w="930285">
                  <a:extLst>
                    <a:ext uri="{9D8B030D-6E8A-4147-A177-3AD203B41FA5}">
                      <a16:colId xmlns:a16="http://schemas.microsoft.com/office/drawing/2014/main" val="2372994467"/>
                    </a:ext>
                  </a:extLst>
                </a:gridCol>
              </a:tblGrid>
              <a:tr h="1291933">
                <a:tc>
                  <a:txBody>
                    <a:bodyPr/>
                    <a:lstStyle/>
                    <a:p>
                      <a:pPr algn="ctr"/>
                      <a:r>
                        <a:rPr lang="en-US" altLang="zh-CN" sz="1200" b="0" dirty="0">
                          <a:solidFill>
                            <a:schemeClr val="tx1">
                              <a:lumMod val="75000"/>
                              <a:lumOff val="25000"/>
                            </a:schemeClr>
                          </a:solidFill>
                          <a:latin typeface="汉仪旗黑-50S" panose="00020600040101010101" pitchFamily="18" charset="-122"/>
                          <a:ea typeface="汉仪旗黑-50S" panose="00020600040101010101" pitchFamily="18" charset="-122"/>
                        </a:rPr>
                        <a:t>400</a:t>
                      </a:r>
                      <a:r>
                        <a:rPr lang="zh-CN" altLang="en-US" sz="1200" b="0" dirty="0">
                          <a:solidFill>
                            <a:schemeClr val="tx1">
                              <a:lumMod val="75000"/>
                              <a:lumOff val="25000"/>
                            </a:schemeClr>
                          </a:solidFill>
                          <a:latin typeface="汉仪旗黑-50S" panose="00020600040101010101" pitchFamily="18" charset="-122"/>
                          <a:ea typeface="汉仪旗黑-50S" panose="00020600040101010101" pitchFamily="18" charset="-122"/>
                        </a:rPr>
                        <a:t>亿</a:t>
                      </a:r>
                      <a:endParaRPr lang="en-US" altLang="zh-CN" sz="1200" b="0" dirty="0">
                        <a:solidFill>
                          <a:schemeClr val="tx1">
                            <a:lumMod val="75000"/>
                            <a:lumOff val="25000"/>
                          </a:schemeClr>
                        </a:solidFill>
                        <a:latin typeface="汉仪旗黑-50S" panose="00020600040101010101" pitchFamily="18" charset="-122"/>
                        <a:ea typeface="汉仪旗黑-50S" panose="00020600040101010101" pitchFamily="18" charset="-122"/>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EFFFF"/>
                    </a:solidFill>
                  </a:tcPr>
                </a:tc>
                <a:extLst>
                  <a:ext uri="{0D108BD9-81ED-4DB2-BD59-A6C34878D82A}">
                    <a16:rowId xmlns:a16="http://schemas.microsoft.com/office/drawing/2014/main" val="1519816931"/>
                  </a:ext>
                </a:extLst>
              </a:tr>
              <a:tr h="817427">
                <a:tc>
                  <a:txBody>
                    <a:bodyPr/>
                    <a:lstStyle/>
                    <a:p>
                      <a:pPr algn="ctr"/>
                      <a:r>
                        <a:rPr lang="en-US" altLang="zh-CN" sz="1200" dirty="0">
                          <a:solidFill>
                            <a:schemeClr val="tx1">
                              <a:lumMod val="75000"/>
                              <a:lumOff val="25000"/>
                            </a:schemeClr>
                          </a:solidFill>
                          <a:latin typeface="汉仪旗黑-50S" panose="00020600040101010101" pitchFamily="18" charset="-122"/>
                          <a:ea typeface="汉仪旗黑-50S" panose="00020600040101010101" pitchFamily="18" charset="-122"/>
                        </a:rPr>
                        <a:t>200</a:t>
                      </a:r>
                      <a:r>
                        <a:rPr lang="zh-CN" altLang="en-US" sz="1200" dirty="0">
                          <a:solidFill>
                            <a:schemeClr val="tx1">
                              <a:lumMod val="75000"/>
                              <a:lumOff val="25000"/>
                            </a:schemeClr>
                          </a:solidFill>
                          <a:latin typeface="汉仪旗黑-50S" panose="00020600040101010101" pitchFamily="18" charset="-122"/>
                          <a:ea typeface="汉仪旗黑-50S" panose="00020600040101010101" pitchFamily="18" charset="-122"/>
                        </a:rPr>
                        <a:t>亿</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EFFFF"/>
                    </a:solidFill>
                  </a:tcPr>
                </a:tc>
                <a:extLst>
                  <a:ext uri="{0D108BD9-81ED-4DB2-BD59-A6C34878D82A}">
                    <a16:rowId xmlns:a16="http://schemas.microsoft.com/office/drawing/2014/main" val="1572502557"/>
                  </a:ext>
                </a:extLst>
              </a:tr>
              <a:tr h="1291933">
                <a:tc>
                  <a:txBody>
                    <a:bodyPr/>
                    <a:lstStyle/>
                    <a:p>
                      <a:pPr algn="ctr"/>
                      <a:r>
                        <a:rPr lang="en-US" altLang="zh-CN" sz="1200" dirty="0">
                          <a:solidFill>
                            <a:schemeClr val="tx1">
                              <a:lumMod val="75000"/>
                              <a:lumOff val="25000"/>
                            </a:schemeClr>
                          </a:solidFill>
                          <a:latin typeface="汉仪旗黑-50S" panose="00020600040101010101" pitchFamily="18" charset="-122"/>
                          <a:ea typeface="汉仪旗黑-50S" panose="00020600040101010101" pitchFamily="18" charset="-122"/>
                        </a:rPr>
                        <a:t>0</a:t>
                      </a:r>
                      <a:r>
                        <a:rPr lang="zh-CN" altLang="en-US" sz="1200" dirty="0">
                          <a:solidFill>
                            <a:schemeClr val="tx1">
                              <a:lumMod val="75000"/>
                              <a:lumOff val="25000"/>
                            </a:schemeClr>
                          </a:solidFill>
                          <a:latin typeface="汉仪旗黑-50S" panose="00020600040101010101" pitchFamily="18" charset="-122"/>
                          <a:ea typeface="汉仪旗黑-50S" panose="00020600040101010101" pitchFamily="18" charset="-122"/>
                        </a:rPr>
                        <a:t>亿</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EFFFF"/>
                    </a:solidFill>
                  </a:tcPr>
                </a:tc>
                <a:extLst>
                  <a:ext uri="{0D108BD9-81ED-4DB2-BD59-A6C34878D82A}">
                    <a16:rowId xmlns:a16="http://schemas.microsoft.com/office/drawing/2014/main" val="2225333995"/>
                  </a:ext>
                </a:extLst>
              </a:tr>
            </a:tbl>
          </a:graphicData>
        </a:graphic>
      </p:graphicFrame>
    </p:spTree>
    <p:extLst>
      <p:ext uri="{BB962C8B-B14F-4D97-AF65-F5344CB8AC3E}">
        <p14:creationId xmlns:p14="http://schemas.microsoft.com/office/powerpoint/2010/main" val="91702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88064-8B76-6D43-69E3-C65A26A0A0AA}"/>
            </a:ext>
          </a:extLst>
        </p:cNvPr>
        <p:cNvGrpSpPr/>
        <p:nvPr/>
      </p:nvGrpSpPr>
      <p:grpSpPr>
        <a:xfrm>
          <a:off x="0" y="0"/>
          <a:ext cx="0" cy="0"/>
          <a:chOff x="0" y="0"/>
          <a:chExt cx="0" cy="0"/>
        </a:xfrm>
      </p:grpSpPr>
      <p:sp>
        <p:nvSpPr>
          <p:cNvPr id="12" name="标题 1">
            <a:extLst>
              <a:ext uri="{FF2B5EF4-FFF2-40B4-BE49-F238E27FC236}">
                <a16:creationId xmlns:a16="http://schemas.microsoft.com/office/drawing/2014/main" id="{686D3CF6-677F-9385-4B2E-3E97B5009710}"/>
              </a:ext>
            </a:extLst>
          </p:cNvPr>
          <p:cNvSpPr txBox="1">
            <a:spLocks/>
          </p:cNvSpPr>
          <p:nvPr/>
        </p:nvSpPr>
        <p:spPr>
          <a:xfrm>
            <a:off x="312092" y="213896"/>
            <a:ext cx="11567813"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graphicFrame>
        <p:nvGraphicFramePr>
          <p:cNvPr id="2" name="图表 4">
            <a:extLst>
              <a:ext uri="{FF2B5EF4-FFF2-40B4-BE49-F238E27FC236}">
                <a16:creationId xmlns:a16="http://schemas.microsoft.com/office/drawing/2014/main" id="{E980D5CA-97AA-F610-0325-89232C354177}"/>
              </a:ext>
            </a:extLst>
          </p:cNvPr>
          <p:cNvGraphicFramePr>
            <a:graphicFrameLocks/>
          </p:cNvGraphicFramePr>
          <p:nvPr>
            <p:extLst>
              <p:ext uri="{D42A27DB-BD31-4B8C-83A1-F6EECF244321}">
                <p14:modId xmlns:p14="http://schemas.microsoft.com/office/powerpoint/2010/main" val="3399031889"/>
              </p:ext>
            </p:extLst>
          </p:nvPr>
        </p:nvGraphicFramePr>
        <p:xfrm>
          <a:off x="546663" y="2247900"/>
          <a:ext cx="11197662" cy="4245827"/>
        </p:xfrm>
        <a:graphic>
          <a:graphicData uri="http://schemas.openxmlformats.org/drawingml/2006/chart">
            <c:chart xmlns:c="http://schemas.openxmlformats.org/drawingml/2006/chart" xmlns:r="http://schemas.openxmlformats.org/officeDocument/2006/relationships" r:id="rId3"/>
          </a:graphicData>
        </a:graphic>
      </p:graphicFrame>
      <p:sp>
        <p:nvSpPr>
          <p:cNvPr id="3" name="文本占位符 2">
            <a:extLst>
              <a:ext uri="{FF2B5EF4-FFF2-40B4-BE49-F238E27FC236}">
                <a16:creationId xmlns:a16="http://schemas.microsoft.com/office/drawing/2014/main" id="{C3BA3541-9B52-B7C6-5285-F2D024C3A909}"/>
              </a:ext>
            </a:extLst>
          </p:cNvPr>
          <p:cNvSpPr>
            <a:spLocks noGrp="1"/>
          </p:cNvSpPr>
          <p:nvPr>
            <p:ph type="body" sz="quarter" idx="11"/>
          </p:nvPr>
        </p:nvSpPr>
        <p:spPr>
          <a:xfrm>
            <a:off x="3506986" y="1700813"/>
            <a:ext cx="5178023" cy="270740"/>
          </a:xfrm>
        </p:spPr>
        <p:txBody>
          <a:bodyPr/>
          <a:lstStyle/>
          <a:p>
            <a:r>
              <a:rPr lang="zh-CN" altLang="en-US" dirty="0">
                <a:solidFill>
                  <a:schemeClr val="accent1">
                    <a:lumMod val="10000"/>
                  </a:schemeClr>
                </a:solidFill>
              </a:rPr>
              <a:t>传统滋补电商市场年度国内及境外市场销售额及其</a:t>
            </a:r>
            <a:r>
              <a:rPr lang="en-US" altLang="zh-CN" dirty="0">
                <a:solidFill>
                  <a:schemeClr val="accent1">
                    <a:lumMod val="10000"/>
                  </a:schemeClr>
                </a:solidFill>
              </a:rPr>
              <a:t>YoY%</a:t>
            </a:r>
            <a:r>
              <a:rPr lang="zh-CN" altLang="en-US" dirty="0">
                <a:solidFill>
                  <a:schemeClr val="accent1">
                    <a:lumMod val="10000"/>
                  </a:schemeClr>
                </a:solidFill>
              </a:rPr>
              <a:t>，</a:t>
            </a:r>
            <a:r>
              <a:rPr lang="en-US" altLang="zh-CN" dirty="0">
                <a:solidFill>
                  <a:schemeClr val="accent1">
                    <a:lumMod val="10000"/>
                  </a:schemeClr>
                </a:solidFill>
              </a:rPr>
              <a:t>2022-2024</a:t>
            </a:r>
          </a:p>
          <a:p>
            <a:endParaRPr lang="zh-CN" altLang="en-US" dirty="0"/>
          </a:p>
        </p:txBody>
      </p:sp>
      <p:sp>
        <p:nvSpPr>
          <p:cNvPr id="4" name="标题 1">
            <a:extLst>
              <a:ext uri="{FF2B5EF4-FFF2-40B4-BE49-F238E27FC236}">
                <a16:creationId xmlns:a16="http://schemas.microsoft.com/office/drawing/2014/main" id="{A3786FD0-1FAC-7723-B05C-45D5969A237D}"/>
              </a:ext>
            </a:extLst>
          </p:cNvPr>
          <p:cNvSpPr txBox="1">
            <a:spLocks/>
          </p:cNvSpPr>
          <p:nvPr/>
        </p:nvSpPr>
        <p:spPr>
          <a:xfrm>
            <a:off x="369514" y="553370"/>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国内渠道占据绝大部分传统滋补市场，</a:t>
            </a:r>
            <a:r>
              <a:rPr kumimoji="0" lang="en-US" altLang="zh-CN"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24</a:t>
            </a: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年跨境发力增速赶超</a:t>
            </a:r>
          </a:p>
        </p:txBody>
      </p:sp>
      <p:graphicFrame>
        <p:nvGraphicFramePr>
          <p:cNvPr id="6" name="表格 5">
            <a:extLst>
              <a:ext uri="{FF2B5EF4-FFF2-40B4-BE49-F238E27FC236}">
                <a16:creationId xmlns:a16="http://schemas.microsoft.com/office/drawing/2014/main" id="{8AB9ABB4-43A1-E23E-C89A-6A56C24EB7AD}"/>
              </a:ext>
            </a:extLst>
          </p:cNvPr>
          <p:cNvGraphicFramePr>
            <a:graphicFrameLocks noGrp="1"/>
          </p:cNvGraphicFramePr>
          <p:nvPr>
            <p:extLst>
              <p:ext uri="{D42A27DB-BD31-4B8C-83A1-F6EECF244321}">
                <p14:modId xmlns:p14="http://schemas.microsoft.com/office/powerpoint/2010/main" val="3457830601"/>
              </p:ext>
            </p:extLst>
          </p:nvPr>
        </p:nvGraphicFramePr>
        <p:xfrm>
          <a:off x="395079" y="3220720"/>
          <a:ext cx="930285" cy="3083910"/>
        </p:xfrm>
        <a:graphic>
          <a:graphicData uri="http://schemas.openxmlformats.org/drawingml/2006/table">
            <a:tbl>
              <a:tblPr firstRow="1" bandRow="1">
                <a:tableStyleId>{5C22544A-7EE6-4342-B048-85BDC9FD1C3A}</a:tableStyleId>
              </a:tblPr>
              <a:tblGrid>
                <a:gridCol w="930285">
                  <a:extLst>
                    <a:ext uri="{9D8B030D-6E8A-4147-A177-3AD203B41FA5}">
                      <a16:colId xmlns:a16="http://schemas.microsoft.com/office/drawing/2014/main" val="2372994467"/>
                    </a:ext>
                  </a:extLst>
                </a:gridCol>
              </a:tblGrid>
              <a:tr h="1027970">
                <a:tc>
                  <a:txBody>
                    <a:bodyPr/>
                    <a:lstStyle/>
                    <a:p>
                      <a:pPr algn="ctr"/>
                      <a:r>
                        <a:rPr lang="en-US" altLang="zh-CN" sz="1200" b="0" dirty="0">
                          <a:solidFill>
                            <a:schemeClr val="tx1">
                              <a:lumMod val="75000"/>
                              <a:lumOff val="25000"/>
                            </a:schemeClr>
                          </a:solidFill>
                          <a:latin typeface="汉仪旗黑-50S" panose="00020600040101010101" pitchFamily="18" charset="-122"/>
                          <a:ea typeface="汉仪旗黑-50S" panose="00020600040101010101" pitchFamily="18" charset="-122"/>
                        </a:rPr>
                        <a:t>300</a:t>
                      </a:r>
                      <a:r>
                        <a:rPr lang="zh-CN" altLang="en-US" sz="1200" b="0" dirty="0">
                          <a:solidFill>
                            <a:schemeClr val="tx1">
                              <a:lumMod val="75000"/>
                              <a:lumOff val="25000"/>
                            </a:schemeClr>
                          </a:solidFill>
                          <a:latin typeface="汉仪旗黑-50S" panose="00020600040101010101" pitchFamily="18" charset="-122"/>
                          <a:ea typeface="汉仪旗黑-50S" panose="00020600040101010101" pitchFamily="18" charset="-122"/>
                        </a:rPr>
                        <a:t>亿</a:t>
                      </a:r>
                      <a:endParaRPr lang="en-US" altLang="zh-CN" sz="1200" b="0" dirty="0">
                        <a:solidFill>
                          <a:schemeClr val="tx1">
                            <a:lumMod val="75000"/>
                            <a:lumOff val="25000"/>
                          </a:schemeClr>
                        </a:solidFill>
                        <a:latin typeface="汉仪旗黑-50S" panose="00020600040101010101" pitchFamily="18" charset="-122"/>
                        <a:ea typeface="汉仪旗黑-50S" panose="00020600040101010101" pitchFamily="18" charset="-122"/>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EFFFF"/>
                    </a:solidFill>
                  </a:tcPr>
                </a:tc>
                <a:extLst>
                  <a:ext uri="{0D108BD9-81ED-4DB2-BD59-A6C34878D82A}">
                    <a16:rowId xmlns:a16="http://schemas.microsoft.com/office/drawing/2014/main" val="1519816931"/>
                  </a:ext>
                </a:extLst>
              </a:tr>
              <a:tr h="1027970">
                <a:tc>
                  <a:txBody>
                    <a:bodyPr/>
                    <a:lstStyle/>
                    <a:p>
                      <a:pPr algn="ctr"/>
                      <a:r>
                        <a:rPr lang="en-US" altLang="zh-CN" sz="1200" dirty="0">
                          <a:solidFill>
                            <a:schemeClr val="tx1">
                              <a:lumMod val="75000"/>
                              <a:lumOff val="25000"/>
                            </a:schemeClr>
                          </a:solidFill>
                          <a:latin typeface="汉仪旗黑-50S" panose="00020600040101010101" pitchFamily="18" charset="-122"/>
                          <a:ea typeface="汉仪旗黑-50S" panose="00020600040101010101" pitchFamily="18" charset="-122"/>
                        </a:rPr>
                        <a:t>150</a:t>
                      </a:r>
                      <a:r>
                        <a:rPr lang="zh-CN" altLang="en-US" sz="1200" dirty="0">
                          <a:solidFill>
                            <a:schemeClr val="tx1">
                              <a:lumMod val="75000"/>
                              <a:lumOff val="25000"/>
                            </a:schemeClr>
                          </a:solidFill>
                          <a:latin typeface="汉仪旗黑-50S" panose="00020600040101010101" pitchFamily="18" charset="-122"/>
                          <a:ea typeface="汉仪旗黑-50S" panose="00020600040101010101" pitchFamily="18" charset="-122"/>
                        </a:rPr>
                        <a:t>亿</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EFFFF"/>
                    </a:solidFill>
                  </a:tcPr>
                </a:tc>
                <a:extLst>
                  <a:ext uri="{0D108BD9-81ED-4DB2-BD59-A6C34878D82A}">
                    <a16:rowId xmlns:a16="http://schemas.microsoft.com/office/drawing/2014/main" val="1572502557"/>
                  </a:ext>
                </a:extLst>
              </a:tr>
              <a:tr h="1027970">
                <a:tc>
                  <a:txBody>
                    <a:bodyPr/>
                    <a:lstStyle/>
                    <a:p>
                      <a:pPr algn="ctr"/>
                      <a:r>
                        <a:rPr lang="en-US" altLang="zh-CN" sz="1200" dirty="0">
                          <a:solidFill>
                            <a:schemeClr val="tx1">
                              <a:lumMod val="75000"/>
                              <a:lumOff val="25000"/>
                            </a:schemeClr>
                          </a:solidFill>
                          <a:latin typeface="汉仪旗黑-50S" panose="00020600040101010101" pitchFamily="18" charset="-122"/>
                          <a:ea typeface="汉仪旗黑-50S" panose="00020600040101010101" pitchFamily="18" charset="-122"/>
                        </a:rPr>
                        <a:t>0</a:t>
                      </a:r>
                      <a:r>
                        <a:rPr lang="zh-CN" altLang="en-US" sz="1200" dirty="0">
                          <a:solidFill>
                            <a:schemeClr val="tx1">
                              <a:lumMod val="75000"/>
                              <a:lumOff val="25000"/>
                            </a:schemeClr>
                          </a:solidFill>
                          <a:latin typeface="汉仪旗黑-50S" panose="00020600040101010101" pitchFamily="18" charset="-122"/>
                          <a:ea typeface="汉仪旗黑-50S" panose="00020600040101010101" pitchFamily="18" charset="-122"/>
                        </a:rPr>
                        <a:t>亿</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EFFFF"/>
                    </a:solidFill>
                  </a:tcPr>
                </a:tc>
                <a:extLst>
                  <a:ext uri="{0D108BD9-81ED-4DB2-BD59-A6C34878D82A}">
                    <a16:rowId xmlns:a16="http://schemas.microsoft.com/office/drawing/2014/main" val="2225333995"/>
                  </a:ext>
                </a:extLst>
              </a:tr>
            </a:tbl>
          </a:graphicData>
        </a:graphic>
      </p:graphicFrame>
      <p:sp>
        <p:nvSpPr>
          <p:cNvPr id="10" name="文本框 4">
            <a:extLst>
              <a:ext uri="{FF2B5EF4-FFF2-40B4-BE49-F238E27FC236}">
                <a16:creationId xmlns:a16="http://schemas.microsoft.com/office/drawing/2014/main" id="{DD66FEDD-1602-785E-C06A-C7C93CB157A7}"/>
              </a:ext>
            </a:extLst>
          </p:cNvPr>
          <p:cNvSpPr txBox="1"/>
          <p:nvPr/>
        </p:nvSpPr>
        <p:spPr>
          <a:xfrm>
            <a:off x="1292027" y="6466919"/>
            <a:ext cx="10603882" cy="266996"/>
          </a:xfrm>
          <a:prstGeom prst="rect">
            <a:avLst/>
          </a:prstGeom>
          <a:noFill/>
        </p:spPr>
        <p:txBody>
          <a:bodyPr wrap="square">
            <a:spAutoFit/>
          </a:bodyPr>
          <a:lstStyle/>
          <a:p>
            <a:pPr marL="0" marR="0" lvl="0" indent="0" algn="l" defTabSz="912844" rtl="0" eaLnBrk="1" fontAlgn="auto" latinLnBrk="0" hangingPunct="1">
              <a:lnSpc>
                <a:spcPts val="1527"/>
              </a:lnSpc>
              <a:spcBef>
                <a:spcPts val="0"/>
              </a:spcBef>
              <a:spcAft>
                <a:spcPts val="0"/>
              </a:spcAft>
              <a:buClrTx/>
              <a:buSzTx/>
              <a:buFontTx/>
              <a:buNone/>
              <a:tabLst/>
              <a:defRPr/>
            </a:pP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数据说明：</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Early Data</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自研</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DSA</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数据罗盘</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抖音数据从</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2022</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6</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月开始，小红书数据从</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2022</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11</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月开始，快手数据从</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2023</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月开始，为保持数据口径一致性，</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2023H2</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之前同比数据剔除抖音，</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2024H1</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之前同比剔除小红书和快手。</a:t>
            </a:r>
          </a:p>
        </p:txBody>
      </p:sp>
    </p:spTree>
    <p:extLst>
      <p:ext uri="{BB962C8B-B14F-4D97-AF65-F5344CB8AC3E}">
        <p14:creationId xmlns:p14="http://schemas.microsoft.com/office/powerpoint/2010/main" val="3296935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2C2E6-4656-68FF-5476-A076E27386C7}"/>
            </a:ext>
          </a:extLst>
        </p:cNvPr>
        <p:cNvGrpSpPr/>
        <p:nvPr/>
      </p:nvGrpSpPr>
      <p:grpSpPr>
        <a:xfrm>
          <a:off x="0" y="0"/>
          <a:ext cx="0" cy="0"/>
          <a:chOff x="0" y="0"/>
          <a:chExt cx="0" cy="0"/>
        </a:xfrm>
      </p:grpSpPr>
      <p:sp>
        <p:nvSpPr>
          <p:cNvPr id="9" name="标题 1">
            <a:extLst>
              <a:ext uri="{FF2B5EF4-FFF2-40B4-BE49-F238E27FC236}">
                <a16:creationId xmlns:a16="http://schemas.microsoft.com/office/drawing/2014/main" id="{879456E5-CBDF-F1CA-FF77-8E0AC14A50C2}"/>
              </a:ext>
            </a:extLst>
          </p:cNvPr>
          <p:cNvSpPr txBox="1">
            <a:spLocks/>
          </p:cNvSpPr>
          <p:nvPr/>
        </p:nvSpPr>
        <p:spPr>
          <a:xfrm>
            <a:off x="224137" y="279142"/>
            <a:ext cx="11567813"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endParaRPr>
          </a:p>
        </p:txBody>
      </p:sp>
      <p:sp>
        <p:nvSpPr>
          <p:cNvPr id="54" name="文本框 53">
            <a:extLst>
              <a:ext uri="{FF2B5EF4-FFF2-40B4-BE49-F238E27FC236}">
                <a16:creationId xmlns:a16="http://schemas.microsoft.com/office/drawing/2014/main" id="{23DED3A5-2983-0087-73FB-6808A9A1B103}"/>
              </a:ext>
            </a:extLst>
          </p:cNvPr>
          <p:cNvSpPr txBox="1"/>
          <p:nvPr/>
        </p:nvSpPr>
        <p:spPr>
          <a:xfrm>
            <a:off x="1379061" y="6497078"/>
            <a:ext cx="1092558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数据说明：图表斜体为渠道</a:t>
            </a:r>
            <a:r>
              <a:rPr kumimoji="0" lang="en-US" altLang="zh-CN" sz="800" b="0" i="0"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YOY</a:t>
            </a:r>
            <a:r>
              <a:rPr kumimoji="0" lang="zh-CN" altLang="en-US" sz="800" b="0" i="0"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增速，柱状图上方数据为市场份额。</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Early Data</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自研</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DSA</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数据罗盘</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 </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抖音、拼多多、唯品会数据从</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2022</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11</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月开始</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为保持数据一致性，</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2022</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年抖音、拼多多、唯品会市场份额为当年</a:t>
            </a:r>
            <a:r>
              <a:rPr kumimoji="0" lang="en-US" altLang="zh-CN"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11-12</a:t>
            </a:r>
            <a:r>
              <a:rPr kumimoji="0" lang="zh-CN" altLang="en-US" sz="799" b="0" i="0" u="none" strike="noStrike" kern="1200" cap="none" spc="0" normalizeH="0" baseline="0" noProof="0" dirty="0">
                <a:ln>
                  <a:noFill/>
                </a:ln>
                <a:solidFill>
                  <a:srgbClr val="E5F2FD">
                    <a:lumMod val="10000"/>
                  </a:srgbClr>
                </a:solidFill>
                <a:effectLst/>
                <a:uLnTx/>
                <a:uFillTx/>
                <a:latin typeface="汉仪旗黑-50S" panose="00020600040101010101" pitchFamily="18" charset="-122"/>
                <a:ea typeface="汉仪旗黑-50S" panose="00020600040101010101" pitchFamily="18" charset="-122"/>
                <a:cs typeface="+mn-cs"/>
              </a:rPr>
              <a:t>月市场份额数据</a:t>
            </a:r>
            <a:endParaRPr kumimoji="0" lang="en-US" sz="800" b="0" i="0"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endParaRPr>
          </a:p>
        </p:txBody>
      </p:sp>
      <p:graphicFrame>
        <p:nvGraphicFramePr>
          <p:cNvPr id="5" name="图表 4">
            <a:extLst>
              <a:ext uri="{FF2B5EF4-FFF2-40B4-BE49-F238E27FC236}">
                <a16:creationId xmlns:a16="http://schemas.microsoft.com/office/drawing/2014/main" id="{22FE4881-3D68-EC8E-B1D3-76D47424DAEF}"/>
              </a:ext>
            </a:extLst>
          </p:cNvPr>
          <p:cNvGraphicFramePr/>
          <p:nvPr>
            <p:extLst>
              <p:ext uri="{D42A27DB-BD31-4B8C-83A1-F6EECF244321}">
                <p14:modId xmlns:p14="http://schemas.microsoft.com/office/powerpoint/2010/main" val="4247795913"/>
              </p:ext>
            </p:extLst>
          </p:nvPr>
        </p:nvGraphicFramePr>
        <p:xfrm>
          <a:off x="1023925" y="2494661"/>
          <a:ext cx="10304258" cy="3728189"/>
        </p:xfrm>
        <a:graphic>
          <a:graphicData uri="http://schemas.openxmlformats.org/drawingml/2006/chart">
            <c:chart xmlns:c="http://schemas.openxmlformats.org/drawingml/2006/chart" xmlns:r="http://schemas.openxmlformats.org/officeDocument/2006/relationships" r:id="rId3"/>
          </a:graphicData>
        </a:graphic>
      </p:graphicFrame>
      <p:sp>
        <p:nvSpPr>
          <p:cNvPr id="3" name="标题 1">
            <a:extLst>
              <a:ext uri="{FF2B5EF4-FFF2-40B4-BE49-F238E27FC236}">
                <a16:creationId xmlns:a16="http://schemas.microsoft.com/office/drawing/2014/main" id="{75D6F538-DF2F-92AA-DB2B-95688E6D2E92}"/>
              </a:ext>
            </a:extLst>
          </p:cNvPr>
          <p:cNvSpPr txBox="1">
            <a:spLocks/>
          </p:cNvSpPr>
          <p:nvPr/>
        </p:nvSpPr>
        <p:spPr>
          <a:xfrm>
            <a:off x="369514" y="553370"/>
            <a:ext cx="11613080" cy="904627"/>
          </a:xfrm>
          <a:prstGeom prst="rect">
            <a:avLst/>
          </a:prstGeom>
        </p:spPr>
        <p:txBody>
          <a:bodyPr/>
          <a:lstStyle>
            <a:lvl1pPr>
              <a:defRPr sz="2795" b="1" i="0">
                <a:latin typeface="汉仪旗黑-70S" panose="00020600040101010101" pitchFamily="18" charset="-122"/>
                <a:ea typeface="汉仪旗黑-70S"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a:ln>
                  <a:noFill/>
                </a:ln>
                <a:solidFill>
                  <a:srgbClr val="003157"/>
                </a:solidFill>
                <a:effectLst/>
                <a:uLnTx/>
                <a:uFillTx/>
                <a:latin typeface="汉仪旗黑-70S" panose="00020600040101010101" pitchFamily="18" charset="-122"/>
                <a:ea typeface="汉仪旗黑-70S" panose="00020600040101010101" pitchFamily="18" charset="-122"/>
                <a:cs typeface="+mn-cs"/>
              </a:rPr>
              <a:t>传统滋补主流渠道市场份额下滑，拼多多低价渠道份额提升明显</a:t>
            </a:r>
          </a:p>
        </p:txBody>
      </p:sp>
      <p:sp>
        <p:nvSpPr>
          <p:cNvPr id="46" name="文本占位符 2">
            <a:extLst>
              <a:ext uri="{FF2B5EF4-FFF2-40B4-BE49-F238E27FC236}">
                <a16:creationId xmlns:a16="http://schemas.microsoft.com/office/drawing/2014/main" id="{59D43F6C-99CE-09BF-EA85-91C2CD7B7B86}"/>
              </a:ext>
            </a:extLst>
          </p:cNvPr>
          <p:cNvSpPr>
            <a:spLocks noGrp="1"/>
          </p:cNvSpPr>
          <p:nvPr>
            <p:ph type="body" sz="quarter" idx="11"/>
          </p:nvPr>
        </p:nvSpPr>
        <p:spPr>
          <a:xfrm>
            <a:off x="3343256" y="1754478"/>
            <a:ext cx="5602848" cy="191257"/>
          </a:xfrm>
        </p:spPr>
        <p:txBody>
          <a:bodyPr/>
          <a:lstStyle/>
          <a:p>
            <a:r>
              <a:rPr lang="zh-CN" altLang="en-US" dirty="0">
                <a:solidFill>
                  <a:schemeClr val="accent1">
                    <a:lumMod val="10000"/>
                  </a:schemeClr>
                </a:solidFill>
              </a:rPr>
              <a:t>传统滋补电商市场年度主要渠道市场份额占比，</a:t>
            </a:r>
            <a:r>
              <a:rPr lang="en-US" altLang="zh-CN" dirty="0">
                <a:solidFill>
                  <a:schemeClr val="accent1">
                    <a:lumMod val="10000"/>
                  </a:schemeClr>
                </a:solidFill>
              </a:rPr>
              <a:t>2022-2024</a:t>
            </a:r>
          </a:p>
          <a:p>
            <a:endParaRPr lang="zh-CN" altLang="en-US" dirty="0"/>
          </a:p>
        </p:txBody>
      </p:sp>
      <p:grpSp>
        <p:nvGrpSpPr>
          <p:cNvPr id="12" name="组合 11">
            <a:extLst>
              <a:ext uri="{FF2B5EF4-FFF2-40B4-BE49-F238E27FC236}">
                <a16:creationId xmlns:a16="http://schemas.microsoft.com/office/drawing/2014/main" id="{0A53BFDB-3BBA-78FC-8EFD-D78165B474C0}"/>
              </a:ext>
            </a:extLst>
          </p:cNvPr>
          <p:cNvGrpSpPr/>
          <p:nvPr/>
        </p:nvGrpSpPr>
        <p:grpSpPr>
          <a:xfrm>
            <a:off x="1365263" y="6109365"/>
            <a:ext cx="1647705" cy="280251"/>
            <a:chOff x="1365263" y="6109365"/>
            <a:chExt cx="1647705" cy="280251"/>
          </a:xfrm>
        </p:grpSpPr>
        <p:sp>
          <p:nvSpPr>
            <p:cNvPr id="2" name="文本框 1">
              <a:extLst>
                <a:ext uri="{FF2B5EF4-FFF2-40B4-BE49-F238E27FC236}">
                  <a16:creationId xmlns:a16="http://schemas.microsoft.com/office/drawing/2014/main" id="{A04B207C-48FD-6876-4D96-6D71A91C93A8}"/>
                </a:ext>
              </a:extLst>
            </p:cNvPr>
            <p:cNvSpPr txBox="1"/>
            <p:nvPr/>
          </p:nvSpPr>
          <p:spPr>
            <a:xfrm>
              <a:off x="1365263" y="6109365"/>
              <a:ext cx="61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-21% </a:t>
              </a:r>
            </a:p>
          </p:txBody>
        </p:sp>
        <p:sp>
          <p:nvSpPr>
            <p:cNvPr id="6" name="文本框 5">
              <a:extLst>
                <a:ext uri="{FF2B5EF4-FFF2-40B4-BE49-F238E27FC236}">
                  <a16:creationId xmlns:a16="http://schemas.microsoft.com/office/drawing/2014/main" id="{466B8EB8-C2A4-0114-4890-E72E20524B9D}"/>
                </a:ext>
              </a:extLst>
            </p:cNvPr>
            <p:cNvSpPr txBox="1"/>
            <p:nvPr/>
          </p:nvSpPr>
          <p:spPr>
            <a:xfrm>
              <a:off x="1956259" y="6112290"/>
              <a:ext cx="61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-2% </a:t>
              </a:r>
            </a:p>
          </p:txBody>
        </p:sp>
        <p:sp>
          <p:nvSpPr>
            <p:cNvPr id="7" name="文本框 6">
              <a:extLst>
                <a:ext uri="{FF2B5EF4-FFF2-40B4-BE49-F238E27FC236}">
                  <a16:creationId xmlns:a16="http://schemas.microsoft.com/office/drawing/2014/main" id="{9ECB6BA8-0AE4-E272-CACC-F00E7D758310}"/>
                </a:ext>
              </a:extLst>
            </p:cNvPr>
            <p:cNvSpPr txBox="1"/>
            <p:nvPr/>
          </p:nvSpPr>
          <p:spPr>
            <a:xfrm>
              <a:off x="2401184" y="6112617"/>
              <a:ext cx="61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 +</a:t>
              </a:r>
              <a:r>
                <a:rPr lang="en-US" sz="1200" i="1" dirty="0">
                  <a:solidFill>
                    <a:srgbClr val="000000"/>
                  </a:solidFill>
                  <a:latin typeface="汉仪旗黑-50S" panose="02010600030101010101" charset="-122"/>
                  <a:ea typeface="汉仪旗黑-50S" panose="02010600030101010101" charset="-122"/>
                </a:rPr>
                <a:t>5</a:t>
              </a: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 </a:t>
              </a:r>
            </a:p>
          </p:txBody>
        </p:sp>
      </p:grpSp>
      <p:sp>
        <p:nvSpPr>
          <p:cNvPr id="8" name="文本框 7">
            <a:extLst>
              <a:ext uri="{FF2B5EF4-FFF2-40B4-BE49-F238E27FC236}">
                <a16:creationId xmlns:a16="http://schemas.microsoft.com/office/drawing/2014/main" id="{EA24337C-97F6-3404-5E63-1C86D81F1780}"/>
              </a:ext>
            </a:extLst>
          </p:cNvPr>
          <p:cNvSpPr txBox="1"/>
          <p:nvPr/>
        </p:nvSpPr>
        <p:spPr>
          <a:xfrm>
            <a:off x="3343256" y="6109366"/>
            <a:ext cx="61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+25% </a:t>
            </a:r>
          </a:p>
        </p:txBody>
      </p:sp>
      <p:sp>
        <p:nvSpPr>
          <p:cNvPr id="10" name="文本框 9">
            <a:extLst>
              <a:ext uri="{FF2B5EF4-FFF2-40B4-BE49-F238E27FC236}">
                <a16:creationId xmlns:a16="http://schemas.microsoft.com/office/drawing/2014/main" id="{235AF5E2-3E38-6EEB-58CD-72953BF940F7}"/>
              </a:ext>
            </a:extLst>
          </p:cNvPr>
          <p:cNvSpPr txBox="1"/>
          <p:nvPr/>
        </p:nvSpPr>
        <p:spPr>
          <a:xfrm>
            <a:off x="3879860" y="6102679"/>
            <a:ext cx="61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+30% </a:t>
            </a:r>
          </a:p>
        </p:txBody>
      </p:sp>
      <p:sp>
        <p:nvSpPr>
          <p:cNvPr id="11" name="文本框 10">
            <a:extLst>
              <a:ext uri="{FF2B5EF4-FFF2-40B4-BE49-F238E27FC236}">
                <a16:creationId xmlns:a16="http://schemas.microsoft.com/office/drawing/2014/main" id="{0C1F50F5-87AC-3912-DB5F-E412738D0AC2}"/>
              </a:ext>
            </a:extLst>
          </p:cNvPr>
          <p:cNvSpPr txBox="1"/>
          <p:nvPr/>
        </p:nvSpPr>
        <p:spPr>
          <a:xfrm>
            <a:off x="4410407" y="6109366"/>
            <a:ext cx="61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+24% </a:t>
            </a:r>
          </a:p>
        </p:txBody>
      </p:sp>
      <p:sp>
        <p:nvSpPr>
          <p:cNvPr id="15" name="文本框 14">
            <a:extLst>
              <a:ext uri="{FF2B5EF4-FFF2-40B4-BE49-F238E27FC236}">
                <a16:creationId xmlns:a16="http://schemas.microsoft.com/office/drawing/2014/main" id="{A547621E-45F7-BCB6-A619-A1E427B7A994}"/>
              </a:ext>
            </a:extLst>
          </p:cNvPr>
          <p:cNvSpPr txBox="1"/>
          <p:nvPr/>
        </p:nvSpPr>
        <p:spPr>
          <a:xfrm>
            <a:off x="8429767" y="6098924"/>
            <a:ext cx="6594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 +</a:t>
            </a:r>
            <a:r>
              <a:rPr lang="en-US" sz="1200" i="1" dirty="0">
                <a:solidFill>
                  <a:srgbClr val="000000"/>
                </a:solidFill>
                <a:latin typeface="汉仪旗黑-50S" panose="02010600030101010101" charset="-122"/>
                <a:ea typeface="汉仪旗黑-50S" panose="02010600030101010101" charset="-122"/>
              </a:rPr>
              <a:t>76</a:t>
            </a: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 </a:t>
            </a:r>
          </a:p>
        </p:txBody>
      </p:sp>
      <p:sp>
        <p:nvSpPr>
          <p:cNvPr id="18" name="文本框 17">
            <a:extLst>
              <a:ext uri="{FF2B5EF4-FFF2-40B4-BE49-F238E27FC236}">
                <a16:creationId xmlns:a16="http://schemas.microsoft.com/office/drawing/2014/main" id="{3E2292E8-1276-8F07-EDB1-9C4433BA10CD}"/>
              </a:ext>
            </a:extLst>
          </p:cNvPr>
          <p:cNvSpPr txBox="1"/>
          <p:nvPr/>
        </p:nvSpPr>
        <p:spPr>
          <a:xfrm>
            <a:off x="10470871" y="6109569"/>
            <a:ext cx="659482" cy="277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 +12% </a:t>
            </a:r>
          </a:p>
        </p:txBody>
      </p:sp>
      <p:sp>
        <p:nvSpPr>
          <p:cNvPr id="21" name="文本框 20">
            <a:extLst>
              <a:ext uri="{FF2B5EF4-FFF2-40B4-BE49-F238E27FC236}">
                <a16:creationId xmlns:a16="http://schemas.microsoft.com/office/drawing/2014/main" id="{593C71EF-7533-BC47-0A75-94483EDF9054}"/>
              </a:ext>
            </a:extLst>
          </p:cNvPr>
          <p:cNvSpPr txBox="1"/>
          <p:nvPr/>
        </p:nvSpPr>
        <p:spPr>
          <a:xfrm>
            <a:off x="6456993" y="6108863"/>
            <a:ext cx="6594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 +5% </a:t>
            </a:r>
          </a:p>
        </p:txBody>
      </p:sp>
      <p:sp>
        <p:nvSpPr>
          <p:cNvPr id="22" name="文本框 21">
            <a:extLst>
              <a:ext uri="{FF2B5EF4-FFF2-40B4-BE49-F238E27FC236}">
                <a16:creationId xmlns:a16="http://schemas.microsoft.com/office/drawing/2014/main" id="{F748B1B4-9444-F145-7018-8B087A9FEFB2}"/>
              </a:ext>
            </a:extLst>
          </p:cNvPr>
          <p:cNvSpPr txBox="1"/>
          <p:nvPr/>
        </p:nvSpPr>
        <p:spPr>
          <a:xfrm>
            <a:off x="604276" y="6108863"/>
            <a:ext cx="61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rPr>
              <a:t>同比</a:t>
            </a:r>
            <a:endParaRPr kumimoji="0" lang="en-US" sz="1200" b="0" i="1" u="none" strike="noStrike" kern="1200" cap="none" spc="0" normalizeH="0" baseline="0" noProof="0" dirty="0">
              <a:ln>
                <a:noFill/>
              </a:ln>
              <a:solidFill>
                <a:srgbClr val="000000"/>
              </a:solidFill>
              <a:effectLst/>
              <a:uLnTx/>
              <a:uFillTx/>
              <a:latin typeface="汉仪旗黑-50S" panose="02010600030101010101" charset="-122"/>
              <a:ea typeface="汉仪旗黑-50S" panose="02010600030101010101" charset="-122"/>
              <a:cs typeface="+mn-cs"/>
            </a:endParaRPr>
          </a:p>
        </p:txBody>
      </p:sp>
      <p:cxnSp>
        <p:nvCxnSpPr>
          <p:cNvPr id="24" name="直接箭头连接符 23">
            <a:extLst>
              <a:ext uri="{FF2B5EF4-FFF2-40B4-BE49-F238E27FC236}">
                <a16:creationId xmlns:a16="http://schemas.microsoft.com/office/drawing/2014/main" id="{47FCD201-B51B-0A34-F649-DFD9D5A1F610}"/>
              </a:ext>
            </a:extLst>
          </p:cNvPr>
          <p:cNvCxnSpPr/>
          <p:nvPr/>
        </p:nvCxnSpPr>
        <p:spPr>
          <a:xfrm>
            <a:off x="1828800" y="2933700"/>
            <a:ext cx="1066800" cy="64770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2734FEBC-7B50-282F-FF8E-A5976136E05A}"/>
              </a:ext>
            </a:extLst>
          </p:cNvPr>
          <p:cNvCxnSpPr>
            <a:cxnSpLocks/>
          </p:cNvCxnSpPr>
          <p:nvPr/>
        </p:nvCxnSpPr>
        <p:spPr>
          <a:xfrm flipV="1">
            <a:off x="7582540" y="4468729"/>
            <a:ext cx="1137701" cy="58738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13D7B2B9-B239-07E1-1507-FE271F0CBAB7}"/>
              </a:ext>
            </a:extLst>
          </p:cNvPr>
          <p:cNvCxnSpPr>
            <a:cxnSpLocks/>
          </p:cNvCxnSpPr>
          <p:nvPr/>
        </p:nvCxnSpPr>
        <p:spPr>
          <a:xfrm>
            <a:off x="5627032" y="4209036"/>
            <a:ext cx="1206437" cy="37557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48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EF31848-D1E7-083B-E86A-BE5AB0E00C74}"/>
              </a:ext>
            </a:extLst>
          </p:cNvPr>
          <p:cNvSpPr/>
          <p:nvPr/>
        </p:nvSpPr>
        <p:spPr>
          <a:xfrm>
            <a:off x="10733" y="1"/>
            <a:ext cx="12181267" cy="6858000"/>
          </a:xfrm>
          <a:prstGeom prst="rect">
            <a:avLst/>
          </a:prstGeom>
          <a:solidFill>
            <a:srgbClr val="E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dirty="0">
              <a:ln>
                <a:noFill/>
              </a:ln>
              <a:solidFill>
                <a:srgbClr val="FEFFFF"/>
              </a:solidFill>
              <a:effectLst/>
              <a:uLnTx/>
              <a:uFillTx/>
              <a:latin typeface="Calibri"/>
              <a:ea typeface="宋体" panose="02010600030101010101" pitchFamily="2" charset="-122"/>
              <a:cs typeface="+mn-cs"/>
            </a:endParaRPr>
          </a:p>
        </p:txBody>
      </p:sp>
      <p:sp>
        <p:nvSpPr>
          <p:cNvPr id="2" name="标题 1">
            <a:extLst>
              <a:ext uri="{FF2B5EF4-FFF2-40B4-BE49-F238E27FC236}">
                <a16:creationId xmlns:a16="http://schemas.microsoft.com/office/drawing/2014/main" id="{70FA65B2-A78D-125B-8B74-596B7CD79DFC}"/>
              </a:ext>
            </a:extLst>
          </p:cNvPr>
          <p:cNvSpPr txBox="1">
            <a:spLocks/>
          </p:cNvSpPr>
          <p:nvPr/>
        </p:nvSpPr>
        <p:spPr>
          <a:xfrm>
            <a:off x="1531336" y="2282556"/>
            <a:ext cx="1925854" cy="483762"/>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en-US" altLang="zh-CN" sz="2793" b="0" i="0" u="none" strike="noStrike" kern="0" cap="none" spc="0" normalizeH="0" baseline="0" noProof="0" dirty="0">
                <a:ln>
                  <a:noFill/>
                </a:ln>
                <a:solidFill>
                  <a:srgbClr val="00192D"/>
                </a:solidFill>
                <a:effectLst/>
                <a:uLnTx/>
                <a:uFillTx/>
                <a:latin typeface="HYQIHEI-65S MEDIUM" pitchFamily="18" charset="-122"/>
                <a:ea typeface="HYQIHEI-65S MEDIUM" pitchFamily="18" charset="-122"/>
                <a:cs typeface="+mn-cs"/>
              </a:rPr>
              <a:t>02.</a:t>
            </a:r>
            <a:endParaRPr kumimoji="1" lang="zh-CN" altLang="en-US" sz="2793" b="0" i="0" u="none" strike="noStrike" kern="0" cap="none" spc="0" normalizeH="0" baseline="0" noProof="0" dirty="0">
              <a:ln>
                <a:noFill/>
              </a:ln>
              <a:solidFill>
                <a:srgbClr val="00192D"/>
              </a:solidFill>
              <a:effectLst/>
              <a:uLnTx/>
              <a:uFillTx/>
              <a:latin typeface="HYQIHEI-65S MEDIUM" pitchFamily="18" charset="-122"/>
              <a:ea typeface="HYQIHEI-65S MEDIUM" pitchFamily="18" charset="-122"/>
              <a:cs typeface="+mn-cs"/>
            </a:endParaRPr>
          </a:p>
        </p:txBody>
      </p:sp>
      <p:sp>
        <p:nvSpPr>
          <p:cNvPr id="4" name="标题 1">
            <a:extLst>
              <a:ext uri="{FF2B5EF4-FFF2-40B4-BE49-F238E27FC236}">
                <a16:creationId xmlns:a16="http://schemas.microsoft.com/office/drawing/2014/main" id="{460014E1-ACEF-BF4B-254D-FC471D69C8AF}"/>
              </a:ext>
            </a:extLst>
          </p:cNvPr>
          <p:cNvSpPr txBox="1">
            <a:spLocks/>
          </p:cNvSpPr>
          <p:nvPr/>
        </p:nvSpPr>
        <p:spPr>
          <a:xfrm>
            <a:off x="1396235" y="3210761"/>
            <a:ext cx="4121910" cy="1190114"/>
          </a:xfrm>
          <a:prstGeom prst="rect">
            <a:avLst/>
          </a:prstGeom>
        </p:spPr>
        <p:txBody>
          <a:bodyPr/>
          <a:lstStyle>
            <a:lvl1pPr>
              <a:defRPr sz="6000" b="1" i="0">
                <a:latin typeface="HYQIHEI-70S DEMIBOLD" pitchFamily="18" charset="-122"/>
                <a:ea typeface="HYQIHEI-70S DEMIBOLD" pitchFamily="18" charset="-122"/>
              </a:defRPr>
            </a:lvl1p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zh-CN" altLang="en-US" sz="5985" b="0" i="0" u="none" strike="noStrike" kern="0" cap="none" spc="0" normalizeH="0" baseline="0" noProof="0" dirty="0">
                <a:ln>
                  <a:noFill/>
                </a:ln>
                <a:solidFill>
                  <a:srgbClr val="00192D"/>
                </a:solidFill>
                <a:effectLst/>
                <a:uLnTx/>
                <a:uFillTx/>
                <a:latin typeface="HYQiHei-60S" pitchFamily="18" charset="-122"/>
                <a:ea typeface="HYQiHei-60S" pitchFamily="18" charset="-122"/>
                <a:cs typeface="+mn-cs"/>
              </a:rPr>
              <a:t>细分类目</a:t>
            </a:r>
          </a:p>
        </p:txBody>
      </p:sp>
      <p:sp>
        <p:nvSpPr>
          <p:cNvPr id="5" name="圆角矩形 4">
            <a:extLst>
              <a:ext uri="{FF2B5EF4-FFF2-40B4-BE49-F238E27FC236}">
                <a16:creationId xmlns:a16="http://schemas.microsoft.com/office/drawing/2014/main" id="{0034B1E6-CB84-8760-ACA1-20744D36EE8D}"/>
              </a:ext>
            </a:extLst>
          </p:cNvPr>
          <p:cNvSpPr/>
          <p:nvPr/>
        </p:nvSpPr>
        <p:spPr>
          <a:xfrm>
            <a:off x="1531336" y="2806358"/>
            <a:ext cx="1925854" cy="47052"/>
          </a:xfrm>
          <a:prstGeom prst="roundRect">
            <a:avLst/>
          </a:prstGeom>
          <a:solidFill>
            <a:srgbClr val="1D82E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1" lang="zh-CN" altLang="en-US" sz="1795" b="0" i="0" u="none" strike="noStrike" kern="1200" cap="none" spc="0" normalizeH="0" baseline="0" noProof="0">
              <a:ln>
                <a:noFill/>
              </a:ln>
              <a:solidFill>
                <a:srgbClr val="004275"/>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4167539"/>
      </p:ext>
    </p:extLst>
  </p:cSld>
  <p:clrMapOvr>
    <a:masterClrMapping/>
  </p:clrMapOvr>
</p:sld>
</file>

<file path=ppt/theme/theme1.xml><?xml version="1.0" encoding="utf-8"?>
<a:theme xmlns:a="http://schemas.openxmlformats.org/drawingml/2006/main" name="Office Theme">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10.xml><?xml version="1.0" encoding="utf-8"?>
<a:theme xmlns:a="http://schemas.openxmlformats.org/drawingml/2006/main" name="5_Office Theme">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首页">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首页">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5.xml><?xml version="1.0" encoding="utf-8"?>
<a:theme xmlns:a="http://schemas.openxmlformats.org/drawingml/2006/main" name="1_Office Theme">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6.xml><?xml version="1.0" encoding="utf-8"?>
<a:theme xmlns:a="http://schemas.openxmlformats.org/drawingml/2006/main" name="首页">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8.xml><?xml version="1.0" encoding="utf-8"?>
<a:theme xmlns:a="http://schemas.openxmlformats.org/drawingml/2006/main" name="3_Office Theme">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9.xml><?xml version="1.0" encoding="utf-8"?>
<a:theme xmlns:a="http://schemas.openxmlformats.org/drawingml/2006/main" name="4_Office Theme">
  <a:themeElements>
    <a:clrScheme name="ED 1">
      <a:dk1>
        <a:srgbClr val="000000"/>
      </a:dk1>
      <a:lt1>
        <a:srgbClr val="FEFFFF"/>
      </a:lt1>
      <a:dk2>
        <a:srgbClr val="424242"/>
      </a:dk2>
      <a:lt2>
        <a:srgbClr val="C0C0C0"/>
      </a:lt2>
      <a:accent1>
        <a:srgbClr val="E5F2FD"/>
      </a:accent1>
      <a:accent2>
        <a:srgbClr val="B3DAF9"/>
      </a:accent2>
      <a:accent3>
        <a:srgbClr val="0084E8"/>
      </a:accent3>
      <a:accent4>
        <a:srgbClr val="004274"/>
      </a:accent4>
      <a:accent5>
        <a:srgbClr val="00192D"/>
      </a:accent5>
      <a:accent6>
        <a:srgbClr val="82CF37"/>
      </a:accent6>
      <a:hlink>
        <a:srgbClr val="E5F2FD"/>
      </a:hlink>
      <a:folHlink>
        <a:srgbClr val="0084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IFF 2019">
    <a:dk1>
      <a:srgbClr val="415364"/>
    </a:dk1>
    <a:lt1>
      <a:sysClr val="window" lastClr="FFFFFF"/>
    </a:lt1>
    <a:dk2>
      <a:srgbClr val="222D35"/>
    </a:dk2>
    <a:lt2>
      <a:srgbClr val="D3DCE2"/>
    </a:lt2>
    <a:accent1>
      <a:srgbClr val="0075CF"/>
    </a:accent1>
    <a:accent2>
      <a:srgbClr val="00416B"/>
    </a:accent2>
    <a:accent3>
      <a:srgbClr val="668D9D"/>
    </a:accent3>
    <a:accent4>
      <a:srgbClr val="415364"/>
    </a:accent4>
    <a:accent5>
      <a:srgbClr val="90C715"/>
    </a:accent5>
    <a:accent6>
      <a:srgbClr val="46691E"/>
    </a:accent6>
    <a:hlink>
      <a:srgbClr val="0075CF"/>
    </a:hlink>
    <a:folHlink>
      <a:srgbClr val="0075C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5428</TotalTime>
  <Words>4083</Words>
  <Application>Microsoft Office PowerPoint</Application>
  <PresentationFormat>宽屏</PresentationFormat>
  <Paragraphs>677</Paragraphs>
  <Slides>33</Slides>
  <Notes>24</Notes>
  <HiddenSlides>0</HiddenSlides>
  <MMClips>0</MMClips>
  <ScaleCrop>false</ScaleCrop>
  <HeadingPairs>
    <vt:vector size="6" baseType="variant">
      <vt:variant>
        <vt:lpstr>已用的字体</vt:lpstr>
      </vt:variant>
      <vt:variant>
        <vt:i4>15</vt:i4>
      </vt:variant>
      <vt:variant>
        <vt:lpstr>主题</vt:lpstr>
      </vt:variant>
      <vt:variant>
        <vt:i4>12</vt:i4>
      </vt:variant>
      <vt:variant>
        <vt:lpstr>幻灯片标题</vt:lpstr>
      </vt:variant>
      <vt:variant>
        <vt:i4>33</vt:i4>
      </vt:variant>
    </vt:vector>
  </HeadingPairs>
  <TitlesOfParts>
    <vt:vector size="60" baseType="lpstr">
      <vt:lpstr>HYQIHEI-50S LIGHT</vt:lpstr>
      <vt:lpstr>HYQiHei-60S</vt:lpstr>
      <vt:lpstr>HYQIHEI-65S MEDIUM</vt:lpstr>
      <vt:lpstr>HYQIHEI-70S DEMIBOLD</vt:lpstr>
      <vt:lpstr>MingLiU</vt:lpstr>
      <vt:lpstr>Source Han Serif SC</vt:lpstr>
      <vt:lpstr>等线</vt:lpstr>
      <vt:lpstr>汉仪旗黑-50S</vt:lpstr>
      <vt:lpstr>汉仪旗黑-60S</vt:lpstr>
      <vt:lpstr>汉仪旗黑-70S</vt:lpstr>
      <vt:lpstr>微软雅黑</vt:lpstr>
      <vt:lpstr>Arial</vt:lpstr>
      <vt:lpstr>Calibri</vt:lpstr>
      <vt:lpstr>Lato</vt:lpstr>
      <vt:lpstr>Open Sans Light</vt:lpstr>
      <vt:lpstr>Office Theme</vt:lpstr>
      <vt:lpstr>5_首页</vt:lpstr>
      <vt:lpstr>3_首页</vt:lpstr>
      <vt:lpstr>2_Office Theme</vt:lpstr>
      <vt:lpstr>1_Office Theme</vt:lpstr>
      <vt:lpstr>首页</vt:lpstr>
      <vt:lpstr>7_Office Theme</vt:lpstr>
      <vt:lpstr>3_Office Theme</vt:lpstr>
      <vt:lpstr>4_Office Theme</vt:lpstr>
      <vt:lpstr>5_Office Theme</vt:lpstr>
      <vt:lpstr>6_Office Theme</vt:lpstr>
      <vt:lpstr>8_Office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EDDC</dc:creator>
  <cp:lastModifiedBy>Carol Xiao</cp:lastModifiedBy>
  <cp:revision>108</cp:revision>
  <dcterms:created xsi:type="dcterms:W3CDTF">2025-02-14T09:03:59Z</dcterms:created>
  <dcterms:modified xsi:type="dcterms:W3CDTF">2025-02-25T05:44:54Z</dcterms:modified>
</cp:coreProperties>
</file>